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2" r:id="rId5"/>
    <p:sldId id="283" r:id="rId6"/>
    <p:sldId id="259" r:id="rId7"/>
    <p:sldId id="262" r:id="rId8"/>
    <p:sldId id="263" r:id="rId9"/>
    <p:sldId id="264" r:id="rId10"/>
    <p:sldId id="265" r:id="rId11"/>
    <p:sldId id="266" r:id="rId12"/>
    <p:sldId id="267" r:id="rId13"/>
    <p:sldId id="268" r:id="rId14"/>
    <p:sldId id="274" r:id="rId15"/>
    <p:sldId id="269" r:id="rId16"/>
    <p:sldId id="270" r:id="rId17"/>
    <p:sldId id="284" r:id="rId18"/>
    <p:sldId id="272" r:id="rId19"/>
    <p:sldId id="273" r:id="rId20"/>
    <p:sldId id="275"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94660"/>
  </p:normalViewPr>
  <p:slideViewPr>
    <p:cSldViewPr snapToGrid="0">
      <p:cViewPr varScale="1">
        <p:scale>
          <a:sx n="72" d="100"/>
          <a:sy n="72" d="100"/>
        </p:scale>
        <p:origin x="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aprendiendomatematicas.com/wp-content/uploads/2014/09/regletas3.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aprendiendomatematicas.com/wp-content/uploads/2014/09/ordenar-regletas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aprendiendomatematicas.com/wp-content/uploads/2011/10/suma021.jpg"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aprendiendomatematicas.com/wp-content/uploads/2011/10/suma03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aprendiendomatematicas.com/wp-content/uploads/2011/10/resta22.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aprendiendomatematicas.com/wp-content/uploads/2011/10/resta32.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acasadelosjuguetes.com/como-usar-las-regletas-en-la-clase-de-matematica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71751" y="2434299"/>
            <a:ext cx="8932862" cy="1366176"/>
          </a:xfrm>
        </p:spPr>
        <p:txBody>
          <a:bodyPr>
            <a:normAutofit fontScale="90000"/>
          </a:bodyPr>
          <a:lstStyle/>
          <a:p>
            <a:r>
              <a:rPr lang="es-BO" dirty="0">
                <a:latin typeface="Arial Rounded MT Bold" panose="020F0704030504030204" pitchFamily="34" charset="0"/>
              </a:rPr>
              <a:t>Métodos alternativos para trabajar matemáticas.</a:t>
            </a:r>
          </a:p>
        </p:txBody>
      </p:sp>
      <p:sp>
        <p:nvSpPr>
          <p:cNvPr id="3" name="Subtítulo 2"/>
          <p:cNvSpPr>
            <a:spLocks noGrp="1"/>
          </p:cNvSpPr>
          <p:nvPr>
            <p:ph type="subTitle" idx="1"/>
          </p:nvPr>
        </p:nvSpPr>
        <p:spPr>
          <a:xfrm>
            <a:off x="7265096" y="5566519"/>
            <a:ext cx="4624075" cy="780459"/>
          </a:xfrm>
        </p:spPr>
        <p:txBody>
          <a:bodyPr/>
          <a:lstStyle/>
          <a:p>
            <a:r>
              <a:rPr lang="es-BO" dirty="0"/>
              <a:t>Expositora: Lic. Rosa Lucas Berna </a:t>
            </a:r>
          </a:p>
          <a:p>
            <a:endParaRPr lang="es-BO" dirty="0"/>
          </a:p>
        </p:txBody>
      </p:sp>
      <p:pic>
        <p:nvPicPr>
          <p:cNvPr id="6" name="Imagen 5" descr="D:\CIELITO\FABITO\R.B.C\2010\LOGO EIFODEC.jpg"/>
          <p:cNvPicPr/>
          <p:nvPr/>
        </p:nvPicPr>
        <p:blipFill>
          <a:blip r:embed="rId2" cstate="print"/>
          <a:stretch>
            <a:fillRect/>
          </a:stretch>
        </p:blipFill>
        <p:spPr bwMode="auto">
          <a:xfrm>
            <a:off x="789834" y="393778"/>
            <a:ext cx="1179644" cy="1118499"/>
          </a:xfrm>
          <a:prstGeom prst="rect">
            <a:avLst/>
          </a:prstGeom>
          <a:noFill/>
          <a:ln>
            <a:noFill/>
          </a:ln>
        </p:spPr>
      </p:pic>
      <p:pic>
        <p:nvPicPr>
          <p:cNvPr id="7" name="Imagen 6" descr="D:\CIELITO\FABITO\R.B.C\2010\LOGO LUZ PARA EL MUNDO.JPG"/>
          <p:cNvPicPr/>
          <p:nvPr/>
        </p:nvPicPr>
        <p:blipFill>
          <a:blip r:embed="rId3"/>
          <a:stretch>
            <a:fillRect/>
          </a:stretch>
        </p:blipFill>
        <p:spPr bwMode="auto">
          <a:xfrm>
            <a:off x="9624646" y="442065"/>
            <a:ext cx="1606062" cy="730243"/>
          </a:xfrm>
          <a:prstGeom prst="rect">
            <a:avLst/>
          </a:prstGeom>
          <a:noFill/>
          <a:ln>
            <a:noFill/>
          </a:ln>
        </p:spPr>
      </p:pic>
      <p:pic>
        <p:nvPicPr>
          <p:cNvPr id="9" name="Imagen 8" descr="Métodos alternativos para enseñar matemáticas"/>
          <p:cNvPicPr/>
          <p:nvPr/>
        </p:nvPicPr>
        <p:blipFill>
          <a:blip r:embed="rId4">
            <a:extLst>
              <a:ext uri="{28A0092B-C50C-407E-A947-70E740481C1C}">
                <a14:useLocalDpi xmlns:a14="http://schemas.microsoft.com/office/drawing/2010/main" val="0"/>
              </a:ext>
            </a:extLst>
          </a:blip>
          <a:srcRect/>
          <a:stretch>
            <a:fillRect/>
          </a:stretch>
        </p:blipFill>
        <p:spPr bwMode="auto">
          <a:xfrm>
            <a:off x="2430462" y="3848762"/>
            <a:ext cx="4498975" cy="2668565"/>
          </a:xfrm>
          <a:prstGeom prst="rect">
            <a:avLst/>
          </a:prstGeom>
          <a:noFill/>
          <a:ln>
            <a:noFill/>
          </a:ln>
        </p:spPr>
      </p:pic>
    </p:spTree>
    <p:extLst>
      <p:ext uri="{BB962C8B-B14F-4D97-AF65-F5344CB8AC3E}">
        <p14:creationId xmlns:p14="http://schemas.microsoft.com/office/powerpoint/2010/main" val="380064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0315" y="624110"/>
            <a:ext cx="9624297" cy="1280890"/>
          </a:xfrm>
        </p:spPr>
        <p:txBody>
          <a:bodyPr/>
          <a:lstStyle/>
          <a:p>
            <a:r>
              <a:rPr lang="es-BO" b="1" dirty="0"/>
              <a:t>Suma con el Abaco.</a:t>
            </a:r>
          </a:p>
        </p:txBody>
      </p:sp>
      <p:sp>
        <p:nvSpPr>
          <p:cNvPr id="3" name="Marcador de contenido 2"/>
          <p:cNvSpPr>
            <a:spLocks noGrp="1"/>
          </p:cNvSpPr>
          <p:nvPr>
            <p:ph idx="1"/>
          </p:nvPr>
        </p:nvSpPr>
        <p:spPr>
          <a:xfrm>
            <a:off x="1143000" y="1738648"/>
            <a:ext cx="5857875" cy="4172574"/>
          </a:xfrm>
        </p:spPr>
        <p:txBody>
          <a:bodyPr>
            <a:normAutofit/>
          </a:bodyPr>
          <a:lstStyle/>
          <a:p>
            <a:r>
              <a:rPr lang="es-ES" dirty="0"/>
              <a:t>Para </a:t>
            </a:r>
            <a:r>
              <a:rPr lang="es-ES" b="1" dirty="0"/>
              <a:t>sumar con el ábaco</a:t>
            </a:r>
            <a:r>
              <a:rPr lang="es-ES" dirty="0"/>
              <a:t> tan solo tendremos que colocar todas las bolas hacia la izquierda y, cuando queramos sumar, tendremos que ir moviendo las bolas hacia la derecha, de este modo, será muy fácil poder calcular el total. </a:t>
            </a:r>
          </a:p>
          <a:p>
            <a:r>
              <a:rPr lang="es-ES" dirty="0"/>
              <a:t>Recuerda que cada nivel tiene un valor diferente por lo tanto si tenemos un número que es 150, tendremos que mover una bola del nivel 3 y después 5 bolas del nivel 2, de este modo tendremos +150.</a:t>
            </a:r>
          </a:p>
          <a:p>
            <a:r>
              <a:rPr lang="es-BO" dirty="0"/>
              <a:t>123 </a:t>
            </a:r>
            <a:r>
              <a:rPr lang="es-ES" dirty="0"/>
              <a:t>+ 452=</a:t>
            </a:r>
          </a:p>
          <a:p>
            <a:pPr marL="0" indent="0">
              <a:buNone/>
            </a:pPr>
            <a:endParaRPr lang="es-ES" dirty="0"/>
          </a:p>
          <a:p>
            <a:pPr marL="0" indent="0">
              <a:buNone/>
            </a:pPr>
            <a:endParaRPr lang="es-BO" dirty="0"/>
          </a:p>
          <a:p>
            <a:pPr marL="0" indent="0">
              <a:buNone/>
            </a:pPr>
            <a:endParaRPr lang="es-BO" dirty="0"/>
          </a:p>
        </p:txBody>
      </p:sp>
      <p:pic>
        <p:nvPicPr>
          <p:cNvPr id="4" name="Imagen 3" descr="https://t1.uc.ltmcdn.com/images/4/5/5/img_26554_ins_3735761_600.jpg"/>
          <p:cNvPicPr/>
          <p:nvPr/>
        </p:nvPicPr>
        <p:blipFill>
          <a:blip r:embed="rId2">
            <a:extLst>
              <a:ext uri="{28A0092B-C50C-407E-A947-70E740481C1C}">
                <a14:useLocalDpi xmlns:a14="http://schemas.microsoft.com/office/drawing/2010/main" val="0"/>
              </a:ext>
            </a:extLst>
          </a:blip>
          <a:srcRect/>
          <a:stretch>
            <a:fillRect/>
          </a:stretch>
        </p:blipFill>
        <p:spPr bwMode="auto">
          <a:xfrm>
            <a:off x="7000875" y="1264554"/>
            <a:ext cx="4468495" cy="4921933"/>
          </a:xfrm>
          <a:prstGeom prst="rect">
            <a:avLst/>
          </a:prstGeom>
          <a:noFill/>
          <a:ln>
            <a:noFill/>
          </a:ln>
        </p:spPr>
      </p:pic>
    </p:spTree>
    <p:extLst>
      <p:ext uri="{BB962C8B-B14F-4D97-AF65-F5344CB8AC3E}">
        <p14:creationId xmlns:p14="http://schemas.microsoft.com/office/powerpoint/2010/main" val="339460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b="1" dirty="0"/>
              <a:t>Resta con el Abaco</a:t>
            </a:r>
          </a:p>
        </p:txBody>
      </p:sp>
      <p:sp>
        <p:nvSpPr>
          <p:cNvPr id="3" name="Marcador de contenido 2"/>
          <p:cNvSpPr>
            <a:spLocks noGrp="1"/>
          </p:cNvSpPr>
          <p:nvPr>
            <p:ph idx="1"/>
          </p:nvPr>
        </p:nvSpPr>
        <p:spPr>
          <a:xfrm>
            <a:off x="1133342" y="2133600"/>
            <a:ext cx="4816698" cy="4357352"/>
          </a:xfrm>
        </p:spPr>
        <p:txBody>
          <a:bodyPr/>
          <a:lstStyle/>
          <a:p>
            <a:r>
              <a:rPr lang="es-ES" dirty="0"/>
              <a:t>Para poder </a:t>
            </a:r>
            <a:r>
              <a:rPr lang="es-ES" b="1" dirty="0"/>
              <a:t>restar con el ábaco</a:t>
            </a:r>
            <a:r>
              <a:rPr lang="es-ES" dirty="0"/>
              <a:t>, el procedimiento será el mismo pero el movimiento de las bolas en lugar de ir de derecha a izquierda será contrario, de este modo, las fichas que queden en la izquierda contendrán el signo negativo indicando, así, que se trata de una resta.</a:t>
            </a:r>
          </a:p>
          <a:p>
            <a:r>
              <a:rPr lang="es-BO" dirty="0"/>
              <a:t>428-216=</a:t>
            </a:r>
          </a:p>
          <a:p>
            <a:endParaRPr lang="es-BO" dirty="0"/>
          </a:p>
        </p:txBody>
      </p:sp>
      <p:pic>
        <p:nvPicPr>
          <p:cNvPr id="4" name="Imagen 3" descr="https://t1.uc.ltmcdn.com/images/4/5/5/img_26554_ins_3735761_600.jpg"/>
          <p:cNvPicPr/>
          <p:nvPr/>
        </p:nvPicPr>
        <p:blipFill>
          <a:blip r:embed="rId2">
            <a:extLst>
              <a:ext uri="{28A0092B-C50C-407E-A947-70E740481C1C}">
                <a14:useLocalDpi xmlns:a14="http://schemas.microsoft.com/office/drawing/2010/main" val="0"/>
              </a:ext>
            </a:extLst>
          </a:blip>
          <a:srcRect/>
          <a:stretch>
            <a:fillRect/>
          </a:stretch>
        </p:blipFill>
        <p:spPr bwMode="auto">
          <a:xfrm>
            <a:off x="6439437" y="1264554"/>
            <a:ext cx="5029933" cy="4921933"/>
          </a:xfrm>
          <a:prstGeom prst="rect">
            <a:avLst/>
          </a:prstGeom>
          <a:noFill/>
          <a:ln>
            <a:noFill/>
          </a:ln>
        </p:spPr>
      </p:pic>
    </p:spTree>
    <p:extLst>
      <p:ext uri="{BB962C8B-B14F-4D97-AF65-F5344CB8AC3E}">
        <p14:creationId xmlns:p14="http://schemas.microsoft.com/office/powerpoint/2010/main" val="373437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7133" y="624110"/>
            <a:ext cx="6478073" cy="1280890"/>
          </a:xfrm>
        </p:spPr>
        <p:txBody>
          <a:bodyPr/>
          <a:lstStyle/>
          <a:p>
            <a:r>
              <a:rPr lang="es-BO" dirty="0"/>
              <a:t>Multiplicación con Abaco</a:t>
            </a:r>
          </a:p>
        </p:txBody>
      </p:sp>
      <p:sp>
        <p:nvSpPr>
          <p:cNvPr id="3" name="Marcador de contenido 2"/>
          <p:cNvSpPr>
            <a:spLocks noGrp="1"/>
          </p:cNvSpPr>
          <p:nvPr>
            <p:ph idx="1"/>
          </p:nvPr>
        </p:nvSpPr>
        <p:spPr>
          <a:xfrm>
            <a:off x="1352282" y="1468192"/>
            <a:ext cx="8216721" cy="2408349"/>
          </a:xfrm>
        </p:spPr>
        <p:txBody>
          <a:bodyPr>
            <a:normAutofit/>
          </a:bodyPr>
          <a:lstStyle/>
          <a:p>
            <a:r>
              <a:rPr lang="es-ES" dirty="0"/>
              <a:t>por ejemplo 324 x 2. Como en la suma partimos con las bolitas a la izquierda, comenzamos moviendo 2 veces 4 bolitas verdes (unidades) hacia la derecha (es decir, dos grupitos de cuatro), luego 2 veces 2 bolitas azules (decenas) y finalmente 2 veces 3 bolitas rojas (centenas). Así obtenemos: 8 unidades, 4 decenas y 6 centenas. Sobre el papel, para que el niño lo comprenda mejor se le puede desdoblar la operación en 4 x 2 = 8, 20 x 2 = 40 y 300 x 2 = 600.</a:t>
            </a:r>
          </a:p>
          <a:p>
            <a:endParaRPr lang="es-BO" dirty="0"/>
          </a:p>
        </p:txBody>
      </p:sp>
    </p:spTree>
    <p:extLst>
      <p:ext uri="{BB962C8B-B14F-4D97-AF65-F5344CB8AC3E}">
        <p14:creationId xmlns:p14="http://schemas.microsoft.com/office/powerpoint/2010/main" val="196141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tx1"/>
                </a:solidFill>
                <a:latin typeface="Arial Rounded MT Bold" panose="020F0704030504030204" pitchFamily="34" charset="0"/>
              </a:rPr>
              <a:t>Regletas De </a:t>
            </a:r>
            <a:r>
              <a:rPr lang="es-ES" b="1" dirty="0" err="1">
                <a:solidFill>
                  <a:schemeClr val="tx1"/>
                </a:solidFill>
                <a:latin typeface="Arial Rounded MT Bold" panose="020F0704030504030204" pitchFamily="34" charset="0"/>
              </a:rPr>
              <a:t>Cuisenaire</a:t>
            </a:r>
            <a:br>
              <a:rPr lang="es-BO" b="1" dirty="0">
                <a:solidFill>
                  <a:schemeClr val="tx1"/>
                </a:solidFill>
                <a:latin typeface="Arial Rounded MT Bold" panose="020F0704030504030204" pitchFamily="34" charset="0"/>
              </a:rPr>
            </a:br>
            <a:endParaRPr lang="es-BO" dirty="0"/>
          </a:p>
        </p:txBody>
      </p:sp>
      <p:sp>
        <p:nvSpPr>
          <p:cNvPr id="3" name="Marcador de contenido 2"/>
          <p:cNvSpPr>
            <a:spLocks noGrp="1"/>
          </p:cNvSpPr>
          <p:nvPr>
            <p:ph idx="1"/>
          </p:nvPr>
        </p:nvSpPr>
        <p:spPr>
          <a:xfrm>
            <a:off x="914400" y="1643063"/>
            <a:ext cx="5957888" cy="4268159"/>
          </a:xfrm>
        </p:spPr>
        <p:txBody>
          <a:bodyPr/>
          <a:lstStyle/>
          <a:p>
            <a:r>
              <a:rPr lang="es-ES" dirty="0"/>
              <a:t>El </a:t>
            </a:r>
            <a:r>
              <a:rPr lang="es-ES" b="1" dirty="0"/>
              <a:t>método </a:t>
            </a:r>
            <a:r>
              <a:rPr lang="es-ES" b="1" dirty="0" err="1"/>
              <a:t>Cuisenaire</a:t>
            </a:r>
            <a:r>
              <a:rPr lang="es-ES" dirty="0"/>
              <a:t> fue creado por el maestro Georges </a:t>
            </a:r>
            <a:r>
              <a:rPr lang="es-ES" dirty="0" err="1"/>
              <a:t>Cuisenaire</a:t>
            </a:r>
            <a:r>
              <a:rPr lang="es-ES" dirty="0"/>
              <a:t> en los años 50. Su principal objetivo se centra en trabajar las cantidades y enseñar a calcular con la ayuda de regletas de distintos colores y tamaños, que van del 1 al 10</a:t>
            </a:r>
          </a:p>
          <a:p>
            <a:r>
              <a:rPr lang="es-ES" dirty="0"/>
              <a:t>Gracias a este material matemático, los niños pueden aprender la descomposición de los números e iniciarse en el cálculo, todo ello mediante la estimulación de la memoria visual, táctil y auditiva que proporciona la manipulación de las regletas</a:t>
            </a:r>
            <a:endParaRPr lang="es-BO" dirty="0"/>
          </a:p>
        </p:txBody>
      </p:sp>
      <p:pic>
        <p:nvPicPr>
          <p:cNvPr id="4" name="Imagen 3" descr="regletas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72376" y="1264554"/>
            <a:ext cx="3932236" cy="4646667"/>
          </a:xfrm>
          <a:prstGeom prst="rect">
            <a:avLst/>
          </a:prstGeom>
          <a:noFill/>
          <a:ln>
            <a:noFill/>
          </a:ln>
        </p:spPr>
      </p:pic>
    </p:spTree>
    <p:extLst>
      <p:ext uri="{BB962C8B-B14F-4D97-AF65-F5344CB8AC3E}">
        <p14:creationId xmlns:p14="http://schemas.microsoft.com/office/powerpoint/2010/main" val="16359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8750" y="857250"/>
            <a:ext cx="10075862" cy="5557838"/>
          </a:xfrm>
        </p:spPr>
        <p:txBody>
          <a:bodyPr/>
          <a:lstStyle/>
          <a:p>
            <a:r>
              <a:rPr lang="es-ES" dirty="0"/>
              <a:t>Cada una de las regletas corresponde a un número determinado, de manera que:</a:t>
            </a:r>
            <a:br>
              <a:rPr lang="es-ES" dirty="0"/>
            </a:br>
            <a:r>
              <a:rPr lang="es-ES" dirty="0"/>
              <a:t>– La regleta blanca corresponde al 1</a:t>
            </a:r>
            <a:br>
              <a:rPr lang="es-ES" dirty="0"/>
            </a:br>
            <a:r>
              <a:rPr lang="es-ES" dirty="0"/>
              <a:t>– La regleta roja al 2</a:t>
            </a:r>
            <a:br>
              <a:rPr lang="es-ES" dirty="0"/>
            </a:br>
            <a:r>
              <a:rPr lang="es-ES" dirty="0"/>
              <a:t>– La regleta verde claro al 3</a:t>
            </a:r>
            <a:br>
              <a:rPr lang="es-ES" dirty="0"/>
            </a:br>
            <a:r>
              <a:rPr lang="es-ES" dirty="0"/>
              <a:t>– La regleta rosa al 4</a:t>
            </a:r>
            <a:br>
              <a:rPr lang="es-ES" dirty="0"/>
            </a:br>
            <a:r>
              <a:rPr lang="es-ES" dirty="0"/>
              <a:t>– La regleta amarilla al 5</a:t>
            </a:r>
            <a:br>
              <a:rPr lang="es-ES" dirty="0"/>
            </a:br>
            <a:r>
              <a:rPr lang="es-ES" dirty="0"/>
              <a:t>– La regleta verde al 6</a:t>
            </a:r>
            <a:br>
              <a:rPr lang="es-ES" dirty="0"/>
            </a:br>
            <a:r>
              <a:rPr lang="es-ES" dirty="0"/>
              <a:t>– La regleta negra al 7</a:t>
            </a:r>
            <a:br>
              <a:rPr lang="es-ES" dirty="0"/>
            </a:br>
            <a:r>
              <a:rPr lang="es-ES" dirty="0"/>
              <a:t>– La regleta marrón al 8</a:t>
            </a:r>
            <a:br>
              <a:rPr lang="es-ES" dirty="0"/>
            </a:br>
            <a:r>
              <a:rPr lang="es-ES" dirty="0"/>
              <a:t>– La regleta azul al 9</a:t>
            </a:r>
            <a:br>
              <a:rPr lang="es-ES" dirty="0"/>
            </a:br>
            <a:r>
              <a:rPr lang="es-ES" dirty="0"/>
              <a:t>– La regleta naranja al 10</a:t>
            </a:r>
            <a:endParaRPr lang="es-BO" dirty="0"/>
          </a:p>
          <a:p>
            <a:endParaRPr lang="es-BO" dirty="0"/>
          </a:p>
        </p:txBody>
      </p:sp>
      <p:pic>
        <p:nvPicPr>
          <p:cNvPr id="4" name="Imagen 3" descr="ordenar-regleta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8095" y="1844358"/>
            <a:ext cx="6664960" cy="4340860"/>
          </a:xfrm>
          <a:prstGeom prst="rect">
            <a:avLst/>
          </a:prstGeom>
          <a:noFill/>
          <a:ln>
            <a:noFill/>
          </a:ln>
        </p:spPr>
      </p:pic>
    </p:spTree>
    <p:extLst>
      <p:ext uri="{BB962C8B-B14F-4D97-AF65-F5344CB8AC3E}">
        <p14:creationId xmlns:p14="http://schemas.microsoft.com/office/powerpoint/2010/main" val="106348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345" y="624110"/>
            <a:ext cx="9946268" cy="1280890"/>
          </a:xfrm>
        </p:spPr>
        <p:txBody>
          <a:bodyPr>
            <a:normAutofit fontScale="90000"/>
          </a:bodyPr>
          <a:lstStyle/>
          <a:p>
            <a:r>
              <a:rPr lang="es-ES" b="1" cap="all" dirty="0"/>
              <a:t>Manipulación de regletas en el JUEGO LIBRE</a:t>
            </a:r>
            <a:br>
              <a:rPr lang="es-BO" b="1" dirty="0"/>
            </a:br>
            <a:endParaRPr lang="es-BO" dirty="0"/>
          </a:p>
        </p:txBody>
      </p:sp>
      <p:sp>
        <p:nvSpPr>
          <p:cNvPr id="3" name="Marcador de contenido 2"/>
          <p:cNvSpPr>
            <a:spLocks noGrp="1"/>
          </p:cNvSpPr>
          <p:nvPr>
            <p:ph idx="1"/>
          </p:nvPr>
        </p:nvSpPr>
        <p:spPr>
          <a:xfrm>
            <a:off x="1285876" y="2133600"/>
            <a:ext cx="4700588" cy="3777622"/>
          </a:xfrm>
        </p:spPr>
        <p:txBody>
          <a:bodyPr>
            <a:normAutofit fontScale="92500" lnSpcReduction="20000"/>
          </a:bodyPr>
          <a:lstStyle/>
          <a:p>
            <a:r>
              <a:rPr lang="es-ES" dirty="0"/>
              <a:t>Como es recomendable en todos los materiales que se usan por primera vez, las primeras veces dejaremos que jueguen  libremente con regletas.  </a:t>
            </a:r>
          </a:p>
          <a:p>
            <a:r>
              <a:rPr lang="es-ES" dirty="0"/>
              <a:t>Hay que tener claro que las regletas no son números ni las vamos a usar como herramienta de cálculo. Las regletas no son más que un material que sirve para realizar acciones tales como medir, comparar, realizar equivalencias, formar figuras, etc. </a:t>
            </a:r>
          </a:p>
          <a:p>
            <a:r>
              <a:rPr lang="es-ES" dirty="0"/>
              <a:t>La manipulación permitirán que sus mente “haga” matemáticas, es decir, investigue intuiciones, elabore nuevos conceptos y consolide conocimientos.</a:t>
            </a:r>
            <a:endParaRPr lang="es-BO" dirty="0"/>
          </a:p>
          <a:p>
            <a:pPr marL="0" indent="0">
              <a:buNone/>
            </a:pPr>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151" y="1264555"/>
            <a:ext cx="5224461" cy="4890128"/>
          </a:xfrm>
          <a:prstGeom prst="rect">
            <a:avLst/>
          </a:prstGeom>
        </p:spPr>
      </p:pic>
    </p:spTree>
    <p:extLst>
      <p:ext uri="{BB962C8B-B14F-4D97-AF65-F5344CB8AC3E}">
        <p14:creationId xmlns:p14="http://schemas.microsoft.com/office/powerpoint/2010/main" val="323420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57313" y="528637"/>
            <a:ext cx="6243637" cy="5800725"/>
          </a:xfrm>
        </p:spPr>
        <p:txBody>
          <a:bodyPr>
            <a:normAutofit lnSpcReduction="10000"/>
          </a:bodyPr>
          <a:lstStyle/>
          <a:p>
            <a:pPr fontAlgn="base"/>
            <a:r>
              <a:rPr lang="es-ES" b="1" cap="all" dirty="0"/>
              <a:t>REGLETAS ESCONDIDAS</a:t>
            </a:r>
            <a:endParaRPr lang="es-BO" b="1" dirty="0"/>
          </a:p>
          <a:p>
            <a:pPr marL="0" indent="0" fontAlgn="base">
              <a:buNone/>
            </a:pPr>
            <a:r>
              <a:rPr lang="es-ES" dirty="0"/>
              <a:t>Propón que el niño o la niña tomen cuatro regletas, por ejemplo las cuatro primeras y que se les escondan en las manos y éstas las pongan detrás de la espalda. Ahora le pides que te enseñe una regleta nombrándola por el color. Por ejemplo: “muéstrame la regleta roja”. Luego la vuelve a juntar con las otras tres, las esconde y le pides otro color. Sólo por el tacto tienen que identificar la regleta que les estás pidiendo, asociando así a cada color una longitud.</a:t>
            </a:r>
            <a:endParaRPr lang="es-BO" dirty="0"/>
          </a:p>
          <a:p>
            <a:pPr fontAlgn="base"/>
            <a:r>
              <a:rPr lang="es-ES" b="1" cap="all" dirty="0"/>
              <a:t>HACIENDO ESCALERAS</a:t>
            </a:r>
            <a:endParaRPr lang="es-BO" b="1" dirty="0"/>
          </a:p>
          <a:p>
            <a:pPr marL="0" indent="0" fontAlgn="base">
              <a:buNone/>
            </a:pPr>
            <a:r>
              <a:rPr lang="es-ES" dirty="0"/>
              <a:t>reparten las regletas y se propone hacer una escalera desde la regleta blanca hasta la naranja.</a:t>
            </a:r>
          </a:p>
          <a:p>
            <a:pPr marL="0" indent="0" fontAlgn="base">
              <a:buNone/>
            </a:pPr>
            <a:r>
              <a:rPr lang="es-ES" dirty="0"/>
              <a:t> Para saber cuál es la regleta siguiente se usa la regleta unidad, es decir, a la última regleta colocada se le añade la regleta blanca y se busca una regleta equivalente como anteriormente se ha hecho.</a:t>
            </a:r>
            <a:endParaRPr lang="es-BO" dirty="0"/>
          </a:p>
          <a:p>
            <a:pPr marL="0" indent="0" fontAlgn="base">
              <a:buNone/>
            </a:pPr>
            <a:r>
              <a:rPr lang="es-ES" dirty="0"/>
              <a:t>Más adelante proponemos construir la escalera en sentido ascendente y descendente.</a:t>
            </a:r>
          </a:p>
          <a:p>
            <a:endParaRPr lang="es-ES" b="1" dirty="0"/>
          </a:p>
          <a:p>
            <a:pPr marL="0" indent="0" fontAlgn="base">
              <a:buNone/>
            </a:pPr>
            <a:endParaRPr lang="es-BO" dirty="0"/>
          </a:p>
          <a:p>
            <a:endParaRPr lang="es-B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23063" y="1716087"/>
            <a:ext cx="5937250" cy="3562350"/>
          </a:xfrm>
          <a:prstGeom prst="rect">
            <a:avLst/>
          </a:prstGeom>
        </p:spPr>
      </p:pic>
    </p:spTree>
    <p:extLst>
      <p:ext uri="{BB962C8B-B14F-4D97-AF65-F5344CB8AC3E}">
        <p14:creationId xmlns:p14="http://schemas.microsoft.com/office/powerpoint/2010/main" val="93621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9251" y="643944"/>
            <a:ext cx="10255361" cy="5486400"/>
          </a:xfrm>
        </p:spPr>
        <p:txBody>
          <a:bodyPr/>
          <a:lstStyle/>
          <a:p>
            <a:pPr fontAlgn="base"/>
            <a:r>
              <a:rPr lang="es-ES" b="1" dirty="0"/>
              <a:t>Memoria y atención, .</a:t>
            </a:r>
          </a:p>
          <a:p>
            <a:pPr fontAlgn="base"/>
            <a:r>
              <a:rPr lang="es-ES" b="1" dirty="0"/>
              <a:t>Clasificación por colores.</a:t>
            </a:r>
          </a:p>
          <a:p>
            <a:pPr lvl="0"/>
            <a:r>
              <a:rPr lang="es-ES" b="1" dirty="0"/>
              <a:t>Relacionar cantidad con un color.</a:t>
            </a:r>
            <a:r>
              <a:rPr lang="es-ES" dirty="0"/>
              <a:t> Por ejemplo, si decimos color azul, hablamos de 9 . Si decimos verde, son 6.</a:t>
            </a:r>
          </a:p>
          <a:p>
            <a:pPr lvl="0"/>
            <a:r>
              <a:rPr lang="es-ES" b="1" dirty="0"/>
              <a:t>Conocimiento por el tamaño</a:t>
            </a:r>
          </a:p>
          <a:p>
            <a:pPr lvl="0"/>
            <a:r>
              <a:rPr lang="es-ES" b="1" dirty="0"/>
              <a:t>Aprender a numerar del 1 al 10.</a:t>
            </a:r>
            <a:r>
              <a:rPr lang="es-ES" dirty="0"/>
              <a:t> Una buena forma de aprender los números.</a:t>
            </a:r>
            <a:endParaRPr lang="es-BO" dirty="0"/>
          </a:p>
          <a:p>
            <a:pPr lvl="0"/>
            <a:r>
              <a:rPr lang="es-ES" b="1" dirty="0"/>
              <a:t>Buscar equivalencias.</a:t>
            </a:r>
            <a:r>
              <a:rPr lang="es-ES" dirty="0"/>
              <a:t> ¿Quién tiene los números iguales?</a:t>
            </a:r>
            <a:endParaRPr lang="es-BO" dirty="0"/>
          </a:p>
          <a:p>
            <a:r>
              <a:rPr lang="es-ES" b="1" dirty="0"/>
              <a:t>Crear series.</a:t>
            </a:r>
            <a:r>
              <a:rPr lang="es-ES" dirty="0"/>
              <a:t> </a:t>
            </a:r>
          </a:p>
          <a:p>
            <a:pPr lvl="0"/>
            <a:r>
              <a:rPr lang="es-ES" b="1" dirty="0"/>
              <a:t>Aprender el concepto de doble y mitad.</a:t>
            </a:r>
            <a:r>
              <a:rPr lang="es-ES" dirty="0"/>
              <a:t> Multiplicando por dos, o dividiendo entre dos.</a:t>
            </a:r>
            <a:endParaRPr lang="es-BO" dirty="0"/>
          </a:p>
          <a:p>
            <a:pPr lvl="0"/>
            <a:r>
              <a:rPr lang="es-ES" b="1" dirty="0"/>
              <a:t>Mirar qué números son más altos que otros.</a:t>
            </a:r>
            <a:r>
              <a:rPr lang="es-ES" dirty="0"/>
              <a:t> El “mayor que” y el “menor que”.</a:t>
            </a:r>
            <a:endParaRPr lang="es-BO" dirty="0"/>
          </a:p>
          <a:p>
            <a:endParaRPr lang="es-BO" dirty="0"/>
          </a:p>
        </p:txBody>
      </p:sp>
    </p:spTree>
    <p:extLst>
      <p:ext uri="{BB962C8B-B14F-4D97-AF65-F5344CB8AC3E}">
        <p14:creationId xmlns:p14="http://schemas.microsoft.com/office/powerpoint/2010/main" val="386673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Suma con regleta </a:t>
            </a:r>
          </a:p>
        </p:txBody>
      </p:sp>
      <p:sp>
        <p:nvSpPr>
          <p:cNvPr id="3" name="Marcador de contenido 2"/>
          <p:cNvSpPr>
            <a:spLocks noGrp="1"/>
          </p:cNvSpPr>
          <p:nvPr>
            <p:ph idx="1"/>
          </p:nvPr>
        </p:nvSpPr>
        <p:spPr>
          <a:xfrm>
            <a:off x="1028700" y="2133600"/>
            <a:ext cx="5186363" cy="3777622"/>
          </a:xfrm>
        </p:spPr>
        <p:txBody>
          <a:bodyPr/>
          <a:lstStyle/>
          <a:p>
            <a:r>
              <a:rPr lang="es-ES" dirty="0"/>
              <a:t>Antes de trabajar suma, resta, etc. tienen que estar familiarizados.</a:t>
            </a:r>
          </a:p>
          <a:p>
            <a:r>
              <a:rPr lang="es-ES" dirty="0"/>
              <a:t>Toman las regletas de dos números que quieren sumar </a:t>
            </a:r>
          </a:p>
          <a:p>
            <a:r>
              <a:rPr lang="es-ES" dirty="0"/>
              <a:t>Las ponen una a continuación de la otra, sumar</a:t>
            </a:r>
          </a:p>
          <a:p>
            <a:r>
              <a:rPr lang="es-ES" dirty="0"/>
              <a:t>Buscan un conjunto de regletas que sea tan larga como la fila que tienen. En este paso, hacemos la observación de que tienen que tomar las regletas más grandes que puedan:</a:t>
            </a:r>
            <a:endParaRPr lang="es-BO" dirty="0"/>
          </a:p>
          <a:p>
            <a:endParaRPr lang="es-BO" dirty="0"/>
          </a:p>
        </p:txBody>
      </p:sp>
      <p:pic>
        <p:nvPicPr>
          <p:cNvPr id="4" name="Imagen 3" descr="regletas para sumar y resta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69698" y="1507442"/>
            <a:ext cx="2853055" cy="2137410"/>
          </a:xfrm>
          <a:prstGeom prst="rect">
            <a:avLst/>
          </a:prstGeom>
          <a:noFill/>
          <a:ln>
            <a:noFill/>
          </a:ln>
        </p:spPr>
      </p:pic>
      <p:pic>
        <p:nvPicPr>
          <p:cNvPr id="5" name="Imagen 4" descr="regletas suma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441372" y="3644852"/>
            <a:ext cx="2853055" cy="2137410"/>
          </a:xfrm>
          <a:prstGeom prst="rect">
            <a:avLst/>
          </a:prstGeom>
          <a:noFill/>
          <a:ln>
            <a:noFill/>
          </a:ln>
        </p:spPr>
      </p:pic>
    </p:spTree>
    <p:extLst>
      <p:ext uri="{BB962C8B-B14F-4D97-AF65-F5344CB8AC3E}">
        <p14:creationId xmlns:p14="http://schemas.microsoft.com/office/powerpoint/2010/main" val="396861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Resta </a:t>
            </a:r>
          </a:p>
        </p:txBody>
      </p:sp>
      <p:sp>
        <p:nvSpPr>
          <p:cNvPr id="3" name="Marcador de contenido 2"/>
          <p:cNvSpPr>
            <a:spLocks noGrp="1"/>
          </p:cNvSpPr>
          <p:nvPr>
            <p:ph idx="1"/>
          </p:nvPr>
        </p:nvSpPr>
        <p:spPr>
          <a:xfrm>
            <a:off x="1574799" y="1905000"/>
            <a:ext cx="4083051" cy="3777622"/>
          </a:xfrm>
        </p:spPr>
        <p:txBody>
          <a:bodyPr/>
          <a:lstStyle/>
          <a:p>
            <a:r>
              <a:rPr lang="es-ES" dirty="0"/>
              <a:t>Se toman las regletas de dos números que quieren restar </a:t>
            </a:r>
          </a:p>
          <a:p>
            <a:r>
              <a:rPr lang="es-ES" dirty="0"/>
              <a:t>Ponen el número más grande con las regletas en línea e inmediatamente debajo ponen el número más pequeño</a:t>
            </a:r>
            <a:endParaRPr lang="es-BO" dirty="0"/>
          </a:p>
          <a:p>
            <a:r>
              <a:rPr lang="es-ES" dirty="0"/>
              <a:t>Buscan las regletas que le falta al pequeño para llegar a formar la regleta mas grande</a:t>
            </a:r>
            <a:endParaRPr lang="es-BO" dirty="0"/>
          </a:p>
        </p:txBody>
      </p:sp>
      <p:pic>
        <p:nvPicPr>
          <p:cNvPr id="4" name="Imagen 3" descr="regletas operacion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9622" y="1388745"/>
            <a:ext cx="2853055" cy="2137410"/>
          </a:xfrm>
          <a:prstGeom prst="rect">
            <a:avLst/>
          </a:prstGeom>
          <a:noFill/>
          <a:ln>
            <a:noFill/>
          </a:ln>
        </p:spPr>
      </p:pic>
      <p:pic>
        <p:nvPicPr>
          <p:cNvPr id="5" name="Imagen 4" descr="manipulando regleta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984172" y="3545212"/>
            <a:ext cx="2853055" cy="2137410"/>
          </a:xfrm>
          <a:prstGeom prst="rect">
            <a:avLst/>
          </a:prstGeom>
          <a:noFill/>
          <a:ln>
            <a:noFill/>
          </a:ln>
        </p:spPr>
      </p:pic>
    </p:spTree>
    <p:extLst>
      <p:ext uri="{BB962C8B-B14F-4D97-AF65-F5344CB8AC3E}">
        <p14:creationId xmlns:p14="http://schemas.microsoft.com/office/powerpoint/2010/main" val="201140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4520" y="915339"/>
            <a:ext cx="5154010" cy="4815759"/>
          </a:xfrm>
        </p:spPr>
        <p:txBody>
          <a:bodyPr>
            <a:normAutofit fontScale="77500" lnSpcReduction="20000"/>
          </a:bodyPr>
          <a:lstStyle/>
          <a:p>
            <a:pPr algn="just"/>
            <a:r>
              <a:rPr lang="es-BO" sz="2300" dirty="0"/>
              <a:t>La enseñanza y el aprendizaje de las matemáticas  para personas con discapacidad Intelectual y estudiantes con dificultades de aprendizaje resulta particularmente difícil.</a:t>
            </a:r>
          </a:p>
          <a:p>
            <a:pPr algn="just"/>
            <a:r>
              <a:rPr lang="es-BO" sz="2300" dirty="0"/>
              <a:t>¿Qué debo de tomar en cuenta ? Como es su estilo y ritmo  de aprendizaje, una vez que se tenga la información es conveniente realizar una evaluación, de acuerdo a su edad cronológica y el grado que esta cursando el estudiante.</a:t>
            </a:r>
          </a:p>
          <a:p>
            <a:pPr algn="just"/>
            <a:r>
              <a:rPr lang="es-BO" sz="2300" dirty="0"/>
              <a:t>¿como enseñar a PCD? Para enseñar matemáticas se debe contar con materiales variados que ayuden a expresar de manera concreta lo que resulta abstracto.</a:t>
            </a:r>
          </a:p>
          <a:p>
            <a:pPr marL="0" indent="0">
              <a:buNone/>
            </a:pPr>
            <a:endParaRPr lang="es-BO" dirty="0"/>
          </a:p>
          <a:p>
            <a:pPr marL="0" indent="0">
              <a:buNone/>
            </a:pPr>
            <a:r>
              <a:rPr lang="es-BO" dirty="0"/>
              <a:t> </a:t>
            </a:r>
          </a:p>
          <a:p>
            <a:pPr marL="0" indent="0">
              <a:buNone/>
            </a:pPr>
            <a:r>
              <a:rPr lang="es-BO" dirty="0"/>
              <a:t>   </a:t>
            </a:r>
          </a:p>
        </p:txBody>
      </p:sp>
      <p:pic>
        <p:nvPicPr>
          <p:cNvPr id="4" name="Imagen 3" descr="Método Singapur"/>
          <p:cNvPicPr/>
          <p:nvPr/>
        </p:nvPicPr>
        <p:blipFill rotWithShape="1">
          <a:blip r:embed="rId2">
            <a:extLst>
              <a:ext uri="{28A0092B-C50C-407E-A947-70E740481C1C}">
                <a14:useLocalDpi xmlns:a14="http://schemas.microsoft.com/office/drawing/2010/main" val="0"/>
              </a:ext>
            </a:extLst>
          </a:blip>
          <a:srcRect t="14205"/>
          <a:stretch/>
        </p:blipFill>
        <p:spPr bwMode="auto">
          <a:xfrm>
            <a:off x="6967470" y="625095"/>
            <a:ext cx="4285615" cy="4200328"/>
          </a:xfrm>
          <a:prstGeom prst="rect">
            <a:avLst/>
          </a:prstGeom>
          <a:noFill/>
          <a:ln>
            <a:noFill/>
          </a:ln>
        </p:spPr>
      </p:pic>
      <p:pic>
        <p:nvPicPr>
          <p:cNvPr id="5" name="Imagen 4" descr="matemáticas">
            <a:hlinkClick r:id="rId3" tooltip="&quot;Permalink to ¿Cómo usar las regletas en la clase de matemática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94520" y="4825423"/>
            <a:ext cx="7314320" cy="1971406"/>
          </a:xfrm>
          <a:prstGeom prst="rect">
            <a:avLst/>
          </a:prstGeom>
          <a:noFill/>
          <a:ln>
            <a:noFill/>
          </a:ln>
        </p:spPr>
      </p:pic>
    </p:spTree>
    <p:extLst>
      <p:ext uri="{BB962C8B-B14F-4D97-AF65-F5344CB8AC3E}">
        <p14:creationId xmlns:p14="http://schemas.microsoft.com/office/powerpoint/2010/main" val="423346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b="1" dirty="0">
                <a:solidFill>
                  <a:schemeClr val="tx1"/>
                </a:solidFill>
                <a:latin typeface="Arial Rounded MT Bold" panose="020F0704030504030204" pitchFamily="34" charset="0"/>
              </a:rPr>
              <a:t>Multiplicación con dedos </a:t>
            </a:r>
            <a:br>
              <a:rPr lang="es-BO" b="1" dirty="0">
                <a:solidFill>
                  <a:schemeClr val="tx1"/>
                </a:solidFill>
                <a:latin typeface="Arial Rounded MT Bold" panose="020F0704030504030204" pitchFamily="34" charset="0"/>
              </a:rPr>
            </a:br>
            <a:endParaRPr lang="es-BO" dirty="0"/>
          </a:p>
        </p:txBody>
      </p:sp>
      <p:sp>
        <p:nvSpPr>
          <p:cNvPr id="3" name="Marcador de contenido 2"/>
          <p:cNvSpPr>
            <a:spLocks noGrp="1"/>
          </p:cNvSpPr>
          <p:nvPr>
            <p:ph idx="1"/>
          </p:nvPr>
        </p:nvSpPr>
        <p:spPr>
          <a:xfrm>
            <a:off x="1600201" y="2133600"/>
            <a:ext cx="3257550" cy="3777622"/>
          </a:xfrm>
        </p:spPr>
        <p:txBody>
          <a:bodyPr/>
          <a:lstStyle/>
          <a:p>
            <a:r>
              <a:rPr lang="es-BO" dirty="0"/>
              <a:t>Es una forma muy curiosa de multiplicar, que no necesita lápiz ni papel y es fácil de aprender.</a:t>
            </a:r>
          </a:p>
          <a:p>
            <a:endParaRPr lang="es-BO" dirty="0"/>
          </a:p>
        </p:txBody>
      </p:sp>
      <p:pic>
        <p:nvPicPr>
          <p:cNvPr id="4" name="Imagen 3" descr="multiplicaciondedos02"/>
          <p:cNvPicPr/>
          <p:nvPr/>
        </p:nvPicPr>
        <p:blipFill>
          <a:blip r:embed="rId2">
            <a:extLst>
              <a:ext uri="{28A0092B-C50C-407E-A947-70E740481C1C}">
                <a14:useLocalDpi xmlns:a14="http://schemas.microsoft.com/office/drawing/2010/main" val="0"/>
              </a:ext>
            </a:extLst>
          </a:blip>
          <a:srcRect/>
          <a:stretch>
            <a:fillRect/>
          </a:stretch>
        </p:blipFill>
        <p:spPr bwMode="auto">
          <a:xfrm>
            <a:off x="7469405" y="1511613"/>
            <a:ext cx="3259139" cy="2382209"/>
          </a:xfrm>
          <a:prstGeom prst="rect">
            <a:avLst/>
          </a:prstGeom>
          <a:noFill/>
          <a:ln>
            <a:noFill/>
          </a:ln>
        </p:spPr>
      </p:pic>
      <p:pic>
        <p:nvPicPr>
          <p:cNvPr id="5" name="Imagen 4" descr="https://www.wikihow.com/images_en/thumb/9/97/Multiply-With-Your-Hands-Step-1-Version-2.jpg/v4-900px-Multiply-With-Your-Hands-Step-1-Version-2.jpg"/>
          <p:cNvPicPr/>
          <p:nvPr/>
        </p:nvPicPr>
        <p:blipFill>
          <a:blip r:embed="rId3">
            <a:extLst>
              <a:ext uri="{28A0092B-C50C-407E-A947-70E740481C1C}">
                <a14:useLocalDpi xmlns:a14="http://schemas.microsoft.com/office/drawing/2010/main" val="0"/>
              </a:ext>
            </a:extLst>
          </a:blip>
          <a:srcRect/>
          <a:stretch>
            <a:fillRect/>
          </a:stretch>
        </p:blipFill>
        <p:spPr bwMode="auto">
          <a:xfrm>
            <a:off x="1380392" y="4186236"/>
            <a:ext cx="2425065" cy="2077187"/>
          </a:xfrm>
          <a:prstGeom prst="rect">
            <a:avLst/>
          </a:prstGeom>
          <a:noFill/>
          <a:ln>
            <a:noFill/>
          </a:ln>
        </p:spPr>
      </p:pic>
      <p:pic>
        <p:nvPicPr>
          <p:cNvPr id="6" name="Imagen 5" descr="https://www.wikihow.com/images_en/thumb/b/bf/Multiply-With-Your-Hands-Step-5-Version-2.jpg/v4-900px-Multiply-With-Your-Hands-Step-5-Version-2.jpg"/>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314701"/>
            <a:ext cx="3624480" cy="2317749"/>
          </a:xfrm>
          <a:prstGeom prst="rect">
            <a:avLst/>
          </a:prstGeom>
          <a:noFill/>
          <a:ln>
            <a:noFill/>
          </a:ln>
        </p:spPr>
      </p:pic>
    </p:spTree>
    <p:extLst>
      <p:ext uri="{BB962C8B-B14F-4D97-AF65-F5344CB8AC3E}">
        <p14:creationId xmlns:p14="http://schemas.microsoft.com/office/powerpoint/2010/main" val="247414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Multiplicación del 1-5</a:t>
            </a:r>
          </a:p>
        </p:txBody>
      </p:sp>
      <p:sp>
        <p:nvSpPr>
          <p:cNvPr id="3" name="Marcador de contenido 2"/>
          <p:cNvSpPr>
            <a:spLocks noGrp="1"/>
          </p:cNvSpPr>
          <p:nvPr>
            <p:ph idx="1"/>
          </p:nvPr>
        </p:nvSpPr>
        <p:spPr>
          <a:xfrm>
            <a:off x="2499060" y="1528293"/>
            <a:ext cx="3657042" cy="3777622"/>
          </a:xfrm>
        </p:spPr>
        <p:txBody>
          <a:bodyPr>
            <a:normAutofit lnSpcReduction="10000"/>
          </a:bodyPr>
          <a:lstStyle/>
          <a:p>
            <a:r>
              <a:rPr lang="es-ES" dirty="0"/>
              <a:t>Cada uno de tus dedos del lado izquierdo  representará un número. Empezando desde tu dedo meñique hasta el pulgar.</a:t>
            </a:r>
          </a:p>
          <a:p>
            <a:r>
              <a:rPr lang="es-ES" dirty="0"/>
              <a:t>Los dedos del lado derecho se cuentan del 1 al 9, empezando desde tu dedo meñique hasta el pulgar se cuenta 5 y se vuelve a contar del meñique hasta el anular que llegaría  ser 6, 7..9.</a:t>
            </a:r>
          </a:p>
          <a:p>
            <a:pPr marL="0" indent="0">
              <a:buNone/>
            </a:pPr>
            <a:endParaRPr lang="es-BO" dirty="0"/>
          </a:p>
        </p:txBody>
      </p:sp>
      <p:pic>
        <p:nvPicPr>
          <p:cNvPr id="4" name="Marcador de contenido 3"/>
          <p:cNvPicPr>
            <a:picLocks noChangeAspect="1"/>
          </p:cNvPicPr>
          <p:nvPr/>
        </p:nvPicPr>
        <p:blipFill rotWithShape="1">
          <a:blip r:embed="rId2"/>
          <a:srcRect l="47887" t="15757" r="9256" b="49075"/>
          <a:stretch/>
        </p:blipFill>
        <p:spPr>
          <a:xfrm flipH="1">
            <a:off x="6843376" y="2039531"/>
            <a:ext cx="2029565" cy="3109603"/>
          </a:xfrm>
          <a:prstGeom prst="rect">
            <a:avLst/>
          </a:prstGeom>
        </p:spPr>
      </p:pic>
      <p:pic>
        <p:nvPicPr>
          <p:cNvPr id="5" name="Marcador de contenido 3"/>
          <p:cNvPicPr>
            <a:picLocks noChangeAspect="1"/>
          </p:cNvPicPr>
          <p:nvPr/>
        </p:nvPicPr>
        <p:blipFill rotWithShape="1">
          <a:blip r:embed="rId2"/>
          <a:srcRect l="47887" t="15757" r="9256" b="49075"/>
          <a:stretch/>
        </p:blipFill>
        <p:spPr>
          <a:xfrm>
            <a:off x="8872941" y="2039531"/>
            <a:ext cx="2286000" cy="3126445"/>
          </a:xfrm>
          <a:prstGeom prst="rect">
            <a:avLst/>
          </a:prstGeom>
        </p:spPr>
      </p:pic>
    </p:spTree>
    <p:extLst>
      <p:ext uri="{BB962C8B-B14F-4D97-AF65-F5344CB8AC3E}">
        <p14:creationId xmlns:p14="http://schemas.microsoft.com/office/powerpoint/2010/main" val="146020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Multiplicación del 9</a:t>
            </a:r>
          </a:p>
        </p:txBody>
      </p:sp>
      <p:sp>
        <p:nvSpPr>
          <p:cNvPr id="3" name="Marcador de contenido 2"/>
          <p:cNvSpPr>
            <a:spLocks noGrp="1"/>
          </p:cNvSpPr>
          <p:nvPr>
            <p:ph idx="1"/>
          </p:nvPr>
        </p:nvSpPr>
        <p:spPr>
          <a:xfrm>
            <a:off x="798490" y="2133600"/>
            <a:ext cx="5692462" cy="3777622"/>
          </a:xfrm>
        </p:spPr>
        <p:txBody>
          <a:bodyPr>
            <a:normAutofit fontScale="85000" lnSpcReduction="20000"/>
          </a:bodyPr>
          <a:lstStyle/>
          <a:p>
            <a:r>
              <a:rPr lang="es-ES" b="1" dirty="0"/>
              <a:t>Coloca tus manos frente a ti con las palmas hacia arriba.</a:t>
            </a:r>
            <a:r>
              <a:rPr lang="es-ES" dirty="0"/>
              <a:t> Cada uno de tus diez dedos representará un número. Empezando desde tu dedo pulgar izquierdo hasta tu pulgar derecho, cuenta los números del 1 al 10.</a:t>
            </a:r>
          </a:p>
          <a:p>
            <a:r>
              <a:rPr lang="es-ES" b="1" dirty="0"/>
              <a:t>Dobla hacia abajo el dedo que quieres multiplicar por 9.</a:t>
            </a:r>
            <a:r>
              <a:rPr lang="es-ES" dirty="0"/>
              <a:t> Por ejemplo, si quieres multiplicar 9 por 3, tendrás que doblar tu dedo medio de la mano izquierda. El dedo medio representará el número 3 dado que será el tercer dedo si cuentas tus dedos del 1 al 10 empezando en tu pulgar izquierdo.</a:t>
            </a:r>
            <a:endParaRPr lang="es-BO" dirty="0"/>
          </a:p>
          <a:p>
            <a:r>
              <a:rPr lang="es-ES" b="1" dirty="0"/>
              <a:t>Resuelve el problema contando los dedos de la izquierda y de la </a:t>
            </a:r>
            <a:r>
              <a:rPr lang="es-ES" b="1" dirty="0" err="1"/>
              <a:t>derecha.</a:t>
            </a:r>
            <a:r>
              <a:rPr lang="es-ES" dirty="0" err="1"/>
              <a:t>Primero</a:t>
            </a:r>
            <a:r>
              <a:rPr lang="es-ES" dirty="0"/>
              <a:t> cuenta los dedos que están a la izquierda de tu dedo doblado: en este caso deben ser 2. Luego cuenta los dedos que están a la derecha de tu dedo doblado: en este caso deben ser 7. El primer dígito de la respuesta es 2 y el segundo es 7. ¡La respuesta es 27</a:t>
            </a:r>
            <a:endParaRPr lang="es-BO" dirty="0"/>
          </a:p>
          <a:p>
            <a:endParaRPr lang="es-BO" dirty="0"/>
          </a:p>
        </p:txBody>
      </p:sp>
      <p:pic>
        <p:nvPicPr>
          <p:cNvPr id="4" name="Imagen 3" descr="https://www.wikihow.com/images_en/thumb/a/a3/Multiply-With-Your-Hands-Step-3-Version-2.jpg/v4-900px-Multiply-With-Your-Hands-Step-3-Version-2.jpg"/>
          <p:cNvPicPr/>
          <p:nvPr/>
        </p:nvPicPr>
        <p:blipFill>
          <a:blip r:embed="rId2">
            <a:extLst>
              <a:ext uri="{28A0092B-C50C-407E-A947-70E740481C1C}">
                <a14:useLocalDpi xmlns:a14="http://schemas.microsoft.com/office/drawing/2010/main" val="0"/>
              </a:ext>
            </a:extLst>
          </a:blip>
          <a:srcRect/>
          <a:stretch>
            <a:fillRect/>
          </a:stretch>
        </p:blipFill>
        <p:spPr bwMode="auto">
          <a:xfrm>
            <a:off x="8319752" y="4405468"/>
            <a:ext cx="3464417" cy="1504972"/>
          </a:xfrm>
          <a:prstGeom prst="rect">
            <a:avLst/>
          </a:prstGeom>
          <a:noFill/>
          <a:ln>
            <a:noFill/>
          </a:ln>
        </p:spPr>
      </p:pic>
      <p:pic>
        <p:nvPicPr>
          <p:cNvPr id="5" name="Imagen 4" descr="https://www.wikihow.com/images_en/thumb/6/6d/Multiply-With-Your-Hands-Step-2-Version-2.jpg/v4-900px-Multiply-With-Your-Hands-Step-2-Version-2.jpg"/>
          <p:cNvPicPr/>
          <p:nvPr/>
        </p:nvPicPr>
        <p:blipFill>
          <a:blip r:embed="rId3">
            <a:extLst>
              <a:ext uri="{28A0092B-C50C-407E-A947-70E740481C1C}">
                <a14:useLocalDpi xmlns:a14="http://schemas.microsoft.com/office/drawing/2010/main" val="0"/>
              </a:ext>
            </a:extLst>
          </a:blip>
          <a:srcRect/>
          <a:stretch>
            <a:fillRect/>
          </a:stretch>
        </p:blipFill>
        <p:spPr bwMode="auto">
          <a:xfrm>
            <a:off x="6490952" y="2794716"/>
            <a:ext cx="3407782" cy="1620882"/>
          </a:xfrm>
          <a:prstGeom prst="rect">
            <a:avLst/>
          </a:prstGeom>
          <a:noFill/>
          <a:ln>
            <a:noFill/>
          </a:ln>
        </p:spPr>
      </p:pic>
      <p:pic>
        <p:nvPicPr>
          <p:cNvPr id="6" name="Imagen 5" descr="https://www.wikihow.com/images_en/thumb/9/97/Multiply-With-Your-Hands-Step-1-Version-2.jpg/v4-900px-Multiply-With-Your-Hands-Step-1-Version-2.jpg"/>
          <p:cNvPicPr/>
          <p:nvPr/>
        </p:nvPicPr>
        <p:blipFill>
          <a:blip r:embed="rId4">
            <a:extLst>
              <a:ext uri="{28A0092B-C50C-407E-A947-70E740481C1C}">
                <a14:useLocalDpi xmlns:a14="http://schemas.microsoft.com/office/drawing/2010/main" val="0"/>
              </a:ext>
            </a:extLst>
          </a:blip>
          <a:srcRect/>
          <a:stretch>
            <a:fillRect/>
          </a:stretch>
        </p:blipFill>
        <p:spPr bwMode="auto">
          <a:xfrm>
            <a:off x="8319752" y="1286197"/>
            <a:ext cx="2915267" cy="1508519"/>
          </a:xfrm>
          <a:prstGeom prst="rect">
            <a:avLst/>
          </a:prstGeom>
          <a:noFill/>
          <a:ln>
            <a:noFill/>
          </a:ln>
        </p:spPr>
      </p:pic>
    </p:spTree>
    <p:extLst>
      <p:ext uri="{BB962C8B-B14F-4D97-AF65-F5344CB8AC3E}">
        <p14:creationId xmlns:p14="http://schemas.microsoft.com/office/powerpoint/2010/main" val="135469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Multiplicación del 6, 7, 8 y 10</a:t>
            </a:r>
            <a:br>
              <a:rPr lang="es-BO" b="1" dirty="0"/>
            </a:br>
            <a:endParaRPr lang="es-BO" dirty="0"/>
          </a:p>
        </p:txBody>
      </p:sp>
      <p:sp>
        <p:nvSpPr>
          <p:cNvPr id="3" name="Marcador de contenido 2"/>
          <p:cNvSpPr>
            <a:spLocks noGrp="1"/>
          </p:cNvSpPr>
          <p:nvPr>
            <p:ph idx="1"/>
          </p:nvPr>
        </p:nvSpPr>
        <p:spPr>
          <a:xfrm>
            <a:off x="978793" y="2133600"/>
            <a:ext cx="5847009" cy="3777622"/>
          </a:xfrm>
        </p:spPr>
        <p:txBody>
          <a:bodyPr>
            <a:normAutofit fontScale="85000" lnSpcReduction="20000"/>
          </a:bodyPr>
          <a:lstStyle/>
          <a:p>
            <a:r>
              <a:rPr lang="es-ES" b="1" dirty="0"/>
              <a:t>Coloca tus manos de modo que tus palmas estén frente a tu cuerpo y tus dedos frente a frente.</a:t>
            </a:r>
            <a:r>
              <a:rPr lang="es-ES" dirty="0"/>
              <a:t> Cada dedo representará nuevamente un número. Tus dedos meñiques representarán el número 6, tus dedos anulares representarán el 7, tus dedos medios representarán el 8, tus dedos índices representarán el 9 y tus dedos pulgares representarán el 10</a:t>
            </a:r>
          </a:p>
          <a:p>
            <a:r>
              <a:rPr lang="es-ES" b="1" dirty="0"/>
              <a:t>Junta los dedos que representan tu problema de multiplicación.</a:t>
            </a:r>
            <a:r>
              <a:rPr lang="es-ES" dirty="0"/>
              <a:t> Por ejemplo, si quieres resolver 7 por 6, deberás juntar tu dedo anular izquierdo con tu dedo meñique derecho. Tus dedos de tu mano izquierda representarán el número del lado izquierdo del problema y tus dedos de tu mano derecha representarán el número del lado derecho del problema. Recuerda nuevamente que cada dedo representará un número y que, en este caso, tu dedo anular representará el 7 y tu dedo meñique representará el 6. Por lo tanto, tendrás que juntar estos dedos para resolver este problema matemático.</a:t>
            </a:r>
            <a:endParaRPr lang="es-BO" dirty="0"/>
          </a:p>
          <a:p>
            <a:endParaRPr lang="es-BO" dirty="0"/>
          </a:p>
        </p:txBody>
      </p:sp>
      <p:pic>
        <p:nvPicPr>
          <p:cNvPr id="4" name="Imagen 3" descr="https://www.wikihow.com/images_en/thumb/4/42/Multiply-With-Your-Hands-Step-6-Version-2.jpg/v4-900px-Multiply-With-Your-Hands-Step-6-Version-2.jpg"/>
          <p:cNvPicPr/>
          <p:nvPr/>
        </p:nvPicPr>
        <p:blipFill>
          <a:blip r:embed="rId2">
            <a:extLst>
              <a:ext uri="{28A0092B-C50C-407E-A947-70E740481C1C}">
                <a14:useLocalDpi xmlns:a14="http://schemas.microsoft.com/office/drawing/2010/main" val="0"/>
              </a:ext>
            </a:extLst>
          </a:blip>
          <a:srcRect/>
          <a:stretch>
            <a:fillRect/>
          </a:stretch>
        </p:blipFill>
        <p:spPr bwMode="auto">
          <a:xfrm>
            <a:off x="7508384" y="1905000"/>
            <a:ext cx="3030000" cy="1804115"/>
          </a:xfrm>
          <a:prstGeom prst="rect">
            <a:avLst/>
          </a:prstGeom>
          <a:noFill/>
          <a:ln>
            <a:noFill/>
          </a:ln>
        </p:spPr>
      </p:pic>
      <p:pic>
        <p:nvPicPr>
          <p:cNvPr id="5" name="Imagen 4" descr="https://www.wikihow.com/images_en/thumb/d/de/Multiply-With-Your-Hands-Step-7.jpg/v4-900px-Multiply-With-Your-Hands-Step-7.jpg"/>
          <p:cNvPicPr/>
          <p:nvPr/>
        </p:nvPicPr>
        <p:blipFill>
          <a:blip r:embed="rId3">
            <a:extLst>
              <a:ext uri="{28A0092B-C50C-407E-A947-70E740481C1C}">
                <a14:useLocalDpi xmlns:a14="http://schemas.microsoft.com/office/drawing/2010/main" val="0"/>
              </a:ext>
            </a:extLst>
          </a:blip>
          <a:srcRect/>
          <a:stretch>
            <a:fillRect/>
          </a:stretch>
        </p:blipFill>
        <p:spPr bwMode="auto">
          <a:xfrm>
            <a:off x="8801413" y="3709115"/>
            <a:ext cx="2939848" cy="2023347"/>
          </a:xfrm>
          <a:prstGeom prst="rect">
            <a:avLst/>
          </a:prstGeom>
          <a:noFill/>
          <a:ln>
            <a:noFill/>
          </a:ln>
        </p:spPr>
      </p:pic>
    </p:spTree>
    <p:extLst>
      <p:ext uri="{BB962C8B-B14F-4D97-AF65-F5344CB8AC3E}">
        <p14:creationId xmlns:p14="http://schemas.microsoft.com/office/powerpoint/2010/main" val="221200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61933" y="897228"/>
            <a:ext cx="5163870" cy="5503572"/>
          </a:xfrm>
        </p:spPr>
        <p:txBody>
          <a:bodyPr>
            <a:normAutofit fontScale="92500" lnSpcReduction="20000"/>
          </a:bodyPr>
          <a:lstStyle/>
          <a:p>
            <a:r>
              <a:rPr lang="es-ES" b="1" dirty="0"/>
              <a:t>Suma los dedos que juntes así como los dedos que están debajo de ellos.</a:t>
            </a:r>
            <a:r>
              <a:rPr lang="es-ES" dirty="0"/>
              <a:t> El siguiente paso es contar los dedos que se tocan y los dedos que están debajo de ellos. Estos representarán las decenas. En este caso contarías el dedo anular y meñique de la mano izquierda y el dedo meñique de la mano derecha. Cada dedo que cuentes se contará como 10. En este caso el total será 30.</a:t>
            </a:r>
          </a:p>
          <a:p>
            <a:r>
              <a:rPr lang="es-ES" b="1" dirty="0"/>
              <a:t>Multiplica los dedos restantes.</a:t>
            </a:r>
            <a:r>
              <a:rPr lang="es-ES" dirty="0"/>
              <a:t> El siguiente paso será sumar el número de dedos de cada mano, sin incluir los dedos que se tocan. Primero cuenta el número de dedos de tu mano izquierda que están encima de los dedos que se tocan: en este caso serían 3. Luego cuenta el número de dedos de tu mano derecha que están encima de los dedos que se tocan: en este caso serían 4. 3 por 4 es 12.</a:t>
            </a:r>
            <a:r>
              <a:rPr lang="es-ES" b="1" dirty="0"/>
              <a:t> </a:t>
            </a:r>
          </a:p>
          <a:p>
            <a:r>
              <a:rPr lang="es-ES" b="1" dirty="0"/>
              <a:t>Suma los dos resultados para encontrar tu respuesta.</a:t>
            </a:r>
            <a:r>
              <a:rPr lang="es-ES" dirty="0"/>
              <a:t> En este caso sumarás 30 a 12 y el total será 42. ¡La respuesta de 7 por 6 es 42!</a:t>
            </a:r>
            <a:endParaRPr lang="es-BO" dirty="0"/>
          </a:p>
          <a:p>
            <a:endParaRPr lang="es-BO" dirty="0"/>
          </a:p>
          <a:p>
            <a:endParaRPr lang="es-BO" dirty="0"/>
          </a:p>
          <a:p>
            <a:endParaRPr lang="es-BO" dirty="0"/>
          </a:p>
        </p:txBody>
      </p:sp>
      <p:pic>
        <p:nvPicPr>
          <p:cNvPr id="4" name="Imagen 3" descr="https://www.wikihow.com/images_en/thumb/0/03/Multiply-With-Your-Hands-Step-8.jpg/v4-900px-Multiply-With-Your-Hands-Step-8.jpg"/>
          <p:cNvPicPr/>
          <p:nvPr/>
        </p:nvPicPr>
        <p:blipFill>
          <a:blip r:embed="rId2">
            <a:extLst>
              <a:ext uri="{28A0092B-C50C-407E-A947-70E740481C1C}">
                <a14:useLocalDpi xmlns:a14="http://schemas.microsoft.com/office/drawing/2010/main" val="0"/>
              </a:ext>
            </a:extLst>
          </a:blip>
          <a:srcRect/>
          <a:stretch>
            <a:fillRect/>
          </a:stretch>
        </p:blipFill>
        <p:spPr bwMode="auto">
          <a:xfrm>
            <a:off x="6915955" y="601625"/>
            <a:ext cx="3661065" cy="2099255"/>
          </a:xfrm>
          <a:prstGeom prst="rect">
            <a:avLst/>
          </a:prstGeom>
          <a:noFill/>
          <a:ln>
            <a:noFill/>
          </a:ln>
        </p:spPr>
      </p:pic>
      <p:pic>
        <p:nvPicPr>
          <p:cNvPr id="5" name="Imagen 4" descr="https://www.wikihow.com/images_en/thumb/e/ee/Multiply-With-Your-Hands-Step-9.jpg/v4-900px-Multiply-With-Your-Hands-Step-9.jpg"/>
          <p:cNvPicPr/>
          <p:nvPr/>
        </p:nvPicPr>
        <p:blipFill>
          <a:blip r:embed="rId3">
            <a:extLst>
              <a:ext uri="{28A0092B-C50C-407E-A947-70E740481C1C}">
                <a14:useLocalDpi xmlns:a14="http://schemas.microsoft.com/office/drawing/2010/main" val="0"/>
              </a:ext>
            </a:extLst>
          </a:blip>
          <a:srcRect/>
          <a:stretch>
            <a:fillRect/>
          </a:stretch>
        </p:blipFill>
        <p:spPr bwMode="auto">
          <a:xfrm>
            <a:off x="8196084" y="2700880"/>
            <a:ext cx="3742632" cy="1711034"/>
          </a:xfrm>
          <a:prstGeom prst="rect">
            <a:avLst/>
          </a:prstGeom>
          <a:noFill/>
          <a:ln>
            <a:noFill/>
          </a:ln>
        </p:spPr>
      </p:pic>
      <p:pic>
        <p:nvPicPr>
          <p:cNvPr id="6" name="Imagen 5" descr="https://www.wikihow.com/images_en/thumb/9/93/Multiply-With-Your-Hands-Step-10.jpg/v4-900px-Multiply-With-Your-Hands-Step-10.jpg"/>
          <p:cNvPicPr/>
          <p:nvPr/>
        </p:nvPicPr>
        <p:blipFill>
          <a:blip r:embed="rId4">
            <a:extLst>
              <a:ext uri="{28A0092B-C50C-407E-A947-70E740481C1C}">
                <a14:useLocalDpi xmlns:a14="http://schemas.microsoft.com/office/drawing/2010/main" val="0"/>
              </a:ext>
            </a:extLst>
          </a:blip>
          <a:srcRect/>
          <a:stretch>
            <a:fillRect/>
          </a:stretch>
        </p:blipFill>
        <p:spPr bwMode="auto">
          <a:xfrm>
            <a:off x="6825803" y="4411914"/>
            <a:ext cx="4438091" cy="1988886"/>
          </a:xfrm>
          <a:prstGeom prst="rect">
            <a:avLst/>
          </a:prstGeom>
          <a:noFill/>
          <a:ln>
            <a:noFill/>
          </a:ln>
        </p:spPr>
      </p:pic>
    </p:spTree>
    <p:extLst>
      <p:ext uri="{BB962C8B-B14F-4D97-AF65-F5344CB8AC3E}">
        <p14:creationId xmlns:p14="http://schemas.microsoft.com/office/powerpoint/2010/main" val="417229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83" y="1223493"/>
            <a:ext cx="12036337" cy="4893972"/>
          </a:xfrm>
        </p:spPr>
      </p:pic>
    </p:spTree>
    <p:extLst>
      <p:ext uri="{BB962C8B-B14F-4D97-AF65-F5344CB8AC3E}">
        <p14:creationId xmlns:p14="http://schemas.microsoft.com/office/powerpoint/2010/main" val="227191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71626" y="728663"/>
            <a:ext cx="8858250" cy="5182559"/>
          </a:xfrm>
        </p:spPr>
        <p:txBody>
          <a:bodyPr>
            <a:normAutofit/>
          </a:bodyPr>
          <a:lstStyle/>
          <a:p>
            <a:pPr marL="0" indent="0">
              <a:buNone/>
            </a:pPr>
            <a:r>
              <a:rPr lang="es-BO" dirty="0"/>
              <a:t>  Considerar en la evaluación  varias situaciones:</a:t>
            </a:r>
          </a:p>
          <a:p>
            <a:r>
              <a:rPr lang="es-BO" dirty="0"/>
              <a:t>Identificación de colecciones.</a:t>
            </a:r>
          </a:p>
          <a:p>
            <a:pPr marL="0" indent="0">
              <a:buNone/>
            </a:pPr>
            <a:endParaRPr lang="es-BO" dirty="0"/>
          </a:p>
          <a:p>
            <a:pPr marL="0" indent="0">
              <a:buNone/>
            </a:pPr>
            <a:endParaRPr lang="es-BO" dirty="0"/>
          </a:p>
          <a:p>
            <a:pPr marL="0" indent="0">
              <a:buNone/>
            </a:pPr>
            <a:endParaRPr lang="es-BO" dirty="0"/>
          </a:p>
          <a:p>
            <a:pPr marL="0" indent="0">
              <a:buNone/>
            </a:pPr>
            <a:endParaRPr lang="es-BO" dirty="0"/>
          </a:p>
          <a:p>
            <a:r>
              <a:rPr lang="es-BO" dirty="0"/>
              <a:t>Clasificación</a:t>
            </a:r>
          </a:p>
          <a:p>
            <a:endParaRPr lang="es-BO" dirty="0"/>
          </a:p>
          <a:p>
            <a:endParaRPr lang="es-BO"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947" t="16150" r="2843" b="46291"/>
          <a:stretch/>
        </p:blipFill>
        <p:spPr>
          <a:xfrm>
            <a:off x="5537916" y="1017431"/>
            <a:ext cx="3876541" cy="257577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4883" r="339" b="17371"/>
          <a:stretch/>
        </p:blipFill>
        <p:spPr>
          <a:xfrm>
            <a:off x="2819802" y="3449259"/>
            <a:ext cx="2478110" cy="3221997"/>
          </a:xfrm>
          <a:prstGeom prst="rect">
            <a:avLst/>
          </a:prstGeom>
        </p:spPr>
      </p:pic>
    </p:spTree>
    <p:extLst>
      <p:ext uri="{BB962C8B-B14F-4D97-AF65-F5344CB8AC3E}">
        <p14:creationId xmlns:p14="http://schemas.microsoft.com/office/powerpoint/2010/main" val="18428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0766" y="231820"/>
            <a:ext cx="10203846" cy="5679402"/>
          </a:xfrm>
        </p:spPr>
        <p:txBody>
          <a:bodyPr/>
          <a:lstStyle/>
          <a:p>
            <a:r>
              <a:rPr lang="es-BO" dirty="0"/>
              <a:t> Seriación </a:t>
            </a:r>
          </a:p>
          <a:p>
            <a:endParaRPr lang="es-BO" dirty="0"/>
          </a:p>
          <a:p>
            <a:endParaRPr lang="es-BO" dirty="0"/>
          </a:p>
          <a:p>
            <a:endParaRPr lang="es-BO" dirty="0"/>
          </a:p>
          <a:p>
            <a:endParaRPr lang="es-BO" dirty="0"/>
          </a:p>
          <a:p>
            <a:r>
              <a:rPr lang="es-BO" dirty="0"/>
              <a:t>Correspondencia y conservación de la materia</a:t>
            </a:r>
          </a:p>
          <a:p>
            <a:endParaRPr lang="es-BO" dirty="0"/>
          </a:p>
          <a:p>
            <a:endParaRPr lang="es-BO"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4835" b="52864"/>
          <a:stretch/>
        </p:blipFill>
        <p:spPr>
          <a:xfrm>
            <a:off x="1589739" y="663857"/>
            <a:ext cx="2570137" cy="138361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9906" b="32770"/>
          <a:stretch/>
        </p:blipFill>
        <p:spPr>
          <a:xfrm>
            <a:off x="1589739" y="3204965"/>
            <a:ext cx="3431146" cy="2706257"/>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5238" t="19500" r="2233" b="52550"/>
          <a:stretch/>
        </p:blipFill>
        <p:spPr>
          <a:xfrm>
            <a:off x="5924282" y="3617935"/>
            <a:ext cx="3734873" cy="1880315"/>
          </a:xfrm>
          <a:prstGeom prst="rect">
            <a:avLst/>
          </a:prstGeom>
        </p:spPr>
      </p:pic>
    </p:spTree>
    <p:extLst>
      <p:ext uri="{BB962C8B-B14F-4D97-AF65-F5344CB8AC3E}">
        <p14:creationId xmlns:p14="http://schemas.microsoft.com/office/powerpoint/2010/main" val="289897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93949" y="425003"/>
            <a:ext cx="10010663" cy="5486219"/>
          </a:xfrm>
        </p:spPr>
        <p:txBody>
          <a:bodyPr/>
          <a:lstStyle/>
          <a:p>
            <a:r>
              <a:rPr lang="es-BO" dirty="0"/>
              <a:t>Identificación de figuras geométricas</a:t>
            </a:r>
          </a:p>
          <a:p>
            <a:endParaRPr lang="es-BO" dirty="0"/>
          </a:p>
          <a:p>
            <a:endParaRPr lang="es-BO" dirty="0"/>
          </a:p>
          <a:p>
            <a:endParaRPr lang="es-BO" dirty="0"/>
          </a:p>
          <a:p>
            <a:endParaRPr lang="es-BO" dirty="0"/>
          </a:p>
          <a:p>
            <a:endParaRPr lang="es-BO" dirty="0"/>
          </a:p>
          <a:p>
            <a:r>
              <a:rPr lang="es-BO" dirty="0"/>
              <a:t>Conocimiento y manejo de las series numéricas</a:t>
            </a:r>
          </a:p>
          <a:p>
            <a:endParaRPr lang="es-BO"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5211" b="20563"/>
          <a:stretch/>
        </p:blipFill>
        <p:spPr>
          <a:xfrm>
            <a:off x="3377227" y="3336051"/>
            <a:ext cx="2718742" cy="291020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4835" b="48920"/>
          <a:stretch/>
        </p:blipFill>
        <p:spPr>
          <a:xfrm>
            <a:off x="2480256" y="857767"/>
            <a:ext cx="3366753" cy="203375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55010" y="1484736"/>
            <a:ext cx="5611253" cy="3366752"/>
          </a:xfrm>
          <a:prstGeom prst="rect">
            <a:avLst/>
          </a:prstGeom>
        </p:spPr>
      </p:pic>
    </p:spTree>
    <p:extLst>
      <p:ext uri="{BB962C8B-B14F-4D97-AF65-F5344CB8AC3E}">
        <p14:creationId xmlns:p14="http://schemas.microsoft.com/office/powerpoint/2010/main" val="110556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1663" y="538385"/>
            <a:ext cx="8601075" cy="1280890"/>
          </a:xfrm>
        </p:spPr>
        <p:txBody>
          <a:bodyPr/>
          <a:lstStyle/>
          <a:p>
            <a:r>
              <a:rPr lang="es-BO" b="1" dirty="0">
                <a:solidFill>
                  <a:schemeClr val="tx1"/>
                </a:solidFill>
              </a:rPr>
              <a:t>Métodos para enseñar matemáticas </a:t>
            </a:r>
          </a:p>
        </p:txBody>
      </p:sp>
      <p:sp>
        <p:nvSpPr>
          <p:cNvPr id="3" name="Marcador de contenido 2"/>
          <p:cNvSpPr>
            <a:spLocks noGrp="1"/>
          </p:cNvSpPr>
          <p:nvPr>
            <p:ph idx="1"/>
          </p:nvPr>
        </p:nvSpPr>
        <p:spPr>
          <a:xfrm>
            <a:off x="1714500" y="1704975"/>
            <a:ext cx="8915400" cy="3777622"/>
          </a:xfrm>
        </p:spPr>
        <p:txBody>
          <a:bodyPr/>
          <a:lstStyle/>
          <a:p>
            <a:r>
              <a:rPr lang="es-BO" b="1" dirty="0">
                <a:solidFill>
                  <a:schemeClr val="tx1"/>
                </a:solidFill>
                <a:latin typeface="Arial Rounded MT Bold" panose="020F0704030504030204" pitchFamily="34" charset="0"/>
              </a:rPr>
              <a:t>Abaco </a:t>
            </a:r>
          </a:p>
          <a:p>
            <a:r>
              <a:rPr lang="es-ES" b="1" dirty="0">
                <a:solidFill>
                  <a:schemeClr val="tx1"/>
                </a:solidFill>
                <a:latin typeface="Arial Rounded MT Bold" panose="020F0704030504030204" pitchFamily="34" charset="0"/>
              </a:rPr>
              <a:t>Regletas De </a:t>
            </a:r>
            <a:r>
              <a:rPr lang="es-ES" b="1" dirty="0" err="1">
                <a:solidFill>
                  <a:schemeClr val="tx1"/>
                </a:solidFill>
                <a:latin typeface="Arial Rounded MT Bold" panose="020F0704030504030204" pitchFamily="34" charset="0"/>
              </a:rPr>
              <a:t>Cuisenaire</a:t>
            </a:r>
            <a:endParaRPr lang="es-BO" b="1" dirty="0">
              <a:solidFill>
                <a:schemeClr val="tx1"/>
              </a:solidFill>
              <a:latin typeface="Arial Rounded MT Bold" panose="020F0704030504030204" pitchFamily="34" charset="0"/>
            </a:endParaRPr>
          </a:p>
          <a:p>
            <a:r>
              <a:rPr lang="es-BO" b="1" dirty="0">
                <a:solidFill>
                  <a:schemeClr val="tx1"/>
                </a:solidFill>
                <a:latin typeface="Arial Rounded MT Bold" panose="020F0704030504030204" pitchFamily="34" charset="0"/>
              </a:rPr>
              <a:t>Multiplicación con dedos </a:t>
            </a:r>
          </a:p>
        </p:txBody>
      </p:sp>
      <p:pic>
        <p:nvPicPr>
          <p:cNvPr id="5" name="Imagen 4" descr="Método abn para que los niños aprendan matemáticas, ¿en qué consisten?"/>
          <p:cNvPicPr/>
          <p:nvPr/>
        </p:nvPicPr>
        <p:blipFill>
          <a:blip r:embed="rId2">
            <a:extLst>
              <a:ext uri="{28A0092B-C50C-407E-A947-70E740481C1C}">
                <a14:useLocalDpi xmlns:a14="http://schemas.microsoft.com/office/drawing/2010/main" val="0"/>
              </a:ext>
            </a:extLst>
          </a:blip>
          <a:srcRect/>
          <a:stretch>
            <a:fillRect/>
          </a:stretch>
        </p:blipFill>
        <p:spPr bwMode="auto">
          <a:xfrm>
            <a:off x="1026911" y="3103311"/>
            <a:ext cx="6191250" cy="3181579"/>
          </a:xfrm>
          <a:prstGeom prst="rect">
            <a:avLst/>
          </a:prstGeom>
          <a:noFill/>
          <a:ln>
            <a:noFill/>
          </a:ln>
        </p:spPr>
      </p:pic>
      <p:pic>
        <p:nvPicPr>
          <p:cNvPr id="6" name="Imagen 5" descr="matemáticas"/>
          <p:cNvPicPr/>
          <p:nvPr/>
        </p:nvPicPr>
        <p:blipFill>
          <a:blip r:embed="rId3">
            <a:extLst>
              <a:ext uri="{28A0092B-C50C-407E-A947-70E740481C1C}">
                <a14:useLocalDpi xmlns:a14="http://schemas.microsoft.com/office/drawing/2010/main" val="0"/>
              </a:ext>
            </a:extLst>
          </a:blip>
          <a:srcRect/>
          <a:stretch>
            <a:fillRect/>
          </a:stretch>
        </p:blipFill>
        <p:spPr bwMode="auto">
          <a:xfrm>
            <a:off x="7130424" y="2989011"/>
            <a:ext cx="4241800" cy="3404235"/>
          </a:xfrm>
          <a:prstGeom prst="rect">
            <a:avLst/>
          </a:prstGeom>
          <a:noFill/>
          <a:ln>
            <a:noFill/>
          </a:ln>
        </p:spPr>
      </p:pic>
      <p:pic>
        <p:nvPicPr>
          <p:cNvPr id="7" name="Imagen 6" descr="Cómo usar un ábaco"/>
          <p:cNvPicPr/>
          <p:nvPr/>
        </p:nvPicPr>
        <p:blipFill>
          <a:blip r:embed="rId4">
            <a:extLst>
              <a:ext uri="{28A0092B-C50C-407E-A947-70E740481C1C}">
                <a14:useLocalDpi xmlns:a14="http://schemas.microsoft.com/office/drawing/2010/main" val="0"/>
              </a:ext>
            </a:extLst>
          </a:blip>
          <a:srcRect/>
          <a:stretch>
            <a:fillRect/>
          </a:stretch>
        </p:blipFill>
        <p:spPr bwMode="auto">
          <a:xfrm>
            <a:off x="6933646" y="1044073"/>
            <a:ext cx="4438578" cy="2059238"/>
          </a:xfrm>
          <a:prstGeom prst="rect">
            <a:avLst/>
          </a:prstGeom>
          <a:noFill/>
          <a:ln>
            <a:noFill/>
          </a:ln>
        </p:spPr>
      </p:pic>
    </p:spTree>
    <p:extLst>
      <p:ext uri="{BB962C8B-B14F-4D97-AF65-F5344CB8AC3E}">
        <p14:creationId xmlns:p14="http://schemas.microsoft.com/office/powerpoint/2010/main" val="49562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sz="4000" b="1" dirty="0"/>
              <a:t>Abaco</a:t>
            </a:r>
            <a:br>
              <a:rPr lang="es-BO" dirty="0"/>
            </a:br>
            <a:endParaRPr lang="es-BO" dirty="0"/>
          </a:p>
        </p:txBody>
      </p:sp>
      <p:sp>
        <p:nvSpPr>
          <p:cNvPr id="3" name="Marcador de contenido 2"/>
          <p:cNvSpPr>
            <a:spLocks noGrp="1"/>
          </p:cNvSpPr>
          <p:nvPr>
            <p:ph idx="1"/>
          </p:nvPr>
        </p:nvSpPr>
        <p:spPr>
          <a:xfrm>
            <a:off x="928688" y="1674254"/>
            <a:ext cx="5486400" cy="4236968"/>
          </a:xfrm>
        </p:spPr>
        <p:txBody>
          <a:bodyPr>
            <a:normAutofit/>
          </a:bodyPr>
          <a:lstStyle/>
          <a:p>
            <a:r>
              <a:rPr lang="es-ES" dirty="0"/>
              <a:t>Es un antiguo calculadora</a:t>
            </a:r>
          </a:p>
          <a:p>
            <a:r>
              <a:rPr lang="es-ES" dirty="0"/>
              <a:t>El </a:t>
            </a:r>
            <a:r>
              <a:rPr lang="es-ES" b="1" dirty="0"/>
              <a:t>ábaco</a:t>
            </a:r>
            <a:r>
              <a:rPr lang="es-ES" dirty="0"/>
              <a:t> está formado por filas de 10 cuentas de diferentes colores y permite hacer las operaciones aritméticas básicas: sumar, restar multiplicar, dividir. </a:t>
            </a:r>
          </a:p>
          <a:p>
            <a:r>
              <a:rPr lang="es-ES" dirty="0"/>
              <a:t>La persona tiene la noción de cantidad. Además debe haber trabajado a través de otro material más concreto el sistema posicional, ya que en el ábaco las unidades, decenas, etc. son abstractas.</a:t>
            </a:r>
            <a:endParaRPr lang="es-BO" dirty="0"/>
          </a:p>
          <a:p>
            <a:pPr marL="0" indent="0">
              <a:buNone/>
            </a:pPr>
            <a:endParaRPr lang="es-BO" dirty="0"/>
          </a:p>
        </p:txBody>
      </p:sp>
      <p:pic>
        <p:nvPicPr>
          <p:cNvPr id="4" name="Imagen 3" descr="abaco"/>
          <p:cNvPicPr/>
          <p:nvPr/>
        </p:nvPicPr>
        <p:blipFill>
          <a:blip r:embed="rId2">
            <a:extLst>
              <a:ext uri="{28A0092B-C50C-407E-A947-70E740481C1C}">
                <a14:useLocalDpi xmlns:a14="http://schemas.microsoft.com/office/drawing/2010/main" val="0"/>
              </a:ext>
            </a:extLst>
          </a:blip>
          <a:srcRect/>
          <a:stretch>
            <a:fillRect/>
          </a:stretch>
        </p:blipFill>
        <p:spPr bwMode="auto">
          <a:xfrm>
            <a:off x="6884035" y="585473"/>
            <a:ext cx="4503103" cy="5287112"/>
          </a:xfrm>
          <a:prstGeom prst="rect">
            <a:avLst/>
          </a:prstGeom>
          <a:noFill/>
          <a:ln>
            <a:noFill/>
          </a:ln>
        </p:spPr>
      </p:pic>
    </p:spTree>
    <p:extLst>
      <p:ext uri="{BB962C8B-B14F-4D97-AF65-F5344CB8AC3E}">
        <p14:creationId xmlns:p14="http://schemas.microsoft.com/office/powerpoint/2010/main" val="30245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En un ábaco horizontal se tienes la siguiente representación:</a:t>
            </a:r>
            <a:br>
              <a:rPr lang="es-BO" dirty="0"/>
            </a:br>
            <a:endParaRPr lang="es-BO" dirty="0"/>
          </a:p>
        </p:txBody>
      </p:sp>
      <p:sp>
        <p:nvSpPr>
          <p:cNvPr id="3" name="Marcador de contenido 2"/>
          <p:cNvSpPr>
            <a:spLocks noGrp="1"/>
          </p:cNvSpPr>
          <p:nvPr>
            <p:ph idx="1"/>
          </p:nvPr>
        </p:nvSpPr>
        <p:spPr>
          <a:xfrm>
            <a:off x="2589212" y="2133600"/>
            <a:ext cx="3240088" cy="3777622"/>
          </a:xfrm>
        </p:spPr>
        <p:txBody>
          <a:bodyPr>
            <a:normAutofit fontScale="92500" lnSpcReduction="20000"/>
          </a:bodyPr>
          <a:lstStyle/>
          <a:p>
            <a:pPr lvl="0"/>
            <a:r>
              <a:rPr lang="es-ES" dirty="0"/>
              <a:t>Fila de abajo del todo: las bolas tienen un valor de 1</a:t>
            </a:r>
            <a:endParaRPr lang="es-BO" dirty="0"/>
          </a:p>
          <a:p>
            <a:pPr lvl="0"/>
            <a:r>
              <a:rPr lang="es-ES" dirty="0"/>
              <a:t>Segunda fila desde abajo: las bolas valen 10 cada una</a:t>
            </a:r>
            <a:endParaRPr lang="es-BO" dirty="0"/>
          </a:p>
          <a:p>
            <a:pPr lvl="0"/>
            <a:r>
              <a:rPr lang="es-ES" dirty="0"/>
              <a:t>Tercer fila desde abajo: cada bola vale 100</a:t>
            </a:r>
            <a:endParaRPr lang="es-BO" dirty="0"/>
          </a:p>
          <a:p>
            <a:pPr lvl="0"/>
            <a:r>
              <a:rPr lang="es-ES" dirty="0"/>
              <a:t>Cuarta fila desde abajo: las bolas tienen un valor de 1000</a:t>
            </a:r>
            <a:endParaRPr lang="es-BO" dirty="0"/>
          </a:p>
          <a:p>
            <a:r>
              <a:rPr lang="es-ES" dirty="0"/>
              <a:t>Y así seguimos hasta 10 que cada bola tendrá, por lo tanto, valor de diez billones.</a:t>
            </a:r>
            <a:endParaRPr lang="es-BO" dirty="0"/>
          </a:p>
          <a:p>
            <a:endParaRPr lang="es-BO" dirty="0"/>
          </a:p>
        </p:txBody>
      </p:sp>
      <p:pic>
        <p:nvPicPr>
          <p:cNvPr id="4" name="Imagen 3" descr="https://t1.uc.ltmcdn.com/images/4/5/5/img_26554_ins_3696921_600.jpg"/>
          <p:cNvPicPr/>
          <p:nvPr/>
        </p:nvPicPr>
        <p:blipFill>
          <a:blip r:embed="rId2">
            <a:extLst>
              <a:ext uri="{28A0092B-C50C-407E-A947-70E740481C1C}">
                <a14:useLocalDpi xmlns:a14="http://schemas.microsoft.com/office/drawing/2010/main" val="0"/>
              </a:ext>
            </a:extLst>
          </a:blip>
          <a:srcRect/>
          <a:stretch>
            <a:fillRect/>
          </a:stretch>
        </p:blipFill>
        <p:spPr bwMode="auto">
          <a:xfrm>
            <a:off x="5937567" y="1905000"/>
            <a:ext cx="5717540" cy="4285615"/>
          </a:xfrm>
          <a:prstGeom prst="rect">
            <a:avLst/>
          </a:prstGeom>
          <a:noFill/>
          <a:ln>
            <a:noFill/>
          </a:ln>
        </p:spPr>
      </p:pic>
    </p:spTree>
    <p:extLst>
      <p:ext uri="{BB962C8B-B14F-4D97-AF65-F5344CB8AC3E}">
        <p14:creationId xmlns:p14="http://schemas.microsoft.com/office/powerpoint/2010/main" val="266346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5617" y="624110"/>
            <a:ext cx="9868995" cy="921355"/>
          </a:xfrm>
        </p:spPr>
        <p:txBody>
          <a:bodyPr/>
          <a:lstStyle/>
          <a:p>
            <a:r>
              <a:rPr lang="es-ES" b="1" dirty="0"/>
              <a:t>Lo puedes utilizar de la siguiente manera</a:t>
            </a:r>
            <a:endParaRPr lang="es-BO" b="1" dirty="0"/>
          </a:p>
        </p:txBody>
      </p:sp>
      <p:sp>
        <p:nvSpPr>
          <p:cNvPr id="3" name="Marcador de contenido 2"/>
          <p:cNvSpPr>
            <a:spLocks noGrp="1"/>
          </p:cNvSpPr>
          <p:nvPr>
            <p:ph idx="1"/>
          </p:nvPr>
        </p:nvSpPr>
        <p:spPr>
          <a:xfrm>
            <a:off x="1120463" y="1545465"/>
            <a:ext cx="9736427" cy="3464417"/>
          </a:xfrm>
        </p:spPr>
        <p:txBody>
          <a:bodyPr/>
          <a:lstStyle/>
          <a:p>
            <a:r>
              <a:rPr lang="es-ES" dirty="0"/>
              <a:t>Se le pide que deslice las bolas y explícale los conceptos de </a:t>
            </a:r>
            <a:r>
              <a:rPr lang="es-ES" b="1" dirty="0"/>
              <a:t>todo/nada/alguna/muchas/pocas y derecha/izquierda</a:t>
            </a:r>
            <a:r>
              <a:rPr lang="es-ES" dirty="0"/>
              <a:t>. Aprovecha para nombrar los colores e introducir los primeros números (seriación). </a:t>
            </a:r>
          </a:p>
          <a:p>
            <a:r>
              <a:rPr lang="es-ES" dirty="0"/>
              <a:t>Pídele por ejemplo, que ensarte igual cantidad de bolas rojas que de azules.</a:t>
            </a:r>
          </a:p>
          <a:p>
            <a:r>
              <a:rPr lang="es-BO" dirty="0"/>
              <a:t>Asociación </a:t>
            </a:r>
            <a:r>
              <a:rPr lang="es-BO" b="1" dirty="0"/>
              <a:t>cantidad-numero</a:t>
            </a:r>
            <a:r>
              <a:rPr lang="es-BO" dirty="0"/>
              <a:t>, apoyados con otros materiales.</a:t>
            </a:r>
          </a:p>
          <a:p>
            <a:r>
              <a:rPr lang="es-ES" dirty="0"/>
              <a:t>También puedes explicarle el concepto de "</a:t>
            </a:r>
            <a:r>
              <a:rPr lang="es-ES" b="1" dirty="0"/>
              <a:t>ser mayor que</a:t>
            </a:r>
            <a:r>
              <a:rPr lang="es-ES" dirty="0"/>
              <a:t>" o "</a:t>
            </a:r>
            <a:r>
              <a:rPr lang="es-ES" b="1" dirty="0"/>
              <a:t>menos que</a:t>
            </a:r>
            <a:r>
              <a:rPr lang="es-ES" dirty="0"/>
              <a:t>". </a:t>
            </a:r>
            <a:endParaRPr lang="es-BO" dirty="0"/>
          </a:p>
          <a:p>
            <a:r>
              <a:rPr lang="es-BO" b="1" dirty="0"/>
              <a:t>Unidades, decenas, centenas</a:t>
            </a:r>
            <a:r>
              <a:rPr lang="es-BO" dirty="0"/>
              <a:t>, etc.</a:t>
            </a:r>
          </a:p>
          <a:p>
            <a:r>
              <a:rPr lang="es-BO" dirty="0"/>
              <a:t>Resolución de operaciones de </a:t>
            </a:r>
            <a:r>
              <a:rPr lang="es-BO" b="1" dirty="0"/>
              <a:t>suma,  resta, multiplicación y división</a:t>
            </a:r>
            <a:r>
              <a:rPr lang="es-BO" dirty="0"/>
              <a:t>.</a:t>
            </a:r>
          </a:p>
        </p:txBody>
      </p:sp>
    </p:spTree>
    <p:extLst>
      <p:ext uri="{BB962C8B-B14F-4D97-AF65-F5344CB8AC3E}">
        <p14:creationId xmlns:p14="http://schemas.microsoft.com/office/powerpoint/2010/main" val="292795994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761</TotalTime>
  <Words>854</Words>
  <Application>Microsoft Office PowerPoint</Application>
  <PresentationFormat>Panorámica</PresentationFormat>
  <Paragraphs>108</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Arial Rounded MT Bold</vt:lpstr>
      <vt:lpstr>Century Gothic</vt:lpstr>
      <vt:lpstr>Wingdings 3</vt:lpstr>
      <vt:lpstr>Espiral</vt:lpstr>
      <vt:lpstr>Métodos alternativos para trabajar matemáticas.</vt:lpstr>
      <vt:lpstr>Presentación de PowerPoint</vt:lpstr>
      <vt:lpstr>Presentación de PowerPoint</vt:lpstr>
      <vt:lpstr>Presentación de PowerPoint</vt:lpstr>
      <vt:lpstr>Presentación de PowerPoint</vt:lpstr>
      <vt:lpstr>Métodos para enseñar matemáticas </vt:lpstr>
      <vt:lpstr>Abaco </vt:lpstr>
      <vt:lpstr>En un ábaco horizontal se tienes la siguiente representación: </vt:lpstr>
      <vt:lpstr>Lo puedes utilizar de la siguiente manera</vt:lpstr>
      <vt:lpstr>Suma con el Abaco.</vt:lpstr>
      <vt:lpstr>Resta con el Abaco</vt:lpstr>
      <vt:lpstr>Multiplicación con Abaco</vt:lpstr>
      <vt:lpstr>Regletas De Cuisenaire </vt:lpstr>
      <vt:lpstr>Presentación de PowerPoint</vt:lpstr>
      <vt:lpstr>Manipulación de regletas en el JUEGO LIBRE </vt:lpstr>
      <vt:lpstr>Presentación de PowerPoint</vt:lpstr>
      <vt:lpstr>Presentación de PowerPoint</vt:lpstr>
      <vt:lpstr>Suma con regleta </vt:lpstr>
      <vt:lpstr>Resta </vt:lpstr>
      <vt:lpstr>Multiplicación con dedos  </vt:lpstr>
      <vt:lpstr>Multiplicación del 1-5</vt:lpstr>
      <vt:lpstr>Multiplicación del 9</vt:lpstr>
      <vt:lpstr>Multiplicación del 6, 7, 8 y 10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ANIMA MUNDI</cp:lastModifiedBy>
  <cp:revision>59</cp:revision>
  <dcterms:created xsi:type="dcterms:W3CDTF">2018-07-01T14:23:44Z</dcterms:created>
  <dcterms:modified xsi:type="dcterms:W3CDTF">2018-08-29T14:21:51Z</dcterms:modified>
</cp:coreProperties>
</file>