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8" r:id="rId2"/>
    <p:sldId id="281" r:id="rId3"/>
    <p:sldId id="279" r:id="rId4"/>
    <p:sldId id="280" r:id="rId5"/>
    <p:sldId id="277" r:id="rId6"/>
    <p:sldId id="276" r:id="rId7"/>
    <p:sldId id="259" r:id="rId8"/>
    <p:sldId id="261" r:id="rId9"/>
    <p:sldId id="262" r:id="rId10"/>
    <p:sldId id="260" r:id="rId11"/>
    <p:sldId id="273" r:id="rId12"/>
    <p:sldId id="274" r:id="rId13"/>
    <p:sldId id="266" r:id="rId14"/>
    <p:sldId id="267" r:id="rId15"/>
    <p:sldId id="268" r:id="rId16"/>
    <p:sldId id="270" r:id="rId17"/>
    <p:sldId id="27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57" d="100"/>
          <a:sy n="57" d="100"/>
        </p:scale>
        <p:origin x="-102" y="-62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2/1/2018</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‹Nº›</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2/1/2018</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38053" y="1579418"/>
            <a:ext cx="8900250" cy="1549904"/>
          </a:xfrm>
        </p:spPr>
        <p:txBody>
          <a:bodyPr>
            <a:normAutofit fontScale="90000"/>
          </a:bodyPr>
          <a:lstStyle/>
          <a:p>
            <a:r>
              <a:rPr lang="en-US" dirty="0" smtClean="0"/>
              <a:t>TÉCNICAS Y DINÁMICAS DE GRUPO</a:t>
            </a:r>
            <a:endParaRPr lang="en-US" dirty="0"/>
          </a:p>
        </p:txBody>
      </p:sp>
      <p:sp>
        <p:nvSpPr>
          <p:cNvPr id="3" name="Subtitle 2"/>
          <p:cNvSpPr>
            <a:spLocks noGrp="1"/>
          </p:cNvSpPr>
          <p:nvPr>
            <p:ph type="subTitle" idx="1"/>
          </p:nvPr>
        </p:nvSpPr>
        <p:spPr/>
        <p:txBody>
          <a:bodyPr/>
          <a:lstStyle/>
          <a:p>
            <a:r>
              <a:rPr lang="en-US" dirty="0" smtClean="0"/>
              <a:t>Responsable: e. </a:t>
            </a:r>
            <a:r>
              <a:rPr lang="en-US" dirty="0" err="1" smtClean="0"/>
              <a:t>lorena</a:t>
            </a:r>
            <a:r>
              <a:rPr lang="en-US" dirty="0" smtClean="0"/>
              <a:t> cassias </a:t>
            </a:r>
            <a:r>
              <a:rPr lang="en-US" dirty="0" err="1" smtClean="0"/>
              <a:t>acho</a:t>
            </a:r>
            <a:r>
              <a:rPr lang="en-US" dirty="0" smtClean="0"/>
              <a:t> </a:t>
            </a:r>
            <a:endParaRPr lang="en-US" dirty="0"/>
          </a:p>
        </p:txBody>
      </p:sp>
      <p:pic>
        <p:nvPicPr>
          <p:cNvPr id="15362" name="Picture 2" descr="https://thumbs.dreamstime.com/z/rede-de-grupos-sociais-32791483.jpg"/>
          <p:cNvPicPr>
            <a:picLocks noChangeAspect="1" noChangeArrowheads="1"/>
          </p:cNvPicPr>
          <p:nvPr/>
        </p:nvPicPr>
        <p:blipFill>
          <a:blip r:embed="rId2"/>
          <a:srcRect r="1037" b="14170"/>
          <a:stretch>
            <a:fillRect/>
          </a:stretch>
        </p:blipFill>
        <p:spPr bwMode="auto">
          <a:xfrm>
            <a:off x="325393" y="3031219"/>
            <a:ext cx="5487880" cy="3591650"/>
          </a:xfrm>
          <a:prstGeom prst="rect">
            <a:avLst/>
          </a:prstGeom>
          <a:noFill/>
        </p:spPr>
      </p:pic>
      <p:pic>
        <p:nvPicPr>
          <p:cNvPr id="5" name="4 Imagen" descr="Descripción: D:\CIELITO\FABITO\R.B.C\2010\LOGO EIFODEC.jpg"/>
          <p:cNvPicPr/>
          <p:nvPr/>
        </p:nvPicPr>
        <p:blipFill>
          <a:blip r:embed="rId3"/>
          <a:srcRect/>
          <a:stretch>
            <a:fillRect/>
          </a:stretch>
        </p:blipFill>
        <p:spPr bwMode="auto">
          <a:xfrm>
            <a:off x="1101341" y="357166"/>
            <a:ext cx="1930729" cy="1785948"/>
          </a:xfrm>
          <a:prstGeom prst="rect">
            <a:avLst/>
          </a:prstGeom>
          <a:noFill/>
          <a:ln w="9525">
            <a:noFill/>
            <a:miter lim="800000"/>
            <a:headEnd/>
            <a:tailEnd/>
          </a:ln>
        </p:spPr>
      </p:pic>
      <p:pic>
        <p:nvPicPr>
          <p:cNvPr id="6" name="5 Imagen" descr="Descripción: D:\CIELITO\FABITO\R.B.C\2010\LOGO LUZ PARA EL MUNDO.JPG"/>
          <p:cNvPicPr/>
          <p:nvPr/>
        </p:nvPicPr>
        <p:blipFill>
          <a:blip r:embed="rId4"/>
          <a:srcRect/>
          <a:stretch>
            <a:fillRect/>
          </a:stretch>
        </p:blipFill>
        <p:spPr bwMode="auto">
          <a:xfrm>
            <a:off x="8485965" y="623731"/>
            <a:ext cx="2786082" cy="1000132"/>
          </a:xfrm>
          <a:prstGeom prst="rect">
            <a:avLst/>
          </a:prstGeom>
          <a:noFill/>
          <a:ln w="9525">
            <a:noFill/>
            <a:miter lim="800000"/>
            <a:headEnd/>
            <a:tailEnd/>
          </a:ln>
        </p:spPr>
      </p:pic>
    </p:spTree>
    <p:extLst>
      <p:ext uri="{BB962C8B-B14F-4D97-AF65-F5344CB8AC3E}">
        <p14:creationId xmlns="" xmlns:p14="http://schemas.microsoft.com/office/powerpoint/2010/main" val="25265936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1" y="217714"/>
            <a:ext cx="10131425" cy="1140823"/>
          </a:xfrm>
        </p:spPr>
        <p:txBody>
          <a:bodyPr/>
          <a:lstStyle/>
          <a:p>
            <a:r>
              <a:rPr lang="es-ES" b="1" dirty="0" smtClean="0"/>
              <a:t>CLASIFICACIÓN DE LAS TÉCNICAS </a:t>
            </a:r>
          </a:p>
        </p:txBody>
      </p:sp>
      <p:sp>
        <p:nvSpPr>
          <p:cNvPr id="3" name="2 Marcador de contenido"/>
          <p:cNvSpPr>
            <a:spLocks noGrp="1"/>
          </p:cNvSpPr>
          <p:nvPr>
            <p:ph idx="1"/>
          </p:nvPr>
        </p:nvSpPr>
        <p:spPr>
          <a:xfrm>
            <a:off x="685801" y="1149531"/>
            <a:ext cx="10131425" cy="5708469"/>
          </a:xfrm>
        </p:spPr>
        <p:txBody>
          <a:bodyPr>
            <a:normAutofit/>
          </a:bodyPr>
          <a:lstStyle/>
          <a:p>
            <a:r>
              <a:rPr lang="es-ES" dirty="0" smtClean="0"/>
              <a:t>Son múltiples las clasificaciones que existen intentando agrupar las técnicas de grupo, de ahí la imposibilidad de decantarse por una exclusiva. A continuación vamos a exponer una clasificación básica, en la que las técnicas se organizan atendiendo a: </a:t>
            </a:r>
          </a:p>
          <a:p>
            <a:r>
              <a:rPr lang="es-ES" dirty="0" smtClean="0"/>
              <a:t> Tamaño del grupo o número de participantes:</a:t>
            </a:r>
          </a:p>
          <a:p>
            <a:r>
              <a:rPr lang="es-ES" dirty="0" smtClean="0"/>
              <a:t>Gran grupo: Necesita de dirigente y la actitud de los participantes se disuelve en la  masa.</a:t>
            </a:r>
          </a:p>
          <a:p>
            <a:r>
              <a:rPr lang="es-ES" dirty="0" smtClean="0"/>
              <a:t>Grupo mediano: Mayor protagonismo y responsabilidad del grupo.</a:t>
            </a:r>
          </a:p>
          <a:p>
            <a:r>
              <a:rPr lang="es-ES" dirty="0" smtClean="0"/>
              <a:t>Grupo pequeño: El ideal para la dinámica. </a:t>
            </a:r>
          </a:p>
          <a:p>
            <a:r>
              <a:rPr lang="es-ES" dirty="0" smtClean="0"/>
              <a:t> Dimensión afectiva del grupo: Nivel alto de confianza, Nivel medio de confianza, Nivel bajo de confianza </a:t>
            </a:r>
          </a:p>
          <a:p>
            <a:r>
              <a:rPr lang="es-ES" dirty="0" smtClean="0"/>
              <a:t> Participación de expertos: </a:t>
            </a:r>
          </a:p>
          <a:p>
            <a:r>
              <a:rPr lang="es-ES" dirty="0" smtClean="0"/>
              <a:t>Técnicas en las que intervienen expertos.</a:t>
            </a:r>
          </a:p>
          <a:p>
            <a:r>
              <a:rPr lang="es-ES" dirty="0" smtClean="0"/>
              <a:t>Técnicas en las que participan activamente todo el grupo. </a:t>
            </a:r>
          </a:p>
          <a:p>
            <a:r>
              <a:rPr lang="es-ES" dirty="0" smtClean="0"/>
              <a:t> Efectos en el grupo. Satisfacción o realización de tareas: </a:t>
            </a:r>
          </a:p>
          <a:p>
            <a:r>
              <a:rPr lang="es-ES" dirty="0" smtClean="0"/>
              <a:t>Para lograr equilibrio o satisfacción socio-emocional.</a:t>
            </a:r>
          </a:p>
          <a:p>
            <a:r>
              <a:rPr lang="es-ES" dirty="0" smtClean="0"/>
              <a:t>Para estructurar, organizar y realizar tareas.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7698" t="23346" r="27655" b="21323"/>
          <a:stretch>
            <a:fillRect/>
          </a:stretch>
        </p:blipFill>
        <p:spPr bwMode="auto">
          <a:xfrm>
            <a:off x="1438835" y="1021976"/>
            <a:ext cx="8525435" cy="5042648"/>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28215" t="22610" r="27345" b="24081"/>
          <a:stretch>
            <a:fillRect/>
          </a:stretch>
        </p:blipFill>
        <p:spPr bwMode="auto">
          <a:xfrm>
            <a:off x="1748118" y="1021976"/>
            <a:ext cx="7637929" cy="515116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SITUACIONES A LAS QUE APLICARLAS  </a:t>
            </a:r>
            <a:br>
              <a:rPr lang="es-ES" b="1" dirty="0" smtClean="0"/>
            </a:br>
            <a:r>
              <a:rPr lang="es-ES" dirty="0" smtClean="0"/>
              <a:t>DEBATE: PHILLIPS 66: Es una técnica muy sencilla y muy útil cuando se trata, por ejemplo, de empezar una sesión o de</a:t>
            </a:r>
            <a:br>
              <a:rPr lang="es-ES" dirty="0" smtClean="0"/>
            </a:br>
            <a:r>
              <a:rPr lang="es-ES" dirty="0" smtClean="0"/>
              <a:t>retomar un trabajo iniciado, y si se quieren eliminar las inhibiciones </a:t>
            </a:r>
            <a:r>
              <a:rPr lang="es-ES" dirty="0" err="1" smtClean="0"/>
              <a:t>iniciales</a:t>
            </a:r>
            <a:r>
              <a:rPr lang="es-ES" dirty="0" smtClean="0"/>
              <a:t>, favoreciendo la entrada de todos los</a:t>
            </a:r>
            <a:br>
              <a:rPr lang="es-ES" dirty="0" smtClean="0"/>
            </a:br>
            <a:r>
              <a:rPr lang="es-ES" dirty="0" smtClean="0"/>
              <a:t>miembros en el tema, y propiciar la rápida y equilibrada implicación de cada uno.</a:t>
            </a:r>
            <a:endParaRPr lang="es-ES" dirty="0"/>
          </a:p>
        </p:txBody>
      </p:sp>
      <p:pic>
        <p:nvPicPr>
          <p:cNvPr id="8194" name="Picture 2" descr="https://thumbs.dreamstime.com/z/grupo-adolescente-de-sorriso-feliz-2402123.jpg"/>
          <p:cNvPicPr>
            <a:picLocks noChangeAspect="1" noChangeArrowheads="1"/>
          </p:cNvPicPr>
          <p:nvPr/>
        </p:nvPicPr>
        <p:blipFill>
          <a:blip r:embed="rId2"/>
          <a:srcRect/>
          <a:stretch>
            <a:fillRect/>
          </a:stretch>
        </p:blipFill>
        <p:spPr bwMode="auto">
          <a:xfrm>
            <a:off x="6059987" y="3187926"/>
            <a:ext cx="4115979" cy="302999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endParaRPr lang="es-ES" dirty="0"/>
          </a:p>
        </p:txBody>
      </p:sp>
      <p:sp>
        <p:nvSpPr>
          <p:cNvPr id="5" name="4 Marcador de contenido"/>
          <p:cNvSpPr>
            <a:spLocks noGrp="1"/>
          </p:cNvSpPr>
          <p:nvPr>
            <p:ph sz="half" idx="1"/>
          </p:nvPr>
        </p:nvSpPr>
        <p:spPr/>
        <p:txBody>
          <a:bodyPr>
            <a:normAutofit/>
          </a:bodyPr>
          <a:lstStyle/>
          <a:p>
            <a:endParaRPr lang="es-ES"/>
          </a:p>
        </p:txBody>
      </p:sp>
      <p:sp>
        <p:nvSpPr>
          <p:cNvPr id="6" name="5 Marcador de contenido"/>
          <p:cNvSpPr>
            <a:spLocks noGrp="1"/>
          </p:cNvSpPr>
          <p:nvPr>
            <p:ph sz="half" idx="2"/>
          </p:nvPr>
        </p:nvSpPr>
        <p:spPr/>
        <p:txBody>
          <a:bodyPr>
            <a:normAutofit/>
          </a:bodyPr>
          <a:lstStyle/>
          <a:p>
            <a:endParaRPr lang="es-ES"/>
          </a:p>
        </p:txBody>
      </p:sp>
      <p:pic>
        <p:nvPicPr>
          <p:cNvPr id="3074" name="Picture 2"/>
          <p:cNvPicPr>
            <a:picLocks noChangeAspect="1" noChangeArrowheads="1"/>
          </p:cNvPicPr>
          <p:nvPr/>
        </p:nvPicPr>
        <p:blipFill>
          <a:blip r:embed="rId2"/>
          <a:srcRect l="26044" t="21324" r="26518" b="18750"/>
          <a:stretch>
            <a:fillRect/>
          </a:stretch>
        </p:blipFill>
        <p:spPr bwMode="auto">
          <a:xfrm>
            <a:off x="578224" y="232321"/>
            <a:ext cx="10851776" cy="610285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76795" y="535577"/>
            <a:ext cx="10131425" cy="2377440"/>
          </a:xfrm>
        </p:spPr>
        <p:txBody>
          <a:bodyPr>
            <a:normAutofit fontScale="90000"/>
          </a:bodyPr>
          <a:lstStyle/>
          <a:p>
            <a:r>
              <a:rPr lang="es-ES" dirty="0" smtClean="0"/>
              <a:t>Un grupo es esa estructura de vínculos y de relaciones entre las personas que se orientan en cada circunstancia en función de sus necesidades individuales sin olvidar los intereses colectivos.</a:t>
            </a:r>
            <a:br>
              <a:rPr lang="es-ES" dirty="0" smtClean="0"/>
            </a:br>
            <a:endParaRPr lang="es-ES" dirty="0"/>
          </a:p>
        </p:txBody>
      </p:sp>
      <p:sp>
        <p:nvSpPr>
          <p:cNvPr id="4" name="3 Rectángulo"/>
          <p:cNvSpPr/>
          <p:nvPr/>
        </p:nvSpPr>
        <p:spPr>
          <a:xfrm>
            <a:off x="775062" y="3184047"/>
            <a:ext cx="6239692" cy="1754326"/>
          </a:xfrm>
          <a:prstGeom prst="rect">
            <a:avLst/>
          </a:prstGeom>
        </p:spPr>
        <p:txBody>
          <a:bodyPr wrap="square">
            <a:spAutoFit/>
          </a:bodyPr>
          <a:lstStyle/>
          <a:p>
            <a:r>
              <a:rPr lang="es-ES" dirty="0" smtClean="0"/>
              <a:t>Desde esta perspectiva, para poder definir al grupo social se proponen estos otros parámetros:</a:t>
            </a:r>
          </a:p>
          <a:p>
            <a:r>
              <a:rPr lang="es-ES" dirty="0" smtClean="0"/>
              <a:t>• </a:t>
            </a:r>
            <a:r>
              <a:rPr lang="es-ES" dirty="0" smtClean="0">
                <a:solidFill>
                  <a:srgbClr val="FFFF00"/>
                </a:solidFill>
              </a:rPr>
              <a:t>Su identidad</a:t>
            </a:r>
            <a:r>
              <a:rPr lang="es-ES" dirty="0" smtClean="0"/>
              <a:t>, es decir, lo que es y lo caracteriza frente a otros;</a:t>
            </a:r>
          </a:p>
          <a:p>
            <a:r>
              <a:rPr lang="es-ES" dirty="0" smtClean="0"/>
              <a:t>• </a:t>
            </a:r>
            <a:r>
              <a:rPr lang="es-ES" dirty="0" smtClean="0">
                <a:solidFill>
                  <a:srgbClr val="FFFF00"/>
                </a:solidFill>
              </a:rPr>
              <a:t>El poder </a:t>
            </a:r>
            <a:r>
              <a:rPr lang="es-ES" dirty="0" smtClean="0"/>
              <a:t>del que dispone el grupo en sus relaciones con los demás;</a:t>
            </a:r>
          </a:p>
          <a:p>
            <a:r>
              <a:rPr lang="es-ES" dirty="0" smtClean="0"/>
              <a:t>• </a:t>
            </a:r>
            <a:r>
              <a:rPr lang="es-ES" dirty="0" smtClean="0">
                <a:solidFill>
                  <a:srgbClr val="FFFF00"/>
                </a:solidFill>
              </a:rPr>
              <a:t>Su actividad</a:t>
            </a:r>
            <a:r>
              <a:rPr lang="es-ES" dirty="0" smtClean="0"/>
              <a:t>, es decir, lo que produce el grupo.</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66606" y="609601"/>
            <a:ext cx="6676060" cy="2743199"/>
          </a:xfrm>
        </p:spPr>
        <p:txBody>
          <a:bodyPr/>
          <a:lstStyle/>
          <a:p>
            <a:r>
              <a:rPr lang="es-ES" b="1" dirty="0" smtClean="0"/>
              <a:t>Tipos de grupo: </a:t>
            </a:r>
            <a:r>
              <a:rPr lang="es-ES" dirty="0" smtClean="0"/>
              <a:t>La primera de las tipologías a desarrollar la constituye la relativa a los grupos de pertenencia y los de referencia.</a:t>
            </a:r>
            <a:endParaRPr lang="es-ES" dirty="0"/>
          </a:p>
        </p:txBody>
      </p:sp>
      <p:sp>
        <p:nvSpPr>
          <p:cNvPr id="3" name="2 Marcador de texto"/>
          <p:cNvSpPr>
            <a:spLocks noGrp="1"/>
          </p:cNvSpPr>
          <p:nvPr>
            <p:ph type="body" sz="quarter" idx="13"/>
          </p:nvPr>
        </p:nvSpPr>
        <p:spPr/>
        <p:txBody>
          <a:bodyPr/>
          <a:lstStyle/>
          <a:p>
            <a:endParaRPr lang="es-ES" dirty="0"/>
          </a:p>
        </p:txBody>
      </p:sp>
      <p:sp>
        <p:nvSpPr>
          <p:cNvPr id="4" name="3 Marcador de texto"/>
          <p:cNvSpPr>
            <a:spLocks noGrp="1"/>
          </p:cNvSpPr>
          <p:nvPr>
            <p:ph type="body" idx="1"/>
          </p:nvPr>
        </p:nvSpPr>
        <p:spPr>
          <a:xfrm>
            <a:off x="4023360" y="4343400"/>
            <a:ext cx="6816472" cy="1447800"/>
          </a:xfrm>
        </p:spPr>
        <p:txBody>
          <a:bodyPr>
            <a:normAutofit/>
          </a:bodyPr>
          <a:lstStyle/>
          <a:p>
            <a:r>
              <a:rPr lang="es-ES" dirty="0" smtClean="0"/>
              <a:t>Es verdad que el grupo lo constituyen las personas y que se establecen normas y roles; que los grupos requieren estructuras y organización y que en algún momento de su vida, los grupos toman decisiones y alcanzan un nivel óptimo de rendimiento.</a:t>
            </a:r>
            <a:endParaRPr lang="es-ES" dirty="0"/>
          </a:p>
        </p:txBody>
      </p:sp>
      <p:pic>
        <p:nvPicPr>
          <p:cNvPr id="4098" name="Picture 2" descr="La imagen puede contener: 5 personas, personas de pie, calzado y exterior"/>
          <p:cNvPicPr>
            <a:picLocks noChangeAspect="1" noChangeArrowheads="1"/>
          </p:cNvPicPr>
          <p:nvPr/>
        </p:nvPicPr>
        <p:blipFill>
          <a:blip r:embed="rId2"/>
          <a:srcRect/>
          <a:stretch>
            <a:fillRect/>
          </a:stretch>
        </p:blipFill>
        <p:spPr bwMode="auto">
          <a:xfrm>
            <a:off x="1069977" y="1318703"/>
            <a:ext cx="2535374" cy="450733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44062" y="3710355"/>
            <a:ext cx="10131427" cy="2912514"/>
          </a:xfrm>
        </p:spPr>
        <p:txBody>
          <a:bodyPr>
            <a:normAutofit fontScale="90000"/>
          </a:bodyPr>
          <a:lstStyle/>
          <a:p>
            <a:pPr algn="ctr"/>
            <a:r>
              <a:rPr lang="es-ES" b="1" dirty="0" smtClean="0">
                <a:solidFill>
                  <a:srgbClr val="FFFF00"/>
                </a:solidFill>
                <a:latin typeface="Arial Black" pitchFamily="34" charset="0"/>
              </a:rPr>
              <a:t>A todos  los  educadores la gran  oportunidad de iniciar cada  día hermosas aventuras llenas de alegrías y tristezas en un barco llamado  escuela</a:t>
            </a:r>
            <a:endParaRPr lang="es-ES" dirty="0">
              <a:solidFill>
                <a:srgbClr val="FFFF00"/>
              </a:solidFill>
              <a:latin typeface="Arial Black" pitchFamily="34" charset="0"/>
            </a:endParaRPr>
          </a:p>
        </p:txBody>
      </p:sp>
      <p:pic>
        <p:nvPicPr>
          <p:cNvPr id="40962" name="Picture 2" descr="La imagen puede contener: 23 personas, personas sonriendo, cielo, exterior y naturaleza"/>
          <p:cNvPicPr>
            <a:picLocks noChangeAspect="1" noChangeArrowheads="1"/>
          </p:cNvPicPr>
          <p:nvPr/>
        </p:nvPicPr>
        <p:blipFill>
          <a:blip r:embed="rId2"/>
          <a:srcRect t="28415"/>
          <a:stretch>
            <a:fillRect/>
          </a:stretch>
        </p:blipFill>
        <p:spPr bwMode="auto">
          <a:xfrm>
            <a:off x="2154191" y="352697"/>
            <a:ext cx="7986657" cy="342247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33549" y="3409405"/>
            <a:ext cx="10131427" cy="794657"/>
          </a:xfrm>
        </p:spPr>
        <p:txBody>
          <a:bodyPr/>
          <a:lstStyle/>
          <a:p>
            <a:r>
              <a:rPr lang="es-ES" b="1" dirty="0" smtClean="0"/>
              <a:t>¿QUÉ SON LAS DINÁMICAS DE GRUPO?</a:t>
            </a:r>
            <a:endParaRPr lang="es-ES" dirty="0"/>
          </a:p>
        </p:txBody>
      </p:sp>
      <p:sp>
        <p:nvSpPr>
          <p:cNvPr id="3" name="2 Marcador de texto"/>
          <p:cNvSpPr>
            <a:spLocks noGrp="1"/>
          </p:cNvSpPr>
          <p:nvPr>
            <p:ph type="body" idx="1"/>
          </p:nvPr>
        </p:nvSpPr>
        <p:spPr/>
        <p:txBody>
          <a:bodyPr>
            <a:normAutofit fontScale="92500"/>
          </a:bodyPr>
          <a:lstStyle/>
          <a:p>
            <a:r>
              <a:rPr lang="es-ES" dirty="0" smtClean="0"/>
              <a:t>Son las formas o modos con los que cuenta un coordinador, animador o dirigente de grupo, para</a:t>
            </a:r>
          </a:p>
          <a:p>
            <a:r>
              <a:rPr lang="es-ES" dirty="0" smtClean="0"/>
              <a:t>estructurar, fomentar, motivar o inducir al grupo en el proyecto o trabajo que les reúne. También</a:t>
            </a:r>
          </a:p>
          <a:p>
            <a:r>
              <a:rPr lang="es-ES" dirty="0" smtClean="0"/>
              <a:t>tiene que ver con el ambiente, estrategias, acciones y metodologías de realización de las labores. </a:t>
            </a:r>
            <a:endParaRPr lang="es-ES" dirty="0"/>
          </a:p>
        </p:txBody>
      </p:sp>
      <p:pic>
        <p:nvPicPr>
          <p:cNvPr id="41986" name="Picture 2" descr="http://grupoone.com/images/la-agencia.jpg"/>
          <p:cNvPicPr>
            <a:picLocks noChangeAspect="1" noChangeArrowheads="1"/>
          </p:cNvPicPr>
          <p:nvPr/>
        </p:nvPicPr>
        <p:blipFill>
          <a:blip r:embed="rId2"/>
          <a:srcRect/>
          <a:stretch>
            <a:fillRect/>
          </a:stretch>
        </p:blipFill>
        <p:spPr bwMode="auto">
          <a:xfrm>
            <a:off x="4949645" y="0"/>
            <a:ext cx="6907064" cy="363147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Objetivos </a:t>
            </a:r>
            <a:endParaRPr lang="es-ES" dirty="0"/>
          </a:p>
        </p:txBody>
      </p:sp>
      <p:sp>
        <p:nvSpPr>
          <p:cNvPr id="3" name="2 Marcador de contenido"/>
          <p:cNvSpPr>
            <a:spLocks noGrp="1"/>
          </p:cNvSpPr>
          <p:nvPr>
            <p:ph idx="1"/>
          </p:nvPr>
        </p:nvSpPr>
        <p:spPr/>
        <p:txBody>
          <a:bodyPr>
            <a:normAutofit/>
          </a:bodyPr>
          <a:lstStyle/>
          <a:p>
            <a:r>
              <a:rPr lang="es-ES" b="1" dirty="0" smtClean="0"/>
              <a:t>1. </a:t>
            </a:r>
            <a:r>
              <a:rPr lang="es-ES" dirty="0" smtClean="0"/>
              <a:t>Alcanzar una comprensión suficiente de la importancia que revisten los fenómenos grupales en el ámbito de la vida cotidiana, tanto desde la perspectiva de la persona, de los grupos como de "lo" colectivo.</a:t>
            </a:r>
          </a:p>
          <a:p>
            <a:r>
              <a:rPr lang="es-ES" b="1" dirty="0" smtClean="0"/>
              <a:t>2. </a:t>
            </a:r>
            <a:r>
              <a:rPr lang="es-ES" dirty="0" smtClean="0"/>
              <a:t>Conocer las principales características de los fenómenos y de los procesos grupales.</a:t>
            </a:r>
          </a:p>
          <a:p>
            <a:r>
              <a:rPr lang="es-ES" b="1" dirty="0" smtClean="0"/>
              <a:t>3. </a:t>
            </a:r>
            <a:r>
              <a:rPr lang="es-ES" dirty="0" smtClean="0"/>
              <a:t>Conocer algunas de las principales técnicas de grupo que podéis usar en vuestros contextos psicológicos.</a:t>
            </a:r>
          </a:p>
        </p:txBody>
      </p:sp>
      <p:pic>
        <p:nvPicPr>
          <p:cNvPr id="36866" name="Picture 2" descr="La imagen puede contener: 16 personas, personas sonriendo, personas de pie e interior"/>
          <p:cNvPicPr>
            <a:picLocks noChangeAspect="1" noChangeArrowheads="1"/>
          </p:cNvPicPr>
          <p:nvPr/>
        </p:nvPicPr>
        <p:blipFill>
          <a:blip r:embed="rId2"/>
          <a:srcRect/>
          <a:stretch>
            <a:fillRect/>
          </a:stretch>
        </p:blipFill>
        <p:spPr bwMode="auto">
          <a:xfrm>
            <a:off x="6569439" y="0"/>
            <a:ext cx="4311922" cy="287461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76795" y="535577"/>
            <a:ext cx="10131425" cy="2377440"/>
          </a:xfrm>
        </p:spPr>
        <p:txBody>
          <a:bodyPr>
            <a:normAutofit fontScale="90000"/>
          </a:bodyPr>
          <a:lstStyle/>
          <a:p>
            <a:r>
              <a:rPr lang="es-ES" dirty="0" smtClean="0"/>
              <a:t>Un grupo es esa estructura de vínculos y de relaciones entre las personas que se orientan en cada circunstancia en función de sus necesidades individuales sin olvidar los intereses colectivos.</a:t>
            </a:r>
            <a:br>
              <a:rPr lang="es-ES" dirty="0" smtClean="0"/>
            </a:br>
            <a:endParaRPr lang="es-ES" dirty="0"/>
          </a:p>
        </p:txBody>
      </p:sp>
      <p:sp>
        <p:nvSpPr>
          <p:cNvPr id="4" name="3 Rectángulo"/>
          <p:cNvSpPr/>
          <p:nvPr/>
        </p:nvSpPr>
        <p:spPr>
          <a:xfrm>
            <a:off x="775062" y="3184047"/>
            <a:ext cx="6239692" cy="1754326"/>
          </a:xfrm>
          <a:prstGeom prst="rect">
            <a:avLst/>
          </a:prstGeom>
        </p:spPr>
        <p:txBody>
          <a:bodyPr wrap="square">
            <a:spAutoFit/>
          </a:bodyPr>
          <a:lstStyle/>
          <a:p>
            <a:r>
              <a:rPr lang="es-ES" dirty="0" smtClean="0"/>
              <a:t>Desde esta perspectiva, para poder definir al grupo social se proponen estos otros parámetros:</a:t>
            </a:r>
          </a:p>
          <a:p>
            <a:r>
              <a:rPr lang="es-ES" dirty="0" smtClean="0"/>
              <a:t>• </a:t>
            </a:r>
            <a:r>
              <a:rPr lang="es-ES" dirty="0" smtClean="0">
                <a:solidFill>
                  <a:srgbClr val="FFFF00"/>
                </a:solidFill>
              </a:rPr>
              <a:t>Su identidad</a:t>
            </a:r>
            <a:r>
              <a:rPr lang="es-ES" dirty="0" smtClean="0"/>
              <a:t>, es decir, lo que es y lo caracteriza frente a otros;</a:t>
            </a:r>
          </a:p>
          <a:p>
            <a:r>
              <a:rPr lang="es-ES" dirty="0" smtClean="0"/>
              <a:t>• </a:t>
            </a:r>
            <a:r>
              <a:rPr lang="es-ES" dirty="0" smtClean="0">
                <a:solidFill>
                  <a:srgbClr val="FFFF00"/>
                </a:solidFill>
              </a:rPr>
              <a:t>El poder </a:t>
            </a:r>
            <a:r>
              <a:rPr lang="es-ES" dirty="0" smtClean="0"/>
              <a:t>del que dispone el grupo en sus relaciones con los demás;</a:t>
            </a:r>
          </a:p>
          <a:p>
            <a:r>
              <a:rPr lang="es-ES" dirty="0" smtClean="0"/>
              <a:t>• </a:t>
            </a:r>
            <a:r>
              <a:rPr lang="es-ES" dirty="0" smtClean="0">
                <a:solidFill>
                  <a:srgbClr val="FFFF00"/>
                </a:solidFill>
              </a:rPr>
              <a:t>Su actividad</a:t>
            </a:r>
            <a:r>
              <a:rPr lang="es-ES" dirty="0" smtClean="0"/>
              <a:t>, es decir, lo que produce el grupo.</a:t>
            </a:r>
          </a:p>
        </p:txBody>
      </p:sp>
      <p:pic>
        <p:nvPicPr>
          <p:cNvPr id="35842" name="Picture 2" descr="La imagen puede contener: 6 personas, personas sonriendo, personas sentadas"/>
          <p:cNvPicPr>
            <a:picLocks noChangeAspect="1" noChangeArrowheads="1"/>
          </p:cNvPicPr>
          <p:nvPr/>
        </p:nvPicPr>
        <p:blipFill>
          <a:blip r:embed="rId2"/>
          <a:srcRect/>
          <a:stretch>
            <a:fillRect/>
          </a:stretch>
        </p:blipFill>
        <p:spPr bwMode="auto">
          <a:xfrm>
            <a:off x="6986182" y="3135086"/>
            <a:ext cx="4545873" cy="340940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texto"/>
          <p:cNvSpPr>
            <a:spLocks noGrp="1"/>
          </p:cNvSpPr>
          <p:nvPr>
            <p:ph type="body" idx="1"/>
          </p:nvPr>
        </p:nvSpPr>
        <p:spPr>
          <a:xfrm>
            <a:off x="973670" y="2207623"/>
            <a:ext cx="4709054" cy="586906"/>
          </a:xfrm>
        </p:spPr>
        <p:txBody>
          <a:bodyPr/>
          <a:lstStyle/>
          <a:p>
            <a:r>
              <a:rPr lang="es-ES" dirty="0" smtClean="0"/>
              <a:t>Módulo didáctico 1</a:t>
            </a:r>
            <a:endParaRPr lang="es-ES" dirty="0"/>
          </a:p>
        </p:txBody>
      </p:sp>
      <p:sp>
        <p:nvSpPr>
          <p:cNvPr id="4" name="3 Marcador de contenido"/>
          <p:cNvSpPr>
            <a:spLocks noGrp="1"/>
          </p:cNvSpPr>
          <p:nvPr>
            <p:ph sz="half" idx="2"/>
          </p:nvPr>
        </p:nvSpPr>
        <p:spPr/>
        <p:txBody>
          <a:bodyPr>
            <a:normAutofit/>
          </a:bodyPr>
          <a:lstStyle/>
          <a:p>
            <a:pPr>
              <a:buNone/>
            </a:pPr>
            <a:r>
              <a:rPr lang="es-ES" b="1" dirty="0" smtClean="0">
                <a:solidFill>
                  <a:srgbClr val="FF0000"/>
                </a:solidFill>
              </a:rPr>
              <a:t>Definición de grupos</a:t>
            </a:r>
            <a:endParaRPr lang="es-ES" dirty="0" smtClean="0">
              <a:solidFill>
                <a:srgbClr val="FF0000"/>
              </a:solidFill>
            </a:endParaRPr>
          </a:p>
          <a:p>
            <a:r>
              <a:rPr lang="es-ES" dirty="0" smtClean="0"/>
              <a:t>1. La convicción de que el grupo existe</a:t>
            </a:r>
          </a:p>
          <a:p>
            <a:r>
              <a:rPr lang="es-ES" dirty="0" smtClean="0"/>
              <a:t>2. Las orientaciones</a:t>
            </a:r>
          </a:p>
          <a:p>
            <a:r>
              <a:rPr lang="es-ES" dirty="0" smtClean="0"/>
              <a:t>3. La definición del concepto</a:t>
            </a:r>
          </a:p>
          <a:p>
            <a:r>
              <a:rPr lang="es-ES" dirty="0" smtClean="0"/>
              <a:t>4. Tipos de grupo</a:t>
            </a:r>
            <a:endParaRPr lang="es-ES" dirty="0"/>
          </a:p>
        </p:txBody>
      </p:sp>
      <p:sp>
        <p:nvSpPr>
          <p:cNvPr id="5" name="4 Marcador de texto"/>
          <p:cNvSpPr>
            <a:spLocks noGrp="1"/>
          </p:cNvSpPr>
          <p:nvPr>
            <p:ph type="body" sz="quarter" idx="3"/>
          </p:nvPr>
        </p:nvSpPr>
        <p:spPr/>
        <p:txBody>
          <a:bodyPr/>
          <a:lstStyle/>
          <a:p>
            <a:r>
              <a:rPr lang="es-ES" dirty="0" smtClean="0"/>
              <a:t>Módulo didáctico 2</a:t>
            </a:r>
          </a:p>
        </p:txBody>
      </p:sp>
      <p:sp>
        <p:nvSpPr>
          <p:cNvPr id="6" name="5 Marcador de contenido"/>
          <p:cNvSpPr>
            <a:spLocks noGrp="1"/>
          </p:cNvSpPr>
          <p:nvPr>
            <p:ph sz="quarter" idx="4"/>
          </p:nvPr>
        </p:nvSpPr>
        <p:spPr>
          <a:xfrm>
            <a:off x="5823483" y="2870200"/>
            <a:ext cx="4995334" cy="3595913"/>
          </a:xfrm>
        </p:spPr>
        <p:txBody>
          <a:bodyPr>
            <a:normAutofit/>
          </a:bodyPr>
          <a:lstStyle/>
          <a:p>
            <a:pPr>
              <a:buNone/>
            </a:pPr>
            <a:r>
              <a:rPr lang="es-ES" b="1" dirty="0" smtClean="0">
                <a:solidFill>
                  <a:srgbClr val="FFFF00"/>
                </a:solidFill>
              </a:rPr>
              <a:t>Procesos de grupos</a:t>
            </a:r>
          </a:p>
          <a:p>
            <a:r>
              <a:rPr lang="es-ES" dirty="0" smtClean="0"/>
              <a:t>1. La estructura grupal</a:t>
            </a:r>
          </a:p>
          <a:p>
            <a:r>
              <a:rPr lang="es-ES" dirty="0" smtClean="0"/>
              <a:t>2. La comunicación</a:t>
            </a:r>
          </a:p>
          <a:p>
            <a:r>
              <a:rPr lang="es-ES" dirty="0" smtClean="0"/>
              <a:t>3. El liderazgo</a:t>
            </a:r>
          </a:p>
          <a:p>
            <a:r>
              <a:rPr lang="es-ES" dirty="0" smtClean="0"/>
              <a:t>4. El rendimiento grupal</a:t>
            </a:r>
          </a:p>
          <a:p>
            <a:r>
              <a:rPr lang="es-ES" dirty="0" smtClean="0"/>
              <a:t>5. La toma de decisiones</a:t>
            </a:r>
          </a:p>
          <a:p>
            <a:r>
              <a:rPr lang="es-ES" dirty="0" smtClean="0"/>
              <a:t>6. La gestión de conflictos</a:t>
            </a:r>
            <a:endParaRPr lang="es-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texto"/>
          <p:cNvSpPr>
            <a:spLocks noGrp="1"/>
          </p:cNvSpPr>
          <p:nvPr>
            <p:ph type="body" idx="1"/>
          </p:nvPr>
        </p:nvSpPr>
        <p:spPr/>
        <p:txBody>
          <a:bodyPr/>
          <a:lstStyle/>
          <a:p>
            <a:endParaRPr lang="es-ES" dirty="0" smtClean="0"/>
          </a:p>
          <a:p>
            <a:endParaRPr lang="es-ES" dirty="0" smtClean="0"/>
          </a:p>
          <a:p>
            <a:endParaRPr lang="es-ES" dirty="0" smtClean="0"/>
          </a:p>
          <a:p>
            <a:endParaRPr lang="es-ES" dirty="0" smtClean="0"/>
          </a:p>
          <a:p>
            <a:r>
              <a:rPr lang="es-ES" dirty="0" smtClean="0"/>
              <a:t>Módulo didáctico 3</a:t>
            </a:r>
          </a:p>
        </p:txBody>
      </p:sp>
      <p:sp>
        <p:nvSpPr>
          <p:cNvPr id="4" name="3 Marcador de contenido"/>
          <p:cNvSpPr>
            <a:spLocks noGrp="1"/>
          </p:cNvSpPr>
          <p:nvPr>
            <p:ph sz="half" idx="2"/>
          </p:nvPr>
        </p:nvSpPr>
        <p:spPr>
          <a:xfrm>
            <a:off x="685801" y="2870200"/>
            <a:ext cx="4996923" cy="3987799"/>
          </a:xfrm>
        </p:spPr>
        <p:txBody>
          <a:bodyPr>
            <a:normAutofit fontScale="85000" lnSpcReduction="10000"/>
          </a:bodyPr>
          <a:lstStyle/>
          <a:p>
            <a:pPr>
              <a:buNone/>
            </a:pPr>
            <a:r>
              <a:rPr lang="es-ES" sz="2400" b="1" dirty="0" smtClean="0">
                <a:solidFill>
                  <a:srgbClr val="92D050"/>
                </a:solidFill>
              </a:rPr>
              <a:t>Técnicas de dinámica de grupos</a:t>
            </a:r>
            <a:endParaRPr lang="es-ES" sz="2400" dirty="0" smtClean="0">
              <a:solidFill>
                <a:srgbClr val="92D050"/>
              </a:solidFill>
            </a:endParaRPr>
          </a:p>
          <a:p>
            <a:r>
              <a:rPr lang="es-ES" dirty="0" smtClean="0"/>
              <a:t>1. Aproximándonos a las técnicas de dinámica de grupos</a:t>
            </a:r>
          </a:p>
          <a:p>
            <a:r>
              <a:rPr lang="es-ES" dirty="0" smtClean="0"/>
              <a:t>2. El grupo de formación (</a:t>
            </a:r>
            <a:r>
              <a:rPr lang="es-ES" i="1" dirty="0" smtClean="0"/>
              <a:t>training </a:t>
            </a:r>
            <a:r>
              <a:rPr lang="es-ES" i="1" dirty="0" err="1" smtClean="0"/>
              <a:t>group</a:t>
            </a:r>
            <a:r>
              <a:rPr lang="es-ES" i="1" dirty="0" smtClean="0"/>
              <a:t> o t-</a:t>
            </a:r>
            <a:r>
              <a:rPr lang="es-ES" i="1" dirty="0" err="1" smtClean="0"/>
              <a:t>groups</a:t>
            </a:r>
            <a:r>
              <a:rPr lang="es-ES" i="1" dirty="0" smtClean="0"/>
              <a:t>)</a:t>
            </a:r>
          </a:p>
          <a:p>
            <a:r>
              <a:rPr lang="es-ES" dirty="0" smtClean="0"/>
              <a:t>3. El grupo de discusión</a:t>
            </a:r>
          </a:p>
          <a:p>
            <a:r>
              <a:rPr lang="es-ES" dirty="0" smtClean="0"/>
              <a:t>4. Juego de roles (</a:t>
            </a:r>
            <a:r>
              <a:rPr lang="es-ES" i="1" dirty="0" smtClean="0"/>
              <a:t>role-</a:t>
            </a:r>
            <a:r>
              <a:rPr lang="es-ES" i="1" dirty="0" err="1" smtClean="0"/>
              <a:t>playing</a:t>
            </a:r>
            <a:r>
              <a:rPr lang="es-ES" i="1" dirty="0" smtClean="0"/>
              <a:t>)</a:t>
            </a:r>
          </a:p>
          <a:p>
            <a:r>
              <a:rPr lang="es-ES" dirty="0" smtClean="0"/>
              <a:t>5. Lluvia de ideas (</a:t>
            </a:r>
            <a:r>
              <a:rPr lang="es-ES" i="1" dirty="0" err="1" smtClean="0"/>
              <a:t>brainstorming</a:t>
            </a:r>
            <a:r>
              <a:rPr lang="es-ES" i="1" dirty="0" smtClean="0"/>
              <a:t>)</a:t>
            </a:r>
          </a:p>
          <a:p>
            <a:r>
              <a:rPr lang="es-ES" dirty="0" smtClean="0"/>
              <a:t>6. Phillips 66</a:t>
            </a:r>
          </a:p>
          <a:p>
            <a:r>
              <a:rPr lang="es-ES" dirty="0" smtClean="0"/>
              <a:t>7. Método del caso</a:t>
            </a:r>
          </a:p>
          <a:p>
            <a:r>
              <a:rPr lang="es-ES" dirty="0" smtClean="0"/>
              <a:t>8. Seminario</a:t>
            </a:r>
          </a:p>
          <a:p>
            <a:r>
              <a:rPr lang="es-ES" dirty="0" smtClean="0"/>
              <a:t>9. Simposio</a:t>
            </a:r>
          </a:p>
          <a:p>
            <a:r>
              <a:rPr lang="es-ES" dirty="0" smtClean="0"/>
              <a:t>10. Reunión</a:t>
            </a:r>
            <a:endParaRPr lang="es-ES" dirty="0"/>
          </a:p>
        </p:txBody>
      </p:sp>
      <p:sp>
        <p:nvSpPr>
          <p:cNvPr id="5" name="4 Marcador de texto"/>
          <p:cNvSpPr>
            <a:spLocks noGrp="1"/>
          </p:cNvSpPr>
          <p:nvPr>
            <p:ph type="body" sz="quarter" idx="3"/>
          </p:nvPr>
        </p:nvSpPr>
        <p:spPr/>
        <p:txBody>
          <a:bodyPr/>
          <a:lstStyle/>
          <a:p>
            <a:endParaRPr lang="es-ES" dirty="0" smtClean="0"/>
          </a:p>
          <a:p>
            <a:r>
              <a:rPr lang="es-ES" dirty="0" smtClean="0"/>
              <a:t>Módulo didáctico 4</a:t>
            </a:r>
            <a:endParaRPr lang="es-ES" dirty="0"/>
          </a:p>
        </p:txBody>
      </p:sp>
      <p:sp>
        <p:nvSpPr>
          <p:cNvPr id="6" name="5 Marcador de contenido"/>
          <p:cNvSpPr>
            <a:spLocks noGrp="1"/>
          </p:cNvSpPr>
          <p:nvPr>
            <p:ph sz="quarter" idx="4"/>
          </p:nvPr>
        </p:nvSpPr>
        <p:spPr>
          <a:xfrm>
            <a:off x="5823483" y="2870201"/>
            <a:ext cx="4995334" cy="3582850"/>
          </a:xfrm>
        </p:spPr>
        <p:txBody>
          <a:bodyPr>
            <a:normAutofit/>
          </a:bodyPr>
          <a:lstStyle/>
          <a:p>
            <a:pPr>
              <a:buNone/>
            </a:pPr>
            <a:r>
              <a:rPr lang="es-ES" sz="2400" b="1" dirty="0" smtClean="0">
                <a:solidFill>
                  <a:srgbClr val="00B0F0"/>
                </a:solidFill>
              </a:rPr>
              <a:t>La práctica de la dinámica de grupos</a:t>
            </a:r>
          </a:p>
          <a:p>
            <a:r>
              <a:rPr lang="es-ES" dirty="0" smtClean="0"/>
              <a:t>1. Identidad y cohesión en la práctica de la dinámica de los grupos</a:t>
            </a:r>
          </a:p>
          <a:p>
            <a:r>
              <a:rPr lang="es-ES" dirty="0" smtClean="0"/>
              <a:t>2. La categorización y los estereotipos en la práctica de la dinámica de </a:t>
            </a:r>
            <a:r>
              <a:rPr lang="es-ES" dirty="0" err="1" smtClean="0"/>
              <a:t>gru</a:t>
            </a:r>
            <a:r>
              <a:rPr lang="es-ES" dirty="0" smtClean="0"/>
              <a:t>-pos</a:t>
            </a:r>
          </a:p>
          <a:p>
            <a:r>
              <a:rPr lang="es-ES" dirty="0" smtClean="0"/>
              <a:t>3. Liderazgo y rendimiento en los grupos: implicaciones en la práctica</a:t>
            </a:r>
          </a:p>
          <a:p>
            <a:r>
              <a:rPr lang="es-ES" dirty="0" smtClean="0"/>
              <a:t>4. La práctica de los grupos: conocimiento compartido</a:t>
            </a:r>
            <a:endParaRPr lang="es-E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osición de imagen"/>
          <p:cNvSpPr>
            <a:spLocks noGrp="1"/>
          </p:cNvSpPr>
          <p:nvPr>
            <p:ph type="pic" idx="1"/>
          </p:nvPr>
        </p:nvSpPr>
        <p:spPr/>
      </p:sp>
      <p:sp>
        <p:nvSpPr>
          <p:cNvPr id="4" name="3 Marcador de texto"/>
          <p:cNvSpPr>
            <a:spLocks noGrp="1"/>
          </p:cNvSpPr>
          <p:nvPr>
            <p:ph type="body" sz="half" idx="2"/>
          </p:nvPr>
        </p:nvSpPr>
        <p:spPr>
          <a:xfrm>
            <a:off x="542109" y="4167052"/>
            <a:ext cx="10131427" cy="2240220"/>
          </a:xfrm>
        </p:spPr>
        <p:txBody>
          <a:bodyPr>
            <a:noAutofit/>
          </a:bodyPr>
          <a:lstStyle/>
          <a:p>
            <a:r>
              <a:rPr lang="es-ES" sz="1800" b="1" dirty="0" smtClean="0"/>
              <a:t> ¿POR QUÉ Y PARA QUÉ SE UTILIZAN LAS TÉCNICAS DE GRUPO? </a:t>
            </a:r>
          </a:p>
          <a:p>
            <a:r>
              <a:rPr lang="es-ES" sz="1800" dirty="0" smtClean="0"/>
              <a:t> Las dinámicas de grupo forman parte de la propia vida de éste. Siempre que se trabaje con</a:t>
            </a:r>
          </a:p>
          <a:p>
            <a:r>
              <a:rPr lang="es-ES" sz="1800" dirty="0" smtClean="0"/>
              <a:t>un conjunto diverso de personas se desarrolla una dinámica determinada. Ahora bien, es necesario</a:t>
            </a:r>
          </a:p>
          <a:p>
            <a:r>
              <a:rPr lang="es-ES" sz="1800" dirty="0" smtClean="0"/>
              <a:t>saber qué dinámica es la apropiada para trabajar con cada grupo (según sus características) y para</a:t>
            </a:r>
          </a:p>
          <a:p>
            <a:r>
              <a:rPr lang="es-ES" sz="1800" dirty="0" smtClean="0"/>
              <a:t>cada circunstancia. Porque no todas las técnicas son válidas para todos los grupos en todo</a:t>
            </a:r>
          </a:p>
          <a:p>
            <a:r>
              <a:rPr lang="es-ES" sz="1800" dirty="0" smtClean="0"/>
              <a:t>momento. </a:t>
            </a:r>
            <a:endParaRPr lang="es-ES" sz="1800" dirty="0">
              <a:solidFill>
                <a:schemeClr val="bg1"/>
              </a:solidFill>
              <a:latin typeface="Arial Rounded MT Bold" pitchFamily="34" charset="0"/>
            </a:endParaRPr>
          </a:p>
        </p:txBody>
      </p:sp>
      <p:pic>
        <p:nvPicPr>
          <p:cNvPr id="14338" name="Picture 2" descr="http://oi29.tinypic.com/35c4r2p.jpg"/>
          <p:cNvPicPr>
            <a:picLocks noChangeAspect="1" noChangeArrowheads="1" noCrop="1"/>
          </p:cNvPicPr>
          <p:nvPr/>
        </p:nvPicPr>
        <p:blipFill>
          <a:blip r:embed="rId2"/>
          <a:srcRect/>
          <a:stretch>
            <a:fillRect/>
          </a:stretch>
        </p:blipFill>
        <p:spPr bwMode="auto">
          <a:xfrm>
            <a:off x="2506889" y="319268"/>
            <a:ext cx="6038850" cy="364807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1" y="609599"/>
            <a:ext cx="10131425" cy="6013269"/>
          </a:xfrm>
        </p:spPr>
        <p:txBody>
          <a:bodyPr>
            <a:noAutofit/>
          </a:bodyPr>
          <a:lstStyle/>
          <a:p>
            <a:r>
              <a:rPr lang="es-ES" sz="1800" cap="none" dirty="0" smtClean="0"/>
              <a:t>En este sentido es interesante señalar cómo elegir la técnica adecuada: </a:t>
            </a:r>
            <a:br>
              <a:rPr lang="es-ES" sz="1800" cap="none" dirty="0" smtClean="0"/>
            </a:br>
            <a:r>
              <a:rPr lang="es-ES" sz="1800" b="1" cap="none" dirty="0" smtClean="0"/>
              <a:t>a) según los objetivos que se persiguen:</a:t>
            </a:r>
            <a:br>
              <a:rPr lang="es-ES" sz="1800" b="1" cap="none" dirty="0" smtClean="0"/>
            </a:br>
            <a:r>
              <a:rPr lang="es-ES" sz="1800" cap="none" dirty="0" smtClean="0"/>
              <a:t>para promover ideas y opiniones (</a:t>
            </a:r>
            <a:r>
              <a:rPr lang="es-ES" sz="1800" i="1" cap="none" dirty="0" smtClean="0"/>
              <a:t>discusión); para tomar decisiones (estado mayor), para</a:t>
            </a:r>
            <a:br>
              <a:rPr lang="es-ES" sz="1800" i="1" cap="none" dirty="0" smtClean="0"/>
            </a:br>
            <a:r>
              <a:rPr lang="es-ES" sz="1800" cap="none" dirty="0" smtClean="0"/>
              <a:t>facilitar la participación (</a:t>
            </a:r>
            <a:r>
              <a:rPr lang="es-ES" sz="1800" i="1" cap="none" dirty="0" err="1" smtClean="0"/>
              <a:t>philips</a:t>
            </a:r>
            <a:r>
              <a:rPr lang="es-ES" sz="1800" i="1" cap="none" dirty="0" smtClean="0"/>
              <a:t> 66); para promover las actitudes positivas (riesgo); para la</a:t>
            </a:r>
            <a:br>
              <a:rPr lang="es-ES" sz="1800" i="1" cap="none" dirty="0" smtClean="0"/>
            </a:br>
            <a:r>
              <a:rPr lang="es-ES" sz="1800" cap="none" dirty="0" smtClean="0"/>
              <a:t>capacidad de análisis (</a:t>
            </a:r>
            <a:r>
              <a:rPr lang="es-ES" sz="1800" i="1" cap="none" dirty="0" smtClean="0"/>
              <a:t>estilo de casos)</a:t>
            </a:r>
            <a:br>
              <a:rPr lang="es-ES" sz="1800" i="1" cap="none" dirty="0" smtClean="0"/>
            </a:br>
            <a:r>
              <a:rPr lang="es-ES" sz="1800" cap="none" dirty="0" smtClean="0"/>
              <a:t> </a:t>
            </a:r>
            <a:br>
              <a:rPr lang="es-ES" sz="1800" cap="none" dirty="0" smtClean="0"/>
            </a:br>
            <a:r>
              <a:rPr lang="es-ES" sz="1800" b="1" cap="none" dirty="0" smtClean="0"/>
              <a:t>b) según la madurez y entrenamiento del grupo:</a:t>
            </a:r>
            <a:br>
              <a:rPr lang="es-ES" sz="1800" b="1" cap="none" dirty="0" smtClean="0"/>
            </a:br>
            <a:r>
              <a:rPr lang="es-ES" sz="1800" cap="none" dirty="0" smtClean="0"/>
              <a:t>para los grupos que empiezan hay que buscar técnicas más simples. A medida que el grupo</a:t>
            </a:r>
            <a:br>
              <a:rPr lang="es-ES" sz="1800" cap="none" dirty="0" smtClean="0"/>
            </a:br>
            <a:r>
              <a:rPr lang="es-ES" sz="1800" cap="none" dirty="0" smtClean="0"/>
              <a:t>evoluciona se utilizaran técnicas más complejas.</a:t>
            </a:r>
            <a:br>
              <a:rPr lang="es-ES" sz="1800" cap="none" dirty="0" smtClean="0"/>
            </a:br>
            <a:r>
              <a:rPr lang="es-ES" sz="1800" cap="none" dirty="0" smtClean="0"/>
              <a:t> </a:t>
            </a:r>
            <a:br>
              <a:rPr lang="es-ES" sz="1800" cap="none" dirty="0" smtClean="0"/>
            </a:br>
            <a:r>
              <a:rPr lang="es-ES" sz="1800" b="1" cap="none" dirty="0" smtClean="0"/>
              <a:t>C) según el tamaño del grupo:</a:t>
            </a:r>
            <a:br>
              <a:rPr lang="es-ES" sz="1800" b="1" cap="none" dirty="0" smtClean="0"/>
            </a:br>
            <a:r>
              <a:rPr lang="es-ES" sz="1800" cap="none" dirty="0" smtClean="0"/>
              <a:t>en los grupos pequeños, hay más cohesión y seguridad. Por tanto, se llega fácilmente a un</a:t>
            </a:r>
            <a:br>
              <a:rPr lang="es-ES" sz="1800" cap="none" dirty="0" smtClean="0"/>
            </a:br>
            <a:r>
              <a:rPr lang="es-ES" sz="1800" cap="none" dirty="0" smtClean="0"/>
              <a:t>consenso. Se pueden utilizar «debates dirigidos», pequeños grupos de discusión, «estudio</a:t>
            </a:r>
            <a:br>
              <a:rPr lang="es-ES" sz="1800" cap="none" dirty="0" smtClean="0"/>
            </a:br>
            <a:r>
              <a:rPr lang="es-ES" sz="1800" cap="none" dirty="0" smtClean="0"/>
              <a:t>de casos».</a:t>
            </a:r>
            <a:br>
              <a:rPr lang="es-ES" sz="1800" cap="none" dirty="0" smtClean="0"/>
            </a:br>
            <a:r>
              <a:rPr lang="es-ES" sz="1800" cap="none" dirty="0" smtClean="0"/>
              <a:t>En los grupos grandes hay menos cohesión y más intimidación. Se utilizará el simposio,</a:t>
            </a:r>
            <a:br>
              <a:rPr lang="es-ES" sz="1800" cap="none" dirty="0" smtClean="0"/>
            </a:br>
            <a:r>
              <a:rPr lang="es-ES" sz="1800" cap="none" dirty="0" smtClean="0"/>
              <a:t>panel. Y en caso de dividirse en grupos (</a:t>
            </a:r>
            <a:r>
              <a:rPr lang="es-ES" sz="1800" i="1" cap="none" dirty="0" err="1" smtClean="0"/>
              <a:t>philips</a:t>
            </a:r>
            <a:r>
              <a:rPr lang="es-ES" sz="1800" i="1" cap="none" dirty="0" smtClean="0"/>
              <a:t> 66, seminario,...) </a:t>
            </a:r>
            <a:br>
              <a:rPr lang="es-ES" sz="1800" i="1" cap="none" dirty="0" smtClean="0"/>
            </a:br>
            <a:r>
              <a:rPr lang="es-ES" sz="1800" cap="none" dirty="0" smtClean="0"/>
              <a:t> </a:t>
            </a:r>
            <a:br>
              <a:rPr lang="es-ES" sz="1800" cap="none" dirty="0" smtClean="0"/>
            </a:br>
            <a:r>
              <a:rPr lang="es-ES" sz="1800" b="1" cap="none" dirty="0" smtClean="0"/>
              <a:t>D) según el ambiente físico: </a:t>
            </a:r>
            <a:br>
              <a:rPr lang="es-ES" sz="1800" b="1" cap="none" dirty="0" smtClean="0"/>
            </a:br>
            <a:r>
              <a:rPr lang="es-ES" sz="1800" cap="none" dirty="0" smtClean="0"/>
              <a:t>a la hora de elegir una técnica hay que tener presente las posibilidades del local y tiempos.</a:t>
            </a:r>
            <a:br>
              <a:rPr lang="es-ES" sz="1800" cap="none" dirty="0" smtClean="0"/>
            </a:br>
            <a:r>
              <a:rPr lang="es-ES" sz="1800" cap="none" dirty="0" smtClean="0"/>
              <a:t>Algunas técnicas (</a:t>
            </a:r>
            <a:r>
              <a:rPr lang="es-ES" sz="1800" i="1" cap="none" dirty="0" smtClean="0"/>
              <a:t>foro), requieren un espacio amplio. Unas técnicas llevan más tiempo que</a:t>
            </a:r>
            <a:br>
              <a:rPr lang="es-ES" sz="1800" i="1" cap="none" dirty="0" smtClean="0"/>
            </a:br>
            <a:r>
              <a:rPr lang="es-ES" sz="1800" cap="none" dirty="0" smtClean="0"/>
              <a:t>otras. Otras necesitan elementos auxiliares (pizarra, </a:t>
            </a:r>
            <a:r>
              <a:rPr lang="es-ES" sz="1800" cap="none" dirty="0" err="1" smtClean="0"/>
              <a:t>cassette</a:t>
            </a:r>
            <a:r>
              <a:rPr lang="es-ES" sz="1800" cap="none" dirty="0" smtClean="0"/>
              <a:t>, escenario,...)</a:t>
            </a:r>
            <a:br>
              <a:rPr lang="es-ES" sz="1800" cap="none" dirty="0" smtClean="0"/>
            </a:br>
            <a:r>
              <a:rPr lang="es-ES" sz="1800" cap="none" dirty="0" smtClean="0"/>
              <a:t> </a:t>
            </a:r>
            <a:br>
              <a:rPr lang="es-ES" sz="1800" cap="none" dirty="0" smtClean="0"/>
            </a:br>
            <a:r>
              <a:rPr lang="es-ES" sz="1800" b="1" cap="none" dirty="0" smtClean="0"/>
              <a:t>E) según las características de los miembros: </a:t>
            </a:r>
            <a:endParaRPr lang="es-ES" cap="none" dirty="0">
              <a:solidFill>
                <a:srgbClr val="FFC000"/>
              </a:solidFill>
              <a:latin typeface="Berlin Sans FB"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1926" y="598230"/>
            <a:ext cx="3680885" cy="1371600"/>
          </a:xfrm>
        </p:spPr>
        <p:txBody>
          <a:bodyPr>
            <a:normAutofit fontScale="90000"/>
          </a:bodyPr>
          <a:lstStyle/>
          <a:p>
            <a:r>
              <a:rPr lang="es-ES" b="1" dirty="0" smtClean="0"/>
              <a:t>¿CÓMO Y CUÁNDO UTILIZAR LAS DINÁMICAS DE GRUPO? </a:t>
            </a:r>
            <a:br>
              <a:rPr lang="es-ES" b="1" dirty="0" smtClean="0"/>
            </a:br>
            <a:r>
              <a:rPr lang="es-ES" dirty="0" smtClean="0"/>
              <a:t>Proponemos el siguiente decálogo: </a:t>
            </a:r>
          </a:p>
        </p:txBody>
      </p:sp>
      <p:pic>
        <p:nvPicPr>
          <p:cNvPr id="5" name="4 Marcador de contenido" descr="grupo-de-nios-felices-19824920.jpg"/>
          <p:cNvPicPr>
            <a:picLocks noGrp="1" noChangeAspect="1"/>
          </p:cNvPicPr>
          <p:nvPr>
            <p:ph idx="1"/>
          </p:nvPr>
        </p:nvPicPr>
        <p:blipFill>
          <a:blip r:embed="rId2"/>
          <a:stretch>
            <a:fillRect/>
          </a:stretch>
        </p:blipFill>
        <p:spPr>
          <a:xfrm>
            <a:off x="5568632" y="1140169"/>
            <a:ext cx="5613174" cy="4356687"/>
          </a:xfrm>
        </p:spPr>
      </p:pic>
      <p:sp>
        <p:nvSpPr>
          <p:cNvPr id="4" name="3 Marcador de texto"/>
          <p:cNvSpPr>
            <a:spLocks noGrp="1"/>
          </p:cNvSpPr>
          <p:nvPr>
            <p:ph type="body" sz="half" idx="2"/>
          </p:nvPr>
        </p:nvSpPr>
        <p:spPr>
          <a:xfrm>
            <a:off x="365760" y="1920240"/>
            <a:ext cx="4000925" cy="4937760"/>
          </a:xfrm>
        </p:spPr>
        <p:txBody>
          <a:bodyPr>
            <a:normAutofit fontScale="70000" lnSpcReduction="20000"/>
          </a:bodyPr>
          <a:lstStyle/>
          <a:p>
            <a:r>
              <a:rPr lang="es-ES" b="1" dirty="0" smtClean="0"/>
              <a:t>1. Quien se propone utilizar las técnicas de grupo debe conocer previamente los fundamentos de la</a:t>
            </a:r>
          </a:p>
          <a:p>
            <a:r>
              <a:rPr lang="es-ES" dirty="0" smtClean="0"/>
              <a:t>Dinámica de Grupo. </a:t>
            </a:r>
          </a:p>
          <a:p>
            <a:r>
              <a:rPr lang="es-ES" b="1" dirty="0" smtClean="0"/>
              <a:t>2. Antes de utilizar una técnica de grupo debe conocerse suficientemente su estructura, su</a:t>
            </a:r>
          </a:p>
          <a:p>
            <a:r>
              <a:rPr lang="es-ES" dirty="0" smtClean="0"/>
              <a:t>dinámica, sus posibilidades y sus riesgos. </a:t>
            </a:r>
          </a:p>
          <a:p>
            <a:r>
              <a:rPr lang="es-ES" b="1" dirty="0" smtClean="0"/>
              <a:t>3. Debe seguirse en todo lo posible el procedimiento indicado.</a:t>
            </a:r>
          </a:p>
          <a:p>
            <a:r>
              <a:rPr lang="es-ES" b="1" dirty="0" smtClean="0"/>
              <a:t>4. Las técnicas de grupo deben aplicarse con un objeto claro y bien definido.</a:t>
            </a:r>
          </a:p>
          <a:p>
            <a:r>
              <a:rPr lang="es-ES" b="1" dirty="0" smtClean="0"/>
              <a:t>5. Las técnicas de grupo requieren una atmósfera cordial y democrática.</a:t>
            </a:r>
          </a:p>
          <a:p>
            <a:r>
              <a:rPr lang="es-ES" b="1" dirty="0" smtClean="0"/>
              <a:t>6. En todo momento debe existir una actitud cooperante.</a:t>
            </a:r>
          </a:p>
          <a:p>
            <a:r>
              <a:rPr lang="es-ES" b="1" dirty="0" smtClean="0"/>
              <a:t>7. Debe incrementarse en todo lo posible la participación activa de los miembros.</a:t>
            </a:r>
          </a:p>
          <a:p>
            <a:r>
              <a:rPr lang="es-ES" b="1" dirty="0" smtClean="0"/>
              <a:t>8. Los miembros deben adquirir conciencia de que están en el grupo y por ellos mismos. Sentir que </a:t>
            </a:r>
          </a:p>
          <a:p>
            <a:r>
              <a:rPr lang="es-ES" dirty="0" smtClean="0"/>
              <a:t>están trabajando en “su” grupo.</a:t>
            </a:r>
          </a:p>
          <a:p>
            <a:r>
              <a:rPr lang="es-ES" b="1" dirty="0" smtClean="0"/>
              <a:t>9. Todas las técnicas de grupo se basan en el trabajo voluntario, la buena intención y el juego </a:t>
            </a:r>
          </a:p>
          <a:p>
            <a:r>
              <a:rPr lang="es-ES" dirty="0" smtClean="0"/>
              <a:t>limpio.</a:t>
            </a:r>
          </a:p>
          <a:p>
            <a:r>
              <a:rPr lang="es-ES" b="1" dirty="0" smtClean="0"/>
              <a:t>10. Todas las técnicas de grupo tienen alguna finalidad implícita. </a:t>
            </a:r>
            <a:endParaRPr lang="es-ES" dirty="0" smtClean="0"/>
          </a:p>
          <a:p>
            <a:endParaRPr lang="es-ES" dirty="0" smtClean="0"/>
          </a:p>
          <a:p>
            <a:endParaRPr lang="es-ES" dirty="0" smtClean="0"/>
          </a:p>
          <a:p>
            <a:endParaRPr lang="es-ES" dirty="0" smtClean="0"/>
          </a:p>
          <a:p>
            <a:endParaRPr lang="es-ES" dirty="0" smtClean="0"/>
          </a:p>
          <a:p>
            <a:endParaRPr lang="es-E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637</TotalTime>
  <Words>1071</Words>
  <Application>Microsoft Office PowerPoint</Application>
  <PresentationFormat>Personalizado</PresentationFormat>
  <Paragraphs>99</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Celestial</vt:lpstr>
      <vt:lpstr>TÉCNICAS Y DINÁMICAS DE GRUPO</vt:lpstr>
      <vt:lpstr>¿QUÉ SON LAS DINÁMICAS DE GRUPO?</vt:lpstr>
      <vt:lpstr>Objetivos </vt:lpstr>
      <vt:lpstr>Un grupo es esa estructura de vínculos y de relaciones entre las personas que se orientan en cada circunstancia en función de sus necesidades individuales sin olvidar los intereses colectivos. </vt:lpstr>
      <vt:lpstr>Diapositiva 5</vt:lpstr>
      <vt:lpstr>Diapositiva 6</vt:lpstr>
      <vt:lpstr>Diapositiva 7</vt:lpstr>
      <vt:lpstr>En este sentido es interesante señalar cómo elegir la técnica adecuada:  a) según los objetivos que se persiguen: para promover ideas y opiniones (discusión); para tomar decisiones (estado mayor), para facilitar la participación (philips 66); para promover las actitudes positivas (riesgo); para la capacidad de análisis (estilo de casos)   b) según la madurez y entrenamiento del grupo: para los grupos que empiezan hay que buscar técnicas más simples. A medida que el grupo evoluciona se utilizaran técnicas más complejas.   C) según el tamaño del grupo: en los grupos pequeños, hay más cohesión y seguridad. Por tanto, se llega fácilmente a un consenso. Se pueden utilizar «debates dirigidos», pequeños grupos de discusión, «estudio de casos». En los grupos grandes hay menos cohesión y más intimidación. Se utilizará el simposio, panel. Y en caso de dividirse en grupos (philips 66, seminario,...)    D) según el ambiente físico:  a la hora de elegir una técnica hay que tener presente las posibilidades del local y tiempos. Algunas técnicas (foro), requieren un espacio amplio. Unas técnicas llevan más tiempo que otras. Otras necesitan elementos auxiliares (pizarra, cassette, escenario,...)   E) según las características de los miembros: </vt:lpstr>
      <vt:lpstr>¿CÓMO Y CUÁNDO UTILIZAR LAS DINÁMICAS DE GRUPO?  Proponemos el siguiente decálogo: </vt:lpstr>
      <vt:lpstr>CLASIFICACIÓN DE LAS TÉCNICAS </vt:lpstr>
      <vt:lpstr>Diapositiva 11</vt:lpstr>
      <vt:lpstr>Diapositiva 12</vt:lpstr>
      <vt:lpstr>SITUACIONES A LAS QUE APLICARLAS   DEBATE: PHILLIPS 66: Es una técnica muy sencilla y muy útil cuando se trata, por ejemplo, de empezar una sesión o de retomar un trabajo iniciado, y si se quieren eliminar las inhibiciones iniciales, favoreciendo la entrada de todos los miembros en el tema, y propiciar la rápida y equilibrada implicación de cada uno.</vt:lpstr>
      <vt:lpstr>Diapositiva 14</vt:lpstr>
      <vt:lpstr>Un grupo es esa estructura de vínculos y de relaciones entre las personas que se orientan en cada circunstancia en función de sus necesidades individuales sin olvidar los intereses colectivos. </vt:lpstr>
      <vt:lpstr>Tipos de grupo: La primera de las tipologías a desarrollar la constituye la relativa a los grupos de pertenencia y los de referencia.</vt:lpstr>
      <vt:lpstr>A todos  los  educadores la gran  oportunidad de iniciar cada  día hermosas aventuras llenas de alegrías y tristezas en un barco llamado  escuela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WE</cp:lastModifiedBy>
  <cp:revision>57</cp:revision>
  <dcterms:created xsi:type="dcterms:W3CDTF">2014-09-12T02:08:24Z</dcterms:created>
  <dcterms:modified xsi:type="dcterms:W3CDTF">2018-02-01T14:19:19Z</dcterms:modified>
</cp:coreProperties>
</file>