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70" r:id="rId13"/>
    <p:sldId id="271" r:id="rId14"/>
    <p:sldId id="273" r:id="rId15"/>
    <p:sldId id="272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1D21817-F52D-4A1D-8938-4C1F5C518B60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A25E100-DE8E-4E45-9E8D-370663B7AB0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3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1817-F52D-4A1D-8938-4C1F5C518B60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E100-DE8E-4E45-9E8D-370663B7AB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08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1817-F52D-4A1D-8938-4C1F5C518B60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E100-DE8E-4E45-9E8D-370663B7AB0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694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1817-F52D-4A1D-8938-4C1F5C518B60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E100-DE8E-4E45-9E8D-370663B7AB0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756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1817-F52D-4A1D-8938-4C1F5C518B60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E100-DE8E-4E45-9E8D-370663B7AB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980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1817-F52D-4A1D-8938-4C1F5C518B60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E100-DE8E-4E45-9E8D-370663B7AB0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782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1817-F52D-4A1D-8938-4C1F5C518B60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E100-DE8E-4E45-9E8D-370663B7AB0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921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1817-F52D-4A1D-8938-4C1F5C518B60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E100-DE8E-4E45-9E8D-370663B7AB0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439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1817-F52D-4A1D-8938-4C1F5C518B60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E100-DE8E-4E45-9E8D-370663B7AB0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43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1817-F52D-4A1D-8938-4C1F5C518B60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E100-DE8E-4E45-9E8D-370663B7AB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72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1817-F52D-4A1D-8938-4C1F5C518B60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E100-DE8E-4E45-9E8D-370663B7AB0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01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1817-F52D-4A1D-8938-4C1F5C518B60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E100-DE8E-4E45-9E8D-370663B7AB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65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1817-F52D-4A1D-8938-4C1F5C518B60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E100-DE8E-4E45-9E8D-370663B7AB0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2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1817-F52D-4A1D-8938-4C1F5C518B60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E100-DE8E-4E45-9E8D-370663B7AB0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04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1817-F52D-4A1D-8938-4C1F5C518B60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E100-DE8E-4E45-9E8D-370663B7AB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42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1817-F52D-4A1D-8938-4C1F5C518B60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E100-DE8E-4E45-9E8D-370663B7AB0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62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1817-F52D-4A1D-8938-4C1F5C518B60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E100-DE8E-4E45-9E8D-370663B7AB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29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D21817-F52D-4A1D-8938-4C1F5C518B60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25E100-DE8E-4E45-9E8D-370663B7AB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38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2176529" y="1843262"/>
            <a:ext cx="8257652" cy="418034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s-ES" sz="3200" b="1" dirty="0" smtClean="0"/>
          </a:p>
          <a:p>
            <a:pPr marL="0" indent="0" algn="ctr">
              <a:buNone/>
            </a:pPr>
            <a:endParaRPr lang="es-ES" sz="3200" b="1" dirty="0"/>
          </a:p>
          <a:p>
            <a:pPr marL="0" indent="0" algn="ctr">
              <a:buNone/>
            </a:pPr>
            <a:r>
              <a:rPr lang="es-ES" sz="3200" b="1" dirty="0" smtClean="0"/>
              <a:t>EL </a:t>
            </a:r>
            <a:r>
              <a:rPr lang="es-ES" sz="3200" b="1" dirty="0"/>
              <a:t>APRENDIZAJE </a:t>
            </a:r>
            <a:r>
              <a:rPr lang="es-ES" sz="3200" b="1" dirty="0" smtClean="0"/>
              <a:t>SIGNIFICATIVO</a:t>
            </a:r>
          </a:p>
          <a:p>
            <a:pPr marL="0" indent="0" algn="ctr">
              <a:buNone/>
            </a:pPr>
            <a:r>
              <a:rPr lang="es-ES" sz="3200" b="1" dirty="0" smtClean="0"/>
              <a:t>Fundamentos teóricos y variables para el proceso de implementación </a:t>
            </a:r>
          </a:p>
          <a:p>
            <a:pPr marL="0" indent="0" algn="ctr">
              <a:buNone/>
            </a:pPr>
            <a:endParaRPr lang="es-ES" b="1" dirty="0" smtClean="0"/>
          </a:p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endParaRPr lang="es-ES" b="1" dirty="0"/>
          </a:p>
          <a:p>
            <a:pPr marL="457200" lvl="1" indent="0">
              <a:buNone/>
            </a:pPr>
            <a:r>
              <a:rPr lang="es-ES" sz="1800" b="1" dirty="0" smtClean="0"/>
              <a:t>                                                                                </a:t>
            </a:r>
            <a:r>
              <a:rPr lang="es-ES" sz="1800" b="1" dirty="0" smtClean="0"/>
              <a:t>Expositor: </a:t>
            </a:r>
            <a:r>
              <a:rPr lang="es-ES" sz="1800" dirty="0" smtClean="0"/>
              <a:t>Lic. </a:t>
            </a:r>
            <a:r>
              <a:rPr lang="es-ES" sz="1800" dirty="0"/>
              <a:t>J</a:t>
            </a:r>
            <a:r>
              <a:rPr lang="es-ES" sz="1800" dirty="0" smtClean="0"/>
              <a:t>uan </a:t>
            </a:r>
            <a:r>
              <a:rPr lang="es-ES" sz="1800" dirty="0"/>
              <a:t>C</a:t>
            </a:r>
            <a:r>
              <a:rPr lang="es-ES" sz="1800" dirty="0" smtClean="0"/>
              <a:t>arlos </a:t>
            </a:r>
            <a:r>
              <a:rPr lang="es-ES" sz="1800" dirty="0"/>
              <a:t>R</a:t>
            </a:r>
            <a:r>
              <a:rPr lang="es-ES" sz="1800" dirty="0" smtClean="0"/>
              <a:t>ojas Castro</a:t>
            </a:r>
          </a:p>
          <a:p>
            <a:pPr marL="457200" lvl="1" indent="0">
              <a:buNone/>
            </a:pPr>
            <a:r>
              <a:rPr lang="es-ES" sz="1800" dirty="0"/>
              <a:t>	</a:t>
            </a:r>
            <a:r>
              <a:rPr lang="es-ES" sz="1800" dirty="0" smtClean="0"/>
              <a:t>					</a:t>
            </a:r>
            <a:r>
              <a:rPr lang="es-ES" sz="1800" dirty="0"/>
              <a:t>	</a:t>
            </a:r>
            <a:r>
              <a:rPr lang="es-ES" sz="1800" dirty="0" smtClean="0"/>
              <a:t>					</a:t>
            </a:r>
            <a:r>
              <a:rPr lang="es-ES" sz="1800" b="1" dirty="0"/>
              <a:t>	</a:t>
            </a:r>
            <a:r>
              <a:rPr lang="es-ES" sz="1200" b="1" dirty="0" smtClean="0"/>
              <a:t>					</a:t>
            </a:r>
          </a:p>
          <a:p>
            <a:pPr marL="457200" lvl="1" indent="0">
              <a:buNone/>
            </a:pPr>
            <a:r>
              <a:rPr lang="es-ES" sz="1200" b="1" dirty="0"/>
              <a:t>	</a:t>
            </a:r>
          </a:p>
          <a:p>
            <a:endParaRPr lang="es-ES" dirty="0"/>
          </a:p>
        </p:txBody>
      </p:sp>
      <p:pic>
        <p:nvPicPr>
          <p:cNvPr id="6" name="Imagen 5" descr="D:\CIELITO\FABITO\R.B.C\2010\LOGO EIFODEC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28701" y="754062"/>
            <a:ext cx="1005840" cy="91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D:\CIELITO\FABITO\R.B.C\2010\LOGO LUZ PARA EL MUNDO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338310" y="885061"/>
            <a:ext cx="1623061" cy="649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7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0100" y="582888"/>
            <a:ext cx="7784205" cy="511817"/>
          </a:xfrm>
        </p:spPr>
        <p:txBody>
          <a:bodyPr>
            <a:normAutofit/>
          </a:bodyPr>
          <a:lstStyle/>
          <a:p>
            <a:r>
              <a:rPr lang="es-ES" sz="2400" dirty="0" smtClean="0"/>
              <a:t>VI. LA CREATIVIDAD</a:t>
            </a:r>
            <a:endParaRPr lang="es-E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79" t="57982" r="28472" b="29215"/>
          <a:stretch/>
        </p:blipFill>
        <p:spPr>
          <a:xfrm>
            <a:off x="1760785" y="1094705"/>
            <a:ext cx="7563520" cy="9142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9975" t="29005" r="57654" b="17298"/>
          <a:stretch/>
        </p:blipFill>
        <p:spPr>
          <a:xfrm>
            <a:off x="2369713" y="1888127"/>
            <a:ext cx="3078997" cy="41552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49" y="2008977"/>
            <a:ext cx="4090914" cy="363119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336406" y="5782614"/>
            <a:ext cx="3850783" cy="3992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Estudiantes UE. Chimpa Melga elaborando el Juego del Bingo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513054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>
            <a:stCxn id="8" idx="2"/>
          </p:cNvCxnSpPr>
          <p:nvPr/>
        </p:nvCxnSpPr>
        <p:spPr>
          <a:xfrm>
            <a:off x="2540134" y="1539878"/>
            <a:ext cx="11997" cy="39377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677214" y="1688520"/>
            <a:ext cx="4126798" cy="8787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EL PENSAMIENTO CREATIVO  DIVERGENTE DEL PROFESOR</a:t>
            </a:r>
            <a:endParaRPr lang="es-ES" b="1" dirty="0"/>
          </a:p>
        </p:txBody>
      </p:sp>
      <p:sp>
        <p:nvSpPr>
          <p:cNvPr id="3" name="Rectángulo 2"/>
          <p:cNvSpPr/>
          <p:nvPr/>
        </p:nvSpPr>
        <p:spPr>
          <a:xfrm>
            <a:off x="742241" y="2641557"/>
            <a:ext cx="3996744" cy="6022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LOS RECURSOS DIVERGENTES </a:t>
            </a:r>
            <a:endParaRPr lang="es-ES" b="1" dirty="0"/>
          </a:p>
        </p:txBody>
      </p:sp>
      <p:sp>
        <p:nvSpPr>
          <p:cNvPr id="4" name="Rectángulo 3"/>
          <p:cNvSpPr/>
          <p:nvPr/>
        </p:nvSpPr>
        <p:spPr>
          <a:xfrm>
            <a:off x="808782" y="3392441"/>
            <a:ext cx="3863662" cy="654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LA PRACTICA DE LA CREATIVIDAD</a:t>
            </a:r>
            <a:endParaRPr lang="es-ES" b="1" dirty="0"/>
          </a:p>
        </p:txBody>
      </p:sp>
      <p:sp>
        <p:nvSpPr>
          <p:cNvPr id="5" name="Rectángulo 4"/>
          <p:cNvSpPr/>
          <p:nvPr/>
        </p:nvSpPr>
        <p:spPr>
          <a:xfrm>
            <a:off x="808782" y="4121531"/>
            <a:ext cx="3863662" cy="953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LA CREATIVIDAD COMO VARIABLE CLAVE DEL APRENDIZAJE SIGNIFICATIVO</a:t>
            </a:r>
            <a:endParaRPr lang="es-ES" b="1" dirty="0"/>
          </a:p>
        </p:txBody>
      </p:sp>
      <p:sp>
        <p:nvSpPr>
          <p:cNvPr id="6" name="Rectángulo 5"/>
          <p:cNvSpPr/>
          <p:nvPr/>
        </p:nvSpPr>
        <p:spPr>
          <a:xfrm>
            <a:off x="810295" y="5223210"/>
            <a:ext cx="3863662" cy="953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ESTRUCTURAR Y SISTEMATIZAR LA INFORMACIÓN</a:t>
            </a:r>
            <a:endParaRPr lang="es-ES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11" y="1153535"/>
            <a:ext cx="5765442" cy="43240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77214" y="709684"/>
            <a:ext cx="3725839" cy="8301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u="sng" dirty="0" smtClean="0">
                <a:solidFill>
                  <a:srgbClr val="FF0000"/>
                </a:solidFill>
              </a:rPr>
              <a:t>ASPECTOS IMPORTANTES A CONSIDERAR</a:t>
            </a:r>
            <a:endParaRPr lang="es-E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6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492907"/>
            <a:ext cx="9601196" cy="627555"/>
          </a:xfrm>
        </p:spPr>
        <p:txBody>
          <a:bodyPr>
            <a:normAutofit/>
          </a:bodyPr>
          <a:lstStyle/>
          <a:p>
            <a:r>
              <a:rPr lang="es-ES" sz="2400" dirty="0" smtClean="0"/>
              <a:t>8. ADAPTACIONES CURRICULARES</a:t>
            </a:r>
            <a:endParaRPr lang="es-E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47" t="30640" r="42197" b="54033"/>
          <a:stretch/>
        </p:blipFill>
        <p:spPr>
          <a:xfrm>
            <a:off x="921914" y="1120462"/>
            <a:ext cx="7018987" cy="165510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78792" y="2818464"/>
            <a:ext cx="5821252" cy="52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200" b="1" dirty="0" smtClean="0">
                <a:solidFill>
                  <a:schemeClr val="tx1"/>
                </a:solidFill>
              </a:rPr>
              <a:t>LAS HABILIDADES SOCIALES </a:t>
            </a:r>
            <a:r>
              <a:rPr lang="es-ES" sz="1200" b="1" smtClean="0">
                <a:solidFill>
                  <a:schemeClr val="tx1"/>
                </a:solidFill>
              </a:rPr>
              <a:t>Y SOCIALIZACIÓN DE LA ADAPTACIÓN CURRICULAR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21914" y="3464744"/>
            <a:ext cx="5138670" cy="4636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200" b="1" dirty="0" smtClean="0">
                <a:solidFill>
                  <a:schemeClr val="tx1"/>
                </a:solidFill>
              </a:rPr>
              <a:t>EL ALUMNADO DE NECESIDADES ESCOLARES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78792" y="4046631"/>
            <a:ext cx="5267461" cy="3835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200" b="1" dirty="0" smtClean="0">
                <a:solidFill>
                  <a:schemeClr val="tx1"/>
                </a:solidFill>
              </a:rPr>
              <a:t>LA ADAPTACIÓN CURRICULAR EN LA PRACTICA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78792" y="4548434"/>
            <a:ext cx="5692464" cy="4630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200" b="1" dirty="0" smtClean="0">
                <a:solidFill>
                  <a:schemeClr val="tx1"/>
                </a:solidFill>
              </a:rPr>
              <a:t>LA ADAPTACIÓN CURRICULAR COMO VARIABLE CLAVE DEL APRENDIZAJE SIGNIFICATIVO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21914" y="5129721"/>
            <a:ext cx="5692464" cy="5024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200" b="1" dirty="0" smtClean="0">
                <a:solidFill>
                  <a:schemeClr val="tx1"/>
                </a:solidFill>
              </a:rPr>
              <a:t>BATERIA DE MATERIALES</a:t>
            </a:r>
            <a:endParaRPr lang="es-ES" sz="1200" b="1" dirty="0">
              <a:solidFill>
                <a:schemeClr val="tx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05" y="2567263"/>
            <a:ext cx="4086483" cy="306486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921914" y="5712927"/>
            <a:ext cx="5692464" cy="5024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200" b="1" dirty="0" smtClean="0">
                <a:solidFill>
                  <a:schemeClr val="tx1"/>
                </a:solidFill>
              </a:rPr>
              <a:t>LA BIOBLIOFRAFIA ESPECIALIZADA Y LOS INFORMES PSICOPEDAGOGICOS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1640" y="5827594"/>
            <a:ext cx="3883172" cy="387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Beneficiario Edson Javier Coca, de la UE. Inca Rancho, con adaptación curricular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608636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695459"/>
            <a:ext cx="9188001" cy="998112"/>
          </a:xfrm>
        </p:spPr>
        <p:txBody>
          <a:bodyPr/>
          <a:lstStyle/>
          <a:p>
            <a:r>
              <a:rPr lang="es-ES" dirty="0" smtClean="0"/>
              <a:t>Conclusiones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85553" y="2582689"/>
            <a:ext cx="9601196" cy="33189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1600" b="1" dirty="0" smtClean="0"/>
              <a:t>Esta metodología consiste en aplicar paso a paso cada una de sus variables del aprendizaje significativo no todas a la ves si no focalizar el trabajo en cada una de ellas.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600" b="1" dirty="0" smtClean="0"/>
              <a:t>Cada una de las variables implican una gran significancia para el logro del aprendizaje significativo,  además, en cada fase </a:t>
            </a:r>
            <a:r>
              <a:rPr lang="es-ES" sz="1600" b="1" smtClean="0"/>
              <a:t>y </a:t>
            </a:r>
            <a:r>
              <a:rPr lang="es-ES" sz="1600" b="1" smtClean="0"/>
              <a:t>variable </a:t>
            </a:r>
            <a:r>
              <a:rPr lang="es-ES" sz="1600" b="1" dirty="0" smtClean="0"/>
              <a:t>es necesario realizar la autovaloración y evaluación para sistematizar y organizar la información.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600" b="1" dirty="0" smtClean="0"/>
              <a:t>Además para el aprendizaje significativo el profesor  cumple un rol de orientador mediante el uso de recursos didácticos innovadoras y creativas.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432173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49720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BIBLIOGRAFIA</a:t>
            </a:r>
            <a:endParaRPr lang="es-ES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724" y="2050495"/>
            <a:ext cx="9601196" cy="3318936"/>
          </a:xfrm>
        </p:spPr>
        <p:txBody>
          <a:bodyPr/>
          <a:lstStyle/>
          <a:p>
            <a:pPr algn="just"/>
            <a:r>
              <a:rPr lang="es-ES" b="1" dirty="0"/>
              <a:t>Fabiola Romero Trenas en ´´</a:t>
            </a:r>
            <a:r>
              <a:rPr lang="es-ES" b="1" i="1" dirty="0"/>
              <a:t>APRENDIZAJE SIGNIFICATIVO Y CONSTRUCTIVISMO, 2009</a:t>
            </a:r>
            <a:r>
              <a:rPr lang="es-ES" b="1" i="1" dirty="0" smtClean="0"/>
              <a:t>)</a:t>
            </a:r>
          </a:p>
          <a:p>
            <a:pPr algn="just"/>
            <a:r>
              <a:rPr lang="es-ES" b="1" dirty="0" err="1"/>
              <a:t>B</a:t>
            </a:r>
            <a:r>
              <a:rPr lang="es-ES" b="1" dirty="0" err="1" smtClean="0"/>
              <a:t>allesteri</a:t>
            </a:r>
            <a:r>
              <a:rPr lang="es-ES" b="1" dirty="0" smtClean="0"/>
              <a:t> </a:t>
            </a:r>
            <a:r>
              <a:rPr lang="es-ES" b="1" dirty="0" err="1"/>
              <a:t>V</a:t>
            </a:r>
            <a:r>
              <a:rPr lang="es-ES" b="1" dirty="0" err="1" smtClean="0"/>
              <a:t>allori</a:t>
            </a:r>
            <a:r>
              <a:rPr lang="es-ES" b="1" dirty="0" smtClean="0"/>
              <a:t> </a:t>
            </a:r>
            <a:r>
              <a:rPr lang="es-ES" b="1" dirty="0"/>
              <a:t>A</a:t>
            </a:r>
            <a:r>
              <a:rPr lang="es-ES" b="1" dirty="0" smtClean="0"/>
              <a:t>ntoni, </a:t>
            </a:r>
            <a:r>
              <a:rPr lang="es-ES" b="1" i="1" dirty="0"/>
              <a:t>´´COMO </a:t>
            </a:r>
            <a:r>
              <a:rPr lang="es-ES" b="1" i="1" dirty="0" smtClean="0"/>
              <a:t>HACER </a:t>
            </a:r>
            <a:r>
              <a:rPr lang="es-ES" b="1" i="1" dirty="0"/>
              <a:t>EL APRENDIZAJE SIGNICATIVO EN EL  AULA´´, </a:t>
            </a:r>
            <a:r>
              <a:rPr lang="es-ES" b="1" i="1" dirty="0" smtClean="0"/>
              <a:t>2002)</a:t>
            </a:r>
          </a:p>
          <a:p>
            <a:pPr algn="just"/>
            <a:r>
              <a:rPr lang="es-ES" b="1" dirty="0"/>
              <a:t>María Covadonga Sánchez </a:t>
            </a:r>
            <a:r>
              <a:rPr lang="es-ES" b="1" dirty="0" smtClean="0"/>
              <a:t>Pérez, Linda </a:t>
            </a:r>
            <a:r>
              <a:rPr lang="es-ES" b="1" dirty="0"/>
              <a:t>Margarita Ramírez </a:t>
            </a:r>
            <a:r>
              <a:rPr lang="es-ES" b="1" dirty="0" smtClean="0"/>
              <a:t>Avalos y </a:t>
            </a:r>
            <a:r>
              <a:rPr lang="es-ES" b="1" dirty="0"/>
              <a:t>Gilberto </a:t>
            </a:r>
            <a:r>
              <a:rPr lang="es-ES" b="1" dirty="0" err="1"/>
              <a:t>Alviso</a:t>
            </a:r>
            <a:r>
              <a:rPr lang="es-ES" b="1" dirty="0"/>
              <a:t> </a:t>
            </a:r>
            <a:r>
              <a:rPr lang="es-ES" b="1" dirty="0" smtClean="0"/>
              <a:t>Fragoso, </a:t>
            </a:r>
            <a:r>
              <a:rPr lang="es-ES" b="1" i="1" dirty="0" smtClean="0"/>
              <a:t>´´CUADRO COMPARATIVO- PARADIGMAS EDUCATIVOS´´, 2009)</a:t>
            </a:r>
          </a:p>
          <a:p>
            <a:endParaRPr lang="es-ES" b="1" i="1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0776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Arial Black" panose="020B0A04020102020204" pitchFamily="34" charset="0"/>
              </a:rPr>
              <a:t>Gracias</a:t>
            </a:r>
            <a:endParaRPr lang="es-E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5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ector recto 26"/>
          <p:cNvCxnSpPr>
            <a:stCxn id="10" idx="2"/>
          </p:cNvCxnSpPr>
          <p:nvPr/>
        </p:nvCxnSpPr>
        <p:spPr>
          <a:xfrm>
            <a:off x="10261813" y="1632042"/>
            <a:ext cx="31421" cy="28994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H="1">
            <a:off x="5951576" y="1539789"/>
            <a:ext cx="1" cy="22108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>
            <a:stCxn id="8" idx="2"/>
          </p:cNvCxnSpPr>
          <p:nvPr/>
        </p:nvCxnSpPr>
        <p:spPr>
          <a:xfrm flipH="1">
            <a:off x="1571221" y="1597346"/>
            <a:ext cx="1" cy="22108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1630" y="376370"/>
            <a:ext cx="9601196" cy="737485"/>
          </a:xfrm>
        </p:spPr>
        <p:txBody>
          <a:bodyPr>
            <a:normAutofit/>
          </a:bodyPr>
          <a:lstStyle/>
          <a:p>
            <a:r>
              <a:rPr lang="es-ES" sz="3200" dirty="0" smtClean="0"/>
              <a:t>I. PRINCIPALES CORRIENTES PEDAGÓGICAS</a:t>
            </a:r>
            <a:endParaRPr lang="es-ES" sz="3200" dirty="0"/>
          </a:p>
        </p:txBody>
      </p:sp>
      <p:sp>
        <p:nvSpPr>
          <p:cNvPr id="8" name="Rectángulo 7"/>
          <p:cNvSpPr/>
          <p:nvPr/>
        </p:nvSpPr>
        <p:spPr>
          <a:xfrm>
            <a:off x="629525" y="1269800"/>
            <a:ext cx="1883393" cy="327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CONDUCTISMO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460577" y="1318144"/>
            <a:ext cx="1602471" cy="3138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COGNITIVO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996218" y="1212243"/>
            <a:ext cx="1872019" cy="3275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HUMANISMO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29525" y="1906058"/>
            <a:ext cx="2065919" cy="1546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b="1" dirty="0">
                <a:solidFill>
                  <a:schemeClr val="tx1"/>
                </a:solidFill>
              </a:rPr>
              <a:t>Es una alternativa </a:t>
            </a:r>
            <a:r>
              <a:rPr lang="es-ES" sz="1600" b="1" dirty="0" smtClean="0">
                <a:solidFill>
                  <a:schemeClr val="tx1"/>
                </a:solidFill>
              </a:rPr>
              <a:t>para educar </a:t>
            </a:r>
            <a:r>
              <a:rPr lang="es-ES" sz="1600" b="1" dirty="0">
                <a:solidFill>
                  <a:schemeClr val="tx1"/>
                </a:solidFill>
              </a:rPr>
              <a:t>basada en el </a:t>
            </a:r>
            <a:r>
              <a:rPr lang="es-ES" sz="1600" b="1" dirty="0" smtClean="0">
                <a:solidFill>
                  <a:schemeClr val="tx1"/>
                </a:solidFill>
              </a:rPr>
              <a:t>modelo de </a:t>
            </a:r>
            <a:r>
              <a:rPr lang="es-ES" sz="1600" b="1" dirty="0">
                <a:solidFill>
                  <a:schemeClr val="tx1"/>
                </a:solidFill>
              </a:rPr>
              <a:t>estímulo y respuesta</a:t>
            </a:r>
            <a:r>
              <a:rPr lang="es-ES" sz="16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9207712" y="1867112"/>
            <a:ext cx="2108199" cy="24293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/>
                </a:solidFill>
              </a:rPr>
              <a:t>Concibe como </a:t>
            </a:r>
            <a:r>
              <a:rPr lang="es-ES" sz="1600" b="1" dirty="0" smtClean="0">
                <a:solidFill>
                  <a:schemeClr val="tx1"/>
                </a:solidFill>
              </a:rPr>
              <a:t>parte fundamental </a:t>
            </a:r>
            <a:r>
              <a:rPr lang="es-ES" sz="1600" b="1" dirty="0">
                <a:solidFill>
                  <a:schemeClr val="tx1"/>
                </a:solidFill>
              </a:rPr>
              <a:t>enseñar a </a:t>
            </a:r>
            <a:r>
              <a:rPr lang="es-ES" sz="1600" b="1" dirty="0" smtClean="0">
                <a:solidFill>
                  <a:schemeClr val="tx1"/>
                </a:solidFill>
              </a:rPr>
              <a:t>los estudiantes habilidades de </a:t>
            </a:r>
            <a:r>
              <a:rPr lang="es-ES" sz="1600" b="1" dirty="0" smtClean="0">
                <a:solidFill>
                  <a:schemeClr val="tx1"/>
                </a:solidFill>
              </a:rPr>
              <a:t> </a:t>
            </a:r>
            <a:r>
              <a:rPr lang="es-ES" sz="1600" b="1" dirty="0">
                <a:solidFill>
                  <a:schemeClr val="tx1"/>
                </a:solidFill>
              </a:rPr>
              <a:t>aprender y </a:t>
            </a:r>
            <a:r>
              <a:rPr lang="es-ES" sz="1600" b="1" dirty="0" smtClean="0">
                <a:solidFill>
                  <a:schemeClr val="tx1"/>
                </a:solidFill>
              </a:rPr>
              <a:t>a pensar </a:t>
            </a:r>
            <a:r>
              <a:rPr lang="es-ES" sz="1600" b="1" dirty="0">
                <a:solidFill>
                  <a:schemeClr val="tx1"/>
                </a:solidFill>
              </a:rPr>
              <a:t>en forma </a:t>
            </a:r>
            <a:r>
              <a:rPr lang="es-ES" sz="1600" b="1" dirty="0" smtClean="0">
                <a:solidFill>
                  <a:schemeClr val="tx1"/>
                </a:solidFill>
              </a:rPr>
              <a:t>eficiente.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137565" y="1842423"/>
            <a:ext cx="3589326" cy="15121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600" b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Para comprender </a:t>
            </a:r>
            <a:r>
              <a:rPr lang="es-ES" sz="1600" b="1" dirty="0" smtClean="0">
                <a:solidFill>
                  <a:schemeClr val="tx1"/>
                </a:solidFill>
              </a:rPr>
              <a:t>a un </a:t>
            </a:r>
            <a:r>
              <a:rPr lang="es-ES" sz="1600" b="1" dirty="0" smtClean="0">
                <a:solidFill>
                  <a:schemeClr val="tx1"/>
                </a:solidFill>
              </a:rPr>
              <a:t>estudiante hay </a:t>
            </a:r>
            <a:r>
              <a:rPr lang="es-ES" sz="1600" b="1" dirty="0">
                <a:solidFill>
                  <a:schemeClr val="tx1"/>
                </a:solidFill>
              </a:rPr>
              <a:t>que verlo en </a:t>
            </a:r>
            <a:r>
              <a:rPr lang="es-ES" sz="1600" b="1" dirty="0" smtClean="0">
                <a:solidFill>
                  <a:schemeClr val="tx1"/>
                </a:solidFill>
              </a:rPr>
              <a:t>forma integral</a:t>
            </a:r>
            <a:r>
              <a:rPr lang="es-ES" sz="1600" b="1" dirty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El </a:t>
            </a:r>
            <a:r>
              <a:rPr lang="es-ES" sz="1600" b="1" dirty="0">
                <a:solidFill>
                  <a:schemeClr val="tx1"/>
                </a:solidFill>
              </a:rPr>
              <a:t>ser humano </a:t>
            </a:r>
            <a:r>
              <a:rPr lang="es-ES" sz="1600" b="1" dirty="0" smtClean="0">
                <a:solidFill>
                  <a:schemeClr val="tx1"/>
                </a:solidFill>
              </a:rPr>
              <a:t>tiende hacia </a:t>
            </a:r>
            <a:r>
              <a:rPr lang="es-ES" sz="1600" b="1" dirty="0">
                <a:solidFill>
                  <a:schemeClr val="tx1"/>
                </a:solidFill>
              </a:rPr>
              <a:t>su autorrealización </a:t>
            </a:r>
            <a:r>
              <a:rPr lang="es-ES" sz="1600" b="1" dirty="0" smtClean="0">
                <a:solidFill>
                  <a:schemeClr val="tx1"/>
                </a:solidFill>
              </a:rPr>
              <a:t>y trascendencia.</a:t>
            </a:r>
          </a:p>
          <a:p>
            <a:pPr algn="just"/>
            <a:endParaRPr lang="es-ES" sz="1600" b="1" dirty="0">
              <a:solidFill>
                <a:schemeClr val="tx1"/>
              </a:solidFill>
            </a:endParaRPr>
          </a:p>
          <a:p>
            <a:endParaRPr lang="es-ES" sz="1600" b="1" dirty="0" smtClean="0">
              <a:solidFill>
                <a:schemeClr val="tx1"/>
              </a:solidFill>
            </a:endParaRPr>
          </a:p>
          <a:p>
            <a:pPr algn="just"/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61580" y="3678780"/>
            <a:ext cx="3033222" cy="240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b="1" dirty="0" err="1">
                <a:solidFill>
                  <a:schemeClr val="tx1"/>
                </a:solidFill>
              </a:rPr>
              <a:t>Skinner</a:t>
            </a:r>
            <a:r>
              <a:rPr lang="es-ES" sz="1600" b="1" dirty="0">
                <a:solidFill>
                  <a:schemeClr val="tx1"/>
                </a:solidFill>
              </a:rPr>
              <a:t>: A</a:t>
            </a:r>
            <a:r>
              <a:rPr lang="es-ES" sz="1600" b="1" dirty="0" smtClean="0">
                <a:solidFill>
                  <a:schemeClr val="tx1"/>
                </a:solidFill>
              </a:rPr>
              <a:t>nálisis experimental </a:t>
            </a:r>
            <a:r>
              <a:rPr lang="es-ES" sz="1600" b="1" dirty="0">
                <a:solidFill>
                  <a:schemeClr val="tx1"/>
                </a:solidFill>
              </a:rPr>
              <a:t>de la </a:t>
            </a:r>
            <a:r>
              <a:rPr lang="es-ES" sz="1600" b="1" dirty="0" smtClean="0">
                <a:solidFill>
                  <a:schemeClr val="tx1"/>
                </a:solidFill>
              </a:rPr>
              <a:t>conducta: la </a:t>
            </a:r>
            <a:r>
              <a:rPr lang="es-ES" sz="1600" b="1" dirty="0">
                <a:solidFill>
                  <a:schemeClr val="tx1"/>
                </a:solidFill>
              </a:rPr>
              <a:t>conducta puede </a:t>
            </a:r>
            <a:r>
              <a:rPr lang="es-ES" sz="1600" b="1" dirty="0" smtClean="0">
                <a:solidFill>
                  <a:schemeClr val="tx1"/>
                </a:solidFill>
              </a:rPr>
              <a:t>ser explicada mediante contingencias</a:t>
            </a:r>
            <a:r>
              <a:rPr lang="es-ES" sz="1600" b="1" dirty="0">
                <a:solidFill>
                  <a:schemeClr val="tx1"/>
                </a:solidFill>
              </a:rPr>
              <a:t>. </a:t>
            </a:r>
            <a:r>
              <a:rPr lang="es-ES" sz="1600" b="1" dirty="0" smtClean="0">
                <a:solidFill>
                  <a:schemeClr val="tx1"/>
                </a:solidFill>
              </a:rPr>
              <a:t>Conductismo por </a:t>
            </a:r>
            <a:r>
              <a:rPr lang="es-ES" sz="1600" b="1" dirty="0">
                <a:solidFill>
                  <a:schemeClr val="tx1"/>
                </a:solidFill>
              </a:rPr>
              <a:t>antonomasia</a:t>
            </a:r>
            <a:r>
              <a:rPr lang="es-ES" sz="1600" b="1" dirty="0" smtClean="0">
                <a:solidFill>
                  <a:schemeClr val="tx1"/>
                </a:solidFill>
              </a:rPr>
              <a:t>. “</a:t>
            </a:r>
            <a:r>
              <a:rPr lang="es-ES" sz="1600" b="1" dirty="0">
                <a:solidFill>
                  <a:schemeClr val="tx1"/>
                </a:solidFill>
              </a:rPr>
              <a:t>contingencias por</a:t>
            </a:r>
          </a:p>
          <a:p>
            <a:pPr algn="just"/>
            <a:r>
              <a:rPr lang="es-ES" sz="1600" b="1" dirty="0">
                <a:solidFill>
                  <a:schemeClr val="tx1"/>
                </a:solidFill>
              </a:rPr>
              <a:t>reforzamiento” Modelo de</a:t>
            </a:r>
          </a:p>
          <a:p>
            <a:pPr algn="just"/>
            <a:r>
              <a:rPr lang="es-ES" sz="1600" b="1" dirty="0">
                <a:solidFill>
                  <a:schemeClr val="tx1"/>
                </a:solidFill>
              </a:rPr>
              <a:t>condicionamiento operante.</a:t>
            </a:r>
            <a:endParaRPr lang="es-ES" sz="1600" b="1" dirty="0" smtClean="0">
              <a:solidFill>
                <a:schemeClr val="tx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931525" y="3678780"/>
            <a:ext cx="4939463" cy="1392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b="1" dirty="0">
                <a:solidFill>
                  <a:schemeClr val="tx1"/>
                </a:solidFill>
              </a:rPr>
              <a:t>José Vasconcelos y </a:t>
            </a:r>
            <a:r>
              <a:rPr lang="es-ES" sz="1600" b="1" dirty="0" smtClean="0">
                <a:solidFill>
                  <a:schemeClr val="tx1"/>
                </a:solidFill>
              </a:rPr>
              <a:t>el humanismo </a:t>
            </a:r>
            <a:r>
              <a:rPr lang="es-ES" sz="1600" b="1" dirty="0">
                <a:solidFill>
                  <a:schemeClr val="tx1"/>
                </a:solidFill>
              </a:rPr>
              <a:t>en </a:t>
            </a:r>
            <a:r>
              <a:rPr lang="es-ES" sz="1600" b="1" dirty="0" smtClean="0">
                <a:solidFill>
                  <a:schemeClr val="tx1"/>
                </a:solidFill>
              </a:rPr>
              <a:t>México. Corriente psicopedagógica </a:t>
            </a:r>
            <a:r>
              <a:rPr lang="pt-BR" sz="1600" b="1" dirty="0" smtClean="0">
                <a:solidFill>
                  <a:schemeClr val="tx1"/>
                </a:solidFill>
              </a:rPr>
              <a:t>que </a:t>
            </a:r>
            <a:r>
              <a:rPr lang="pt-BR" sz="1600" b="1" dirty="0">
                <a:solidFill>
                  <a:schemeClr val="tx1"/>
                </a:solidFill>
              </a:rPr>
              <a:t>surge durante </a:t>
            </a:r>
            <a:r>
              <a:rPr lang="pt-BR" sz="1600" b="1" dirty="0" err="1" smtClean="0">
                <a:solidFill>
                  <a:schemeClr val="tx1"/>
                </a:solidFill>
              </a:rPr>
              <a:t>el</a:t>
            </a:r>
            <a:r>
              <a:rPr lang="pt-BR" sz="1600" b="1" dirty="0" smtClean="0">
                <a:solidFill>
                  <a:schemeClr val="tx1"/>
                </a:solidFill>
              </a:rPr>
              <a:t> </a:t>
            </a:r>
            <a:r>
              <a:rPr lang="pt-BR" sz="1600" b="1" dirty="0" smtClean="0">
                <a:solidFill>
                  <a:schemeClr val="tx1"/>
                </a:solidFill>
              </a:rPr>
              <a:t>1920. </a:t>
            </a:r>
            <a:r>
              <a:rPr lang="es-ES" sz="1600" b="1" dirty="0" smtClean="0">
                <a:solidFill>
                  <a:schemeClr val="tx1"/>
                </a:solidFill>
              </a:rPr>
              <a:t>Como </a:t>
            </a:r>
            <a:r>
              <a:rPr lang="es-ES" sz="1600" b="1" dirty="0">
                <a:solidFill>
                  <a:schemeClr val="tx1"/>
                </a:solidFill>
              </a:rPr>
              <a:t>respuesta a </a:t>
            </a:r>
            <a:r>
              <a:rPr lang="es-ES" sz="1600" b="1" dirty="0" smtClean="0">
                <a:solidFill>
                  <a:schemeClr val="tx1"/>
                </a:solidFill>
              </a:rPr>
              <a:t>la corriente </a:t>
            </a:r>
            <a:r>
              <a:rPr lang="es-ES" sz="1600" b="1" dirty="0">
                <a:solidFill>
                  <a:schemeClr val="tx1"/>
                </a:solidFill>
              </a:rPr>
              <a:t>positivista, ponía </a:t>
            </a:r>
            <a:r>
              <a:rPr lang="es-ES" sz="1600" b="1" dirty="0" smtClean="0">
                <a:solidFill>
                  <a:schemeClr val="tx1"/>
                </a:solidFill>
              </a:rPr>
              <a:t>al </a:t>
            </a:r>
            <a:r>
              <a:rPr lang="es-ES" sz="1600" b="1" dirty="0" smtClean="0">
                <a:solidFill>
                  <a:schemeClr val="tx1"/>
                </a:solidFill>
              </a:rPr>
              <a:t>estudiante </a:t>
            </a:r>
            <a:r>
              <a:rPr lang="es-ES" sz="1600" b="1" dirty="0">
                <a:solidFill>
                  <a:schemeClr val="tx1"/>
                </a:solidFill>
              </a:rPr>
              <a:t>con </a:t>
            </a:r>
            <a:r>
              <a:rPr lang="es-ES" sz="1600" b="1" dirty="0" smtClean="0">
                <a:solidFill>
                  <a:schemeClr val="tx1"/>
                </a:solidFill>
              </a:rPr>
              <a:t>las manifestaciones </a:t>
            </a:r>
            <a:r>
              <a:rPr lang="es-ES" sz="1600" b="1" dirty="0">
                <a:solidFill>
                  <a:schemeClr val="tx1"/>
                </a:solidFill>
              </a:rPr>
              <a:t>artísticas</a:t>
            </a:r>
            <a:r>
              <a:rPr lang="es-ES" sz="1600" b="1" dirty="0" smtClean="0">
                <a:solidFill>
                  <a:schemeClr val="tx1"/>
                </a:solidFill>
              </a:rPr>
              <a:t>.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9207712" y="4466336"/>
            <a:ext cx="2065919" cy="1546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b="1" dirty="0" smtClean="0">
                <a:solidFill>
                  <a:schemeClr val="tx1"/>
                </a:solidFill>
              </a:rPr>
              <a:t>Ausubel, elaboró la teoría del aprendizaje significativo o de asimilación.</a:t>
            </a:r>
          </a:p>
          <a:p>
            <a:pPr algn="just"/>
            <a:endParaRPr lang="es-ES" sz="1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4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/>
          <p:cNvCxnSpPr/>
          <p:nvPr/>
        </p:nvCxnSpPr>
        <p:spPr>
          <a:xfrm flipH="1">
            <a:off x="7930245" y="1243079"/>
            <a:ext cx="65364" cy="30125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>
            <a:stCxn id="5" idx="2"/>
          </p:cNvCxnSpPr>
          <p:nvPr/>
        </p:nvCxnSpPr>
        <p:spPr>
          <a:xfrm>
            <a:off x="2302127" y="1134751"/>
            <a:ext cx="84252" cy="30125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1328591" y="761428"/>
            <a:ext cx="1947072" cy="3733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SOCIOCULTURAL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18657" y="1381688"/>
            <a:ext cx="2335443" cy="2518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b="1" dirty="0">
                <a:solidFill>
                  <a:schemeClr val="tx1"/>
                </a:solidFill>
              </a:rPr>
              <a:t>Una premisa central </a:t>
            </a:r>
            <a:r>
              <a:rPr lang="es-ES" sz="1400" b="1" dirty="0" smtClean="0">
                <a:solidFill>
                  <a:schemeClr val="tx1"/>
                </a:solidFill>
              </a:rPr>
              <a:t>de este </a:t>
            </a:r>
            <a:r>
              <a:rPr lang="es-ES" sz="1400" b="1" dirty="0">
                <a:solidFill>
                  <a:schemeClr val="tx1"/>
                </a:solidFill>
              </a:rPr>
              <a:t>paradigma es que </a:t>
            </a:r>
            <a:r>
              <a:rPr lang="es-ES" sz="1400" b="1" dirty="0" smtClean="0">
                <a:solidFill>
                  <a:schemeClr val="tx1"/>
                </a:solidFill>
              </a:rPr>
              <a:t>el proceso </a:t>
            </a:r>
            <a:r>
              <a:rPr lang="es-ES" sz="1400" b="1" dirty="0">
                <a:solidFill>
                  <a:schemeClr val="tx1"/>
                </a:solidFill>
              </a:rPr>
              <a:t>de </a:t>
            </a:r>
            <a:r>
              <a:rPr lang="es-ES" sz="1400" b="1" dirty="0" smtClean="0">
                <a:solidFill>
                  <a:schemeClr val="tx1"/>
                </a:solidFill>
              </a:rPr>
              <a:t>desarrollo cognitivo </a:t>
            </a:r>
            <a:r>
              <a:rPr lang="es-ES" sz="1400" b="1" dirty="0">
                <a:solidFill>
                  <a:schemeClr val="tx1"/>
                </a:solidFill>
              </a:rPr>
              <a:t>individual no </a:t>
            </a:r>
            <a:r>
              <a:rPr lang="es-ES" sz="1400" b="1" dirty="0" smtClean="0">
                <a:solidFill>
                  <a:schemeClr val="tx1"/>
                </a:solidFill>
              </a:rPr>
              <a:t>es independiente o autónomo de </a:t>
            </a:r>
            <a:r>
              <a:rPr lang="es-ES" sz="1400" b="1" dirty="0">
                <a:solidFill>
                  <a:schemeClr val="tx1"/>
                </a:solidFill>
              </a:rPr>
              <a:t>los </a:t>
            </a:r>
            <a:r>
              <a:rPr lang="es-ES" sz="1400" b="1" dirty="0" smtClean="0">
                <a:solidFill>
                  <a:schemeClr val="tx1"/>
                </a:solidFill>
              </a:rPr>
              <a:t>procesos socioculturales </a:t>
            </a:r>
            <a:r>
              <a:rPr lang="es-ES" sz="1400" b="1" dirty="0">
                <a:solidFill>
                  <a:schemeClr val="tx1"/>
                </a:solidFill>
              </a:rPr>
              <a:t>en </a:t>
            </a:r>
            <a:r>
              <a:rPr lang="es-ES" sz="1400" b="1" dirty="0" smtClean="0">
                <a:solidFill>
                  <a:schemeClr val="tx1"/>
                </a:solidFill>
              </a:rPr>
              <a:t>general, ni </a:t>
            </a:r>
            <a:r>
              <a:rPr lang="es-ES" sz="1400" b="1" dirty="0">
                <a:solidFill>
                  <a:schemeClr val="tx1"/>
                </a:solidFill>
              </a:rPr>
              <a:t>de los </a:t>
            </a:r>
            <a:r>
              <a:rPr lang="es-ES" sz="1400" b="1" dirty="0" smtClean="0">
                <a:solidFill>
                  <a:schemeClr val="tx1"/>
                </a:solidFill>
              </a:rPr>
              <a:t>procesos educacionales </a:t>
            </a:r>
            <a:r>
              <a:rPr lang="es-ES" sz="1400" b="1" dirty="0">
                <a:solidFill>
                  <a:schemeClr val="tx1"/>
                </a:solidFill>
              </a:rPr>
              <a:t>en </a:t>
            </a:r>
            <a:r>
              <a:rPr lang="es-ES" sz="1400" b="1" dirty="0" smtClean="0">
                <a:solidFill>
                  <a:schemeClr val="tx1"/>
                </a:solidFill>
              </a:rPr>
              <a:t>particular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390866" y="1532385"/>
            <a:ext cx="4867472" cy="2325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schemeClr val="tx1"/>
                </a:solidFill>
              </a:rPr>
              <a:t>Existen dos clases de constructivismo el psicológico y social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schemeClr val="tx1"/>
                </a:solidFill>
              </a:rPr>
              <a:t>Es </a:t>
            </a:r>
            <a:r>
              <a:rPr lang="es-ES" sz="1400" b="1" dirty="0">
                <a:solidFill>
                  <a:schemeClr val="tx1"/>
                </a:solidFill>
              </a:rPr>
              <a:t>en primer lugar </a:t>
            </a:r>
            <a:r>
              <a:rPr lang="es-ES" sz="1400" b="1" dirty="0" smtClean="0">
                <a:solidFill>
                  <a:schemeClr val="tx1"/>
                </a:solidFill>
              </a:rPr>
              <a:t>una teoría </a:t>
            </a:r>
            <a:r>
              <a:rPr lang="es-ES" sz="1400" b="1" dirty="0">
                <a:solidFill>
                  <a:schemeClr val="tx1"/>
                </a:solidFill>
              </a:rPr>
              <a:t>que intenta </a:t>
            </a:r>
            <a:r>
              <a:rPr lang="es-ES" sz="1400" b="1" dirty="0" smtClean="0">
                <a:solidFill>
                  <a:schemeClr val="tx1"/>
                </a:solidFill>
              </a:rPr>
              <a:t>explicar cuál </a:t>
            </a:r>
            <a:r>
              <a:rPr lang="es-ES" sz="1400" b="1" dirty="0">
                <a:solidFill>
                  <a:schemeClr val="tx1"/>
                </a:solidFill>
              </a:rPr>
              <a:t>es la naturaleza </a:t>
            </a:r>
            <a:r>
              <a:rPr lang="es-ES" sz="1400" b="1" dirty="0" smtClean="0">
                <a:solidFill>
                  <a:schemeClr val="tx1"/>
                </a:solidFill>
              </a:rPr>
              <a:t>del conocimiento </a:t>
            </a:r>
            <a:r>
              <a:rPr lang="es-ES" sz="1400" b="1" dirty="0">
                <a:solidFill>
                  <a:schemeClr val="tx1"/>
                </a:solidFill>
              </a:rPr>
              <a:t>humano</a:t>
            </a:r>
            <a:r>
              <a:rPr lang="es-ES" sz="1400" b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schemeClr val="tx1"/>
                </a:solidFill>
              </a:rPr>
              <a:t>El </a:t>
            </a:r>
            <a:r>
              <a:rPr lang="es-ES" sz="1400" b="1" dirty="0">
                <a:solidFill>
                  <a:schemeClr val="tx1"/>
                </a:solidFill>
              </a:rPr>
              <a:t>origen de </a:t>
            </a:r>
            <a:r>
              <a:rPr lang="es-ES" sz="1400" b="1" dirty="0" smtClean="0">
                <a:solidFill>
                  <a:schemeClr val="tx1"/>
                </a:solidFill>
              </a:rPr>
              <a:t>todo conocimiento </a:t>
            </a:r>
            <a:r>
              <a:rPr lang="es-ES" sz="1400" b="1" dirty="0">
                <a:solidFill>
                  <a:schemeClr val="tx1"/>
                </a:solidFill>
              </a:rPr>
              <a:t>no </a:t>
            </a:r>
            <a:r>
              <a:rPr lang="es-ES" sz="1400" b="1" dirty="0" smtClean="0">
                <a:solidFill>
                  <a:schemeClr val="tx1"/>
                </a:solidFill>
              </a:rPr>
              <a:t>es entonces </a:t>
            </a:r>
            <a:r>
              <a:rPr lang="es-ES" sz="1400" b="1" dirty="0">
                <a:solidFill>
                  <a:schemeClr val="tx1"/>
                </a:solidFill>
              </a:rPr>
              <a:t>la mente </a:t>
            </a:r>
            <a:r>
              <a:rPr lang="es-ES" sz="1400" b="1" dirty="0" smtClean="0">
                <a:solidFill>
                  <a:schemeClr val="tx1"/>
                </a:solidFill>
              </a:rPr>
              <a:t>humana, sino </a:t>
            </a:r>
            <a:r>
              <a:rPr lang="es-ES" sz="1400" b="1" dirty="0">
                <a:solidFill>
                  <a:schemeClr val="tx1"/>
                </a:solidFill>
              </a:rPr>
              <a:t>una sociedad dentro </a:t>
            </a:r>
            <a:r>
              <a:rPr lang="es-ES" sz="1400" b="1" dirty="0" smtClean="0">
                <a:solidFill>
                  <a:schemeClr val="tx1"/>
                </a:solidFill>
              </a:rPr>
              <a:t>de una </a:t>
            </a:r>
            <a:r>
              <a:rPr lang="es-ES" sz="1400" b="1" dirty="0" smtClean="0">
                <a:solidFill>
                  <a:schemeClr val="tx1"/>
                </a:solidFill>
              </a:rPr>
              <a:t>cultura y </a:t>
            </a:r>
            <a:r>
              <a:rPr lang="es-ES" sz="1400" b="1" dirty="0">
                <a:solidFill>
                  <a:schemeClr val="tx1"/>
                </a:solidFill>
              </a:rPr>
              <a:t>de </a:t>
            </a:r>
            <a:r>
              <a:rPr lang="es-ES" sz="1400" b="1" dirty="0" smtClean="0">
                <a:solidFill>
                  <a:schemeClr val="tx1"/>
                </a:solidFill>
              </a:rPr>
              <a:t>una época histórica.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811129" y="653098"/>
            <a:ext cx="2238232" cy="58998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CONSTRUCTIVISMO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20571" y="4062615"/>
            <a:ext cx="3160110" cy="18741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b="1" dirty="0">
                <a:solidFill>
                  <a:schemeClr val="tx1"/>
                </a:solidFill>
              </a:rPr>
              <a:t>De acuerdo a </a:t>
            </a:r>
            <a:r>
              <a:rPr lang="es-ES" sz="1600" b="1" dirty="0" err="1">
                <a:solidFill>
                  <a:schemeClr val="tx1"/>
                </a:solidFill>
              </a:rPr>
              <a:t>Vigostky</a:t>
            </a:r>
            <a:r>
              <a:rPr lang="es-ES" sz="1600" b="1" dirty="0">
                <a:solidFill>
                  <a:schemeClr val="tx1"/>
                </a:solidFill>
              </a:rPr>
              <a:t>,</a:t>
            </a:r>
          </a:p>
          <a:p>
            <a:pPr algn="just"/>
            <a:r>
              <a:rPr lang="es-ES" sz="1600" b="1" dirty="0">
                <a:solidFill>
                  <a:schemeClr val="tx1"/>
                </a:solidFill>
              </a:rPr>
              <a:t>el </a:t>
            </a:r>
            <a:r>
              <a:rPr lang="es-ES" sz="1600" b="1" dirty="0" smtClean="0">
                <a:solidFill>
                  <a:schemeClr val="tx1"/>
                </a:solidFill>
              </a:rPr>
              <a:t>problema epistemológico </a:t>
            </a:r>
            <a:r>
              <a:rPr lang="es-ES" sz="1600" b="1" dirty="0">
                <a:solidFill>
                  <a:schemeClr val="tx1"/>
                </a:solidFill>
              </a:rPr>
              <a:t>de </a:t>
            </a:r>
            <a:r>
              <a:rPr lang="es-ES" sz="1600" b="1" dirty="0" smtClean="0">
                <a:solidFill>
                  <a:schemeClr val="tx1"/>
                </a:solidFill>
              </a:rPr>
              <a:t>la relación </a:t>
            </a:r>
            <a:r>
              <a:rPr lang="es-ES" sz="1600" b="1" dirty="0">
                <a:solidFill>
                  <a:schemeClr val="tx1"/>
                </a:solidFill>
              </a:rPr>
              <a:t>entre el sujeto y</a:t>
            </a:r>
          </a:p>
          <a:p>
            <a:pPr algn="just"/>
            <a:r>
              <a:rPr lang="es-ES" sz="1600" b="1" dirty="0">
                <a:solidFill>
                  <a:schemeClr val="tx1"/>
                </a:solidFill>
              </a:rPr>
              <a:t>el objeto de </a:t>
            </a:r>
            <a:r>
              <a:rPr lang="es-ES" sz="1600" b="1" dirty="0" smtClean="0">
                <a:solidFill>
                  <a:schemeClr val="tx1"/>
                </a:solidFill>
              </a:rPr>
              <a:t>conocimiento se </a:t>
            </a:r>
            <a:r>
              <a:rPr lang="es-ES" sz="1600" b="1" dirty="0">
                <a:solidFill>
                  <a:schemeClr val="tx1"/>
                </a:solidFill>
              </a:rPr>
              <a:t>resuelve con </a:t>
            </a:r>
            <a:r>
              <a:rPr lang="es-ES" sz="1600" b="1" dirty="0" smtClean="0">
                <a:solidFill>
                  <a:schemeClr val="tx1"/>
                </a:solidFill>
              </a:rPr>
              <a:t>un planteamiento interaccionista dialéctico.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390866" y="4147350"/>
            <a:ext cx="5609230" cy="15983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b="1" dirty="0">
                <a:solidFill>
                  <a:schemeClr val="tx1"/>
                </a:solidFill>
              </a:rPr>
              <a:t>Piaget. Una </a:t>
            </a:r>
            <a:r>
              <a:rPr lang="es-ES" sz="1600" b="1" dirty="0" smtClean="0">
                <a:solidFill>
                  <a:schemeClr val="tx1"/>
                </a:solidFill>
              </a:rPr>
              <a:t>categoría fundamental </a:t>
            </a:r>
            <a:r>
              <a:rPr lang="es-ES" sz="1600" b="1" dirty="0">
                <a:solidFill>
                  <a:schemeClr val="tx1"/>
                </a:solidFill>
              </a:rPr>
              <a:t>para </a:t>
            </a:r>
            <a:r>
              <a:rPr lang="es-ES" sz="1600" b="1" dirty="0" smtClean="0">
                <a:solidFill>
                  <a:schemeClr val="tx1"/>
                </a:solidFill>
              </a:rPr>
              <a:t>la explicación </a:t>
            </a:r>
            <a:r>
              <a:rPr lang="es-ES" sz="1600" b="1" dirty="0">
                <a:solidFill>
                  <a:schemeClr val="tx1"/>
                </a:solidFill>
              </a:rPr>
              <a:t>de </a:t>
            </a:r>
            <a:r>
              <a:rPr lang="es-ES" sz="1600" b="1" dirty="0" smtClean="0">
                <a:solidFill>
                  <a:schemeClr val="tx1"/>
                </a:solidFill>
              </a:rPr>
              <a:t>la construcción del conocimiento </a:t>
            </a:r>
            <a:r>
              <a:rPr lang="es-ES" sz="1600" b="1" dirty="0">
                <a:solidFill>
                  <a:schemeClr val="tx1"/>
                </a:solidFill>
              </a:rPr>
              <a:t>son </a:t>
            </a:r>
            <a:r>
              <a:rPr lang="es-ES" sz="1600" b="1" dirty="0" smtClean="0">
                <a:solidFill>
                  <a:schemeClr val="tx1"/>
                </a:solidFill>
              </a:rPr>
              <a:t>las acciones </a:t>
            </a:r>
            <a:r>
              <a:rPr lang="es-ES" sz="1600" b="1" dirty="0">
                <a:solidFill>
                  <a:schemeClr val="tx1"/>
                </a:solidFill>
              </a:rPr>
              <a:t>(físicas </a:t>
            </a:r>
            <a:r>
              <a:rPr lang="es-ES" sz="1600" b="1" dirty="0" smtClean="0">
                <a:solidFill>
                  <a:schemeClr val="tx1"/>
                </a:solidFill>
              </a:rPr>
              <a:t>y mentales</a:t>
            </a:r>
            <a:r>
              <a:rPr lang="es-ES" sz="1600" b="1" dirty="0">
                <a:solidFill>
                  <a:schemeClr val="tx1"/>
                </a:solidFill>
              </a:rPr>
              <a:t>) que realiza </a:t>
            </a:r>
            <a:r>
              <a:rPr lang="es-ES" sz="1600" b="1" dirty="0" smtClean="0">
                <a:solidFill>
                  <a:schemeClr val="tx1"/>
                </a:solidFill>
              </a:rPr>
              <a:t>el sujeto </a:t>
            </a:r>
            <a:r>
              <a:rPr lang="es-ES" sz="1600" b="1" dirty="0">
                <a:solidFill>
                  <a:schemeClr val="tx1"/>
                </a:solidFill>
              </a:rPr>
              <a:t>cognoscente </a:t>
            </a:r>
            <a:r>
              <a:rPr lang="es-ES" sz="1600" b="1" dirty="0" smtClean="0">
                <a:solidFill>
                  <a:schemeClr val="tx1"/>
                </a:solidFill>
              </a:rPr>
              <a:t>frente al </a:t>
            </a:r>
            <a:r>
              <a:rPr lang="es-ES" sz="1600" b="1" dirty="0">
                <a:solidFill>
                  <a:schemeClr val="tx1"/>
                </a:solidFill>
              </a:rPr>
              <a:t>objeto de </a:t>
            </a:r>
            <a:r>
              <a:rPr lang="es-ES" sz="1600" b="1" dirty="0" smtClean="0">
                <a:solidFill>
                  <a:schemeClr val="tx1"/>
                </a:solidFill>
              </a:rPr>
              <a:t>conocimiento</a:t>
            </a:r>
            <a:endParaRPr lang="es-E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II. EL APRENDIZAJE SIGNIFICADO  Y EL CONSTRUCTIVISMO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486330" cy="3318936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2.1 ¿QUE ES EL APRENDIZAJE SIGNIFICATIVO?</a:t>
            </a:r>
          </a:p>
          <a:p>
            <a:pPr marL="0" indent="0" algn="just">
              <a:buNone/>
            </a:pPr>
            <a:r>
              <a:rPr lang="es-ES" dirty="0"/>
              <a:t>El concepto de aprendizaje significativo fue propuesto originalmente por David </a:t>
            </a:r>
            <a:r>
              <a:rPr lang="es-ES" dirty="0" smtClean="0"/>
              <a:t>Ausubel (1963 </a:t>
            </a:r>
            <a:r>
              <a:rPr lang="es-ES" dirty="0"/>
              <a:t>a 1968). David P. </a:t>
            </a:r>
            <a:r>
              <a:rPr lang="es-ES" dirty="0" smtClean="0"/>
              <a:t>Ausubel, </a:t>
            </a:r>
            <a:r>
              <a:rPr lang="es-ES" dirty="0"/>
              <a:t>psicólogo estadounidense fue influenciado por </a:t>
            </a:r>
            <a:r>
              <a:rPr lang="es-ES" dirty="0" smtClean="0"/>
              <a:t>los aspectos </a:t>
            </a:r>
            <a:r>
              <a:rPr lang="es-ES" dirty="0"/>
              <a:t>cognitivos de la teoría de Piaget, y planteó su Teoría del Aprendizaje</a:t>
            </a:r>
          </a:p>
          <a:p>
            <a:pPr marL="0" indent="0" algn="just">
              <a:buNone/>
            </a:pPr>
            <a:r>
              <a:rPr lang="es-ES" dirty="0"/>
              <a:t>Significativo por Recepción, en la que afirma que el aprendizaje ocurre cuando el</a:t>
            </a:r>
          </a:p>
          <a:p>
            <a:pPr marL="0" indent="0" algn="just">
              <a:buNone/>
            </a:pPr>
            <a:r>
              <a:rPr lang="es-ES" dirty="0"/>
              <a:t>material se presenta en su forma final y se relaciona con los conocimientos </a:t>
            </a:r>
            <a:r>
              <a:rPr lang="es-ES" dirty="0" smtClean="0"/>
              <a:t>anteriores de </a:t>
            </a:r>
            <a:r>
              <a:rPr lang="es-ES" dirty="0"/>
              <a:t>los </a:t>
            </a:r>
            <a:r>
              <a:rPr lang="es-ES" dirty="0" smtClean="0"/>
              <a:t>estudiantes</a:t>
            </a:r>
            <a:r>
              <a:rPr lang="es-ES" dirty="0" smtClean="0"/>
              <a:t>. </a:t>
            </a:r>
            <a:r>
              <a:rPr lang="es-ES" sz="2200" dirty="0" smtClean="0"/>
              <a:t>(Citado por </a:t>
            </a:r>
            <a:r>
              <a:rPr lang="es-ES" sz="2200" b="1" dirty="0"/>
              <a:t>Fabiola Romero </a:t>
            </a:r>
            <a:r>
              <a:rPr lang="es-ES" sz="2200" b="1" dirty="0" smtClean="0"/>
              <a:t>Trenas en ´´</a:t>
            </a:r>
            <a:r>
              <a:rPr lang="es-ES" sz="2200" b="1" i="1" dirty="0" smtClean="0"/>
              <a:t>APRENDIZAJE </a:t>
            </a:r>
            <a:r>
              <a:rPr lang="es-ES" sz="2200" b="1" i="1" dirty="0"/>
              <a:t>SIGNIFICATIVO Y </a:t>
            </a:r>
            <a:r>
              <a:rPr lang="es-ES" sz="2200" b="1" i="1" dirty="0" smtClean="0"/>
              <a:t>CONSTRUCTIVISMO, 2009)</a:t>
            </a:r>
            <a:endParaRPr lang="es-ES" sz="2200" dirty="0" smtClean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27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355" y="863461"/>
            <a:ext cx="9601196" cy="147269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III. EL </a:t>
            </a:r>
            <a:r>
              <a:rPr lang="es-ES" dirty="0"/>
              <a:t>APRENDIZAJE </a:t>
            </a:r>
            <a:r>
              <a:rPr lang="es-ES" dirty="0" smtClean="0"/>
              <a:t>SIGNIFICATIVO </a:t>
            </a:r>
            <a:r>
              <a:rPr lang="es-ES" dirty="0"/>
              <a:t>COMO </a:t>
            </a:r>
            <a:r>
              <a:rPr lang="es-ES" dirty="0" smtClean="0"/>
              <a:t>PRÁCTICA </a:t>
            </a:r>
            <a:r>
              <a:rPr lang="es-ES" dirty="0"/>
              <a:t>PEDACÓGICA</a:t>
            </a:r>
            <a:br>
              <a:rPr lang="es-ES" dirty="0"/>
            </a:b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2883087" y="4820072"/>
            <a:ext cx="7453131" cy="5980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(</a:t>
            </a:r>
            <a:r>
              <a:rPr lang="es-ES" sz="1100" dirty="0" err="1"/>
              <a:t>B</a:t>
            </a:r>
            <a:r>
              <a:rPr lang="es-ES" sz="1100" dirty="0" err="1" smtClean="0"/>
              <a:t>allesteri</a:t>
            </a:r>
            <a:r>
              <a:rPr lang="es-ES" sz="1100" dirty="0" smtClean="0"/>
              <a:t> </a:t>
            </a:r>
            <a:r>
              <a:rPr lang="es-ES" sz="1100" dirty="0" err="1"/>
              <a:t>V</a:t>
            </a:r>
            <a:r>
              <a:rPr lang="es-ES" sz="1100" dirty="0" err="1" smtClean="0"/>
              <a:t>allori</a:t>
            </a:r>
            <a:r>
              <a:rPr lang="es-ES" sz="1100" dirty="0" smtClean="0"/>
              <a:t> </a:t>
            </a:r>
            <a:r>
              <a:rPr lang="es-ES" sz="1100" dirty="0"/>
              <a:t>A</a:t>
            </a:r>
            <a:r>
              <a:rPr lang="es-ES" sz="1100" dirty="0" smtClean="0"/>
              <a:t>ntoni, ´´COMO </a:t>
            </a:r>
            <a:r>
              <a:rPr lang="es-ES" sz="1100" dirty="0" smtClean="0"/>
              <a:t>HACER </a:t>
            </a:r>
            <a:r>
              <a:rPr lang="es-ES" sz="1100" dirty="0" smtClean="0"/>
              <a:t>EL APRENDIZAJE SIGNICATIVO EN EL  AULA´´, 2002,PP. 16)</a:t>
            </a:r>
            <a:endParaRPr lang="es-ES" sz="1100" dirty="0"/>
          </a:p>
        </p:txBody>
      </p:sp>
      <p:sp>
        <p:nvSpPr>
          <p:cNvPr id="3" name="Rectángulo 2"/>
          <p:cNvSpPr/>
          <p:nvPr/>
        </p:nvSpPr>
        <p:spPr>
          <a:xfrm>
            <a:off x="2883087" y="2534060"/>
            <a:ext cx="5578525" cy="1792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 smtClean="0"/>
              <a:t>En la practica docente es de vital importancia contemplar los conocimientos previos del estudiante, poder enlazarlo con las ideas nuevas y conseguir un aprendizaje real </a:t>
            </a:r>
            <a:r>
              <a:rPr lang="es-ES" sz="2000" dirty="0" smtClean="0"/>
              <a:t>y </a:t>
            </a:r>
            <a:r>
              <a:rPr lang="es-ES" sz="2000" dirty="0" smtClean="0"/>
              <a:t>por tanto, aprendizaje significativo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9795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b="1" dirty="0" smtClean="0"/>
              <a:t>IV. VARIABLES</a:t>
            </a:r>
            <a:r>
              <a:rPr lang="es-ES" b="1" dirty="0" smtClean="0"/>
              <a:t> </a:t>
            </a:r>
            <a:r>
              <a:rPr lang="es-ES" sz="3600" b="1" dirty="0" smtClean="0"/>
              <a:t>PARA HACER EL APRENDIZAJE SIGNIFICATIVO</a:t>
            </a:r>
            <a:endParaRPr lang="es-ES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806638"/>
          </a:xfrm>
        </p:spPr>
        <p:txBody>
          <a:bodyPr>
            <a:normAutofit/>
          </a:bodyPr>
          <a:lstStyle/>
          <a:p>
            <a:r>
              <a:rPr lang="es-ES" sz="2000" dirty="0" smtClean="0"/>
              <a:t>TRABAJO ABIERTO </a:t>
            </a:r>
          </a:p>
          <a:p>
            <a:r>
              <a:rPr lang="es-ES" sz="2000" dirty="0" smtClean="0"/>
              <a:t>MOTIVACIÓN</a:t>
            </a:r>
          </a:p>
          <a:p>
            <a:r>
              <a:rPr lang="es-ES" sz="2000" dirty="0" smtClean="0"/>
              <a:t>MEDIO</a:t>
            </a:r>
          </a:p>
          <a:p>
            <a:r>
              <a:rPr lang="es-ES" sz="2000" dirty="0" smtClean="0"/>
              <a:t>LOS RECURSOS DIDACTICOS</a:t>
            </a:r>
          </a:p>
          <a:p>
            <a:r>
              <a:rPr lang="es-ES" sz="2000" dirty="0" smtClean="0"/>
              <a:t>LA CREATIVIDAD</a:t>
            </a:r>
          </a:p>
          <a:p>
            <a:r>
              <a:rPr lang="es-ES" sz="2000" dirty="0" smtClean="0"/>
              <a:t>ADAPTACIÓN CURRICULAR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550089" y="5681258"/>
            <a:ext cx="4763069" cy="4933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 smtClean="0"/>
              <a:t>ESTUDIANTES GRUPOS DE AUTOAYUDA UE. BOLIVIANO BRITANICO</a:t>
            </a:r>
            <a:endParaRPr lang="es-ES" sz="11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831" y="2556932"/>
            <a:ext cx="4155583" cy="31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7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8838" y="741370"/>
            <a:ext cx="9601196" cy="764781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4.1 TRABAJO ABIERTO</a:t>
            </a:r>
            <a:endParaRPr lang="es-ES" sz="2400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063389" y="1931831"/>
            <a:ext cx="9601196" cy="3862151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1199865" y="2729552"/>
            <a:ext cx="4216071" cy="30799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u="sng" dirty="0" smtClean="0">
                <a:solidFill>
                  <a:srgbClr val="FF0000"/>
                </a:solidFill>
              </a:rPr>
              <a:t>ASPECTOS A CONSIDERAR PARA EL TRABAJO EN GRUPO</a:t>
            </a:r>
          </a:p>
          <a:p>
            <a:pPr algn="ctr"/>
            <a:endParaRPr lang="es-ES" sz="1600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b="1" dirty="0" smtClean="0"/>
              <a:t>CONOCER LA DIVERSIDAD DE LOS NIVELES DE COMPETENCIA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b="1" dirty="0" smtClean="0"/>
              <a:t>TRABAJAR EN EQUIPO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b="1" dirty="0" smtClean="0"/>
              <a:t>CONOCER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b="1" dirty="0" smtClean="0"/>
              <a:t>MATERIAL DIDÁCTIVO QUE LLAME ATENCIÓN</a:t>
            </a:r>
            <a:endParaRPr lang="es-ES" sz="1600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98" y="2573737"/>
            <a:ext cx="4178976" cy="313423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614142" y="5825110"/>
            <a:ext cx="4031087" cy="3531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Estudiantes de la UE. Chimpa Melga  elaborando el juego mental </a:t>
            </a:r>
            <a:r>
              <a:rPr lang="es-ES" sz="1200" dirty="0" err="1" smtClean="0"/>
              <a:t>matick</a:t>
            </a:r>
            <a:endParaRPr lang="es-ES" sz="1200" dirty="0"/>
          </a:p>
        </p:txBody>
      </p:sp>
      <p:sp>
        <p:nvSpPr>
          <p:cNvPr id="3" name="Rectángulo 2"/>
          <p:cNvSpPr/>
          <p:nvPr/>
        </p:nvSpPr>
        <p:spPr>
          <a:xfrm>
            <a:off x="941696" y="1405719"/>
            <a:ext cx="10018338" cy="10508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b="1" dirty="0" smtClean="0"/>
              <a:t>Trabajo en que el profesorado cierra el tema según el currículo, escoge un producto y piensa </a:t>
            </a:r>
          </a:p>
          <a:p>
            <a:pPr algn="just"/>
            <a:r>
              <a:rPr lang="es-ES" b="1" dirty="0" smtClean="0"/>
              <a:t>en el soporte y los materiales con los que se hará, dejando libertad para que cada estudiante lo haga y presente a su manera. Se trata de un solo producto que el estudiante aplicará a su nivel y de facilitar el trabajo con las clases heterogéneas.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610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cto 20"/>
          <p:cNvCxnSpPr/>
          <p:nvPr/>
        </p:nvCxnSpPr>
        <p:spPr>
          <a:xfrm flipH="1">
            <a:off x="5463887" y="2443442"/>
            <a:ext cx="5269" cy="10246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2315173" y="2418396"/>
            <a:ext cx="32172" cy="10374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220" y="246352"/>
            <a:ext cx="9601196" cy="1303867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V. LA MOTIVACIÓN</a:t>
            </a:r>
            <a:endParaRPr lang="es-ES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4369158" y="2627808"/>
            <a:ext cx="2253803" cy="566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5.2 EXTRINSECA</a:t>
            </a:r>
          </a:p>
          <a:p>
            <a:pPr algn="ctr"/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988454" y="2553863"/>
            <a:ext cx="2253803" cy="631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5.1 INTRINSECA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0769" t="61223" r="28455" b="28037"/>
          <a:stretch/>
        </p:blipFill>
        <p:spPr>
          <a:xfrm>
            <a:off x="588134" y="4513773"/>
            <a:ext cx="6701307" cy="6657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74" y="2091746"/>
            <a:ext cx="4134919" cy="310118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295401" y="1220661"/>
            <a:ext cx="5537915" cy="11977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b="1" dirty="0" smtClean="0"/>
              <a:t>Según </a:t>
            </a:r>
            <a:r>
              <a:rPr lang="es-ES" b="1" dirty="0" err="1" smtClean="0"/>
              <a:t>Ballesteri</a:t>
            </a:r>
            <a:r>
              <a:rPr lang="es-ES" b="1" dirty="0" smtClean="0"/>
              <a:t>, la motivación es un conjunto de situaciones que mueven a una persona en una dirección determinada para hacer una cosa</a:t>
            </a:r>
            <a:endParaRPr lang="es-ES" b="1" dirty="0"/>
          </a:p>
        </p:txBody>
      </p:sp>
      <p:sp>
        <p:nvSpPr>
          <p:cNvPr id="11" name="Rectángulo 10"/>
          <p:cNvSpPr/>
          <p:nvPr/>
        </p:nvSpPr>
        <p:spPr>
          <a:xfrm>
            <a:off x="811369" y="3455860"/>
            <a:ext cx="2550017" cy="7568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Conducta por un motivo interno que mueve a la acción por la satisfacción personal 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204683" y="3465530"/>
            <a:ext cx="2550017" cy="7568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Conducta fomentada por refuerzos externos 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289440" y="5174738"/>
            <a:ext cx="3914103" cy="4699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Estudiantes de UE. 6  Junio</a:t>
            </a:r>
          </a:p>
          <a:p>
            <a:pPr algn="ctr"/>
            <a:r>
              <a:rPr lang="es-ES" sz="1200" dirty="0" smtClean="0"/>
              <a:t>grupo de autoayuda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8134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0279" y="607613"/>
            <a:ext cx="8750119" cy="717879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VI. EL MEDIO</a:t>
            </a:r>
            <a:endParaRPr lang="es-ES" sz="24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11" t="66915" r="28903" b="16014"/>
          <a:stretch/>
        </p:blipFill>
        <p:spPr>
          <a:xfrm>
            <a:off x="1442433" y="1292005"/>
            <a:ext cx="7379595" cy="118073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30279" y="2641519"/>
            <a:ext cx="3876540" cy="3734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LA VIDA REAL DEL ESTUDIANTE</a:t>
            </a:r>
            <a:endParaRPr lang="es-ES" sz="1200" b="1" dirty="0"/>
          </a:p>
        </p:txBody>
      </p:sp>
      <p:sp>
        <p:nvSpPr>
          <p:cNvPr id="6" name="Rectángulo 5"/>
          <p:cNvSpPr/>
          <p:nvPr/>
        </p:nvSpPr>
        <p:spPr>
          <a:xfrm>
            <a:off x="1330279" y="3307720"/>
            <a:ext cx="3876540" cy="3214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EL MEDIO Y LA MOTIVACIÓN</a:t>
            </a:r>
            <a:endParaRPr lang="es-ES" sz="1200" b="1" dirty="0"/>
          </a:p>
        </p:txBody>
      </p:sp>
      <p:sp>
        <p:nvSpPr>
          <p:cNvPr id="7" name="Rectángulo 6"/>
          <p:cNvSpPr/>
          <p:nvPr/>
        </p:nvSpPr>
        <p:spPr>
          <a:xfrm>
            <a:off x="1056065" y="3738605"/>
            <a:ext cx="4649273" cy="5924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LA TRANSFERENCIA, APLICACIÓN DE LOS APRENDIZAJES A LA VIDA REAL</a:t>
            </a:r>
            <a:endParaRPr lang="es-ES" sz="1200" b="1" dirty="0"/>
          </a:p>
        </p:txBody>
      </p:sp>
      <p:sp>
        <p:nvSpPr>
          <p:cNvPr id="8" name="Rectángulo 7"/>
          <p:cNvSpPr/>
          <p:nvPr/>
        </p:nvSpPr>
        <p:spPr>
          <a:xfrm>
            <a:off x="1056065" y="4521560"/>
            <a:ext cx="4649273" cy="3734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LA PRACTICA DEL ESTUDIO DEL MEDIO</a:t>
            </a:r>
            <a:endParaRPr lang="es-ES" sz="1200" b="1" dirty="0"/>
          </a:p>
        </p:txBody>
      </p:sp>
      <p:sp>
        <p:nvSpPr>
          <p:cNvPr id="9" name="Rectángulo 8"/>
          <p:cNvSpPr/>
          <p:nvPr/>
        </p:nvSpPr>
        <p:spPr>
          <a:xfrm>
            <a:off x="1056065" y="5058728"/>
            <a:ext cx="4649273" cy="5924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EL MEDIO COMO VARIABLE CLAVE DEL APRENDIZAJE SIGNIFICATIVO</a:t>
            </a:r>
            <a:endParaRPr lang="es-ES" sz="12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57" y="2644293"/>
            <a:ext cx="4205028" cy="315377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688998" y="5888216"/>
            <a:ext cx="3768146" cy="3477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Beneficiario. </a:t>
            </a:r>
            <a:r>
              <a:rPr lang="es-ES" sz="1200" dirty="0" err="1" smtClean="0"/>
              <a:t>Jose</a:t>
            </a:r>
            <a:r>
              <a:rPr lang="es-ES" sz="1200" dirty="0"/>
              <a:t> </a:t>
            </a:r>
            <a:r>
              <a:rPr lang="es-ES" sz="1200" dirty="0" err="1" smtClean="0"/>
              <a:t>Hilian</a:t>
            </a:r>
            <a:r>
              <a:rPr lang="es-ES" sz="1200" dirty="0" smtClean="0"/>
              <a:t> Choque Molina, realizando el doblado de las ropas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6042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839</TotalTime>
  <Words>955</Words>
  <Application>Microsoft Office PowerPoint</Application>
  <PresentationFormat>Panorámica</PresentationFormat>
  <Paragraphs>104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Garamond</vt:lpstr>
      <vt:lpstr>Wingdings</vt:lpstr>
      <vt:lpstr>Orgánico</vt:lpstr>
      <vt:lpstr>Presentación de PowerPoint</vt:lpstr>
      <vt:lpstr>I. PRINCIPALES CORRIENTES PEDAGÓGICAS</vt:lpstr>
      <vt:lpstr>Presentación de PowerPoint</vt:lpstr>
      <vt:lpstr>II. EL APRENDIZAJE SIGNIFICADO  Y EL CONSTRUCTIVISMO</vt:lpstr>
      <vt:lpstr>III. EL APRENDIZAJE SIGNIFICATIVO COMO PRÁCTICA PEDACÓGICA </vt:lpstr>
      <vt:lpstr>IV. VARIABLES PARA HACER EL APRENDIZAJE SIGNIFICATIVO</vt:lpstr>
      <vt:lpstr>4.1 TRABAJO ABIERTO</vt:lpstr>
      <vt:lpstr>V. LA MOTIVACIÓN</vt:lpstr>
      <vt:lpstr>VI. EL MEDIO</vt:lpstr>
      <vt:lpstr>VI. LA CREATIVIDAD</vt:lpstr>
      <vt:lpstr>Presentación de PowerPoint</vt:lpstr>
      <vt:lpstr>8. ADAPTACIONES CURRICULARES</vt:lpstr>
      <vt:lpstr>Conclusiones </vt:lpstr>
      <vt:lpstr>BIBLIOGRAFIA</vt:lpstr>
      <vt:lpstr>Gracias</vt:lpstr>
    </vt:vector>
  </TitlesOfParts>
  <Company>eXit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APRENDIZAJE SGNIFICATIVO</dc:title>
  <dc:creator>hp</dc:creator>
  <cp:lastModifiedBy>INTEL DUAL</cp:lastModifiedBy>
  <cp:revision>75</cp:revision>
  <dcterms:created xsi:type="dcterms:W3CDTF">2018-07-01T22:08:06Z</dcterms:created>
  <dcterms:modified xsi:type="dcterms:W3CDTF">2018-08-27T19:50:51Z</dcterms:modified>
</cp:coreProperties>
</file>