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87" r:id="rId7"/>
    <p:sldId id="260" r:id="rId8"/>
    <p:sldId id="261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A3BE5-A32F-444E-AA26-AB6F0A504C35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6EDACA6-0C11-4919-BC3D-273C5CC82485}">
      <dgm:prSet phldrT="[Texto]"/>
      <dgm:spPr/>
      <dgm:t>
        <a:bodyPr/>
        <a:lstStyle/>
        <a:p>
          <a:pPr algn="ctr"/>
          <a:r>
            <a:rPr lang="es-MX" b="1" dirty="0"/>
            <a:t>La historia de vida o autobiografía sociológica</a:t>
          </a:r>
          <a:endParaRPr lang="es-ES" b="1" dirty="0"/>
        </a:p>
      </dgm:t>
    </dgm:pt>
    <dgm:pt modelId="{6796A2EC-3D33-487B-AF20-04D8E6E49CE4}" type="parTrans" cxnId="{79F0A660-DFED-4141-9502-8A11120EB115}">
      <dgm:prSet/>
      <dgm:spPr/>
      <dgm:t>
        <a:bodyPr/>
        <a:lstStyle/>
        <a:p>
          <a:endParaRPr lang="es-ES"/>
        </a:p>
      </dgm:t>
    </dgm:pt>
    <dgm:pt modelId="{29CB9BE4-D231-43E9-A6E4-4CA695D6AEB1}" type="sibTrans" cxnId="{79F0A660-DFED-4141-9502-8A11120EB115}">
      <dgm:prSet/>
      <dgm:spPr/>
      <dgm:t>
        <a:bodyPr/>
        <a:lstStyle/>
        <a:p>
          <a:endParaRPr lang="es-ES"/>
        </a:p>
      </dgm:t>
    </dgm:pt>
    <dgm:pt modelId="{06CBA41D-DAA1-4A11-BF60-C3544A6B07FF}">
      <dgm:prSet phldrT="[Texto]"/>
      <dgm:spPr/>
      <dgm:t>
        <a:bodyPr/>
        <a:lstStyle/>
        <a:p>
          <a:pPr algn="ctr"/>
          <a:r>
            <a:rPr lang="es-MX" b="1" dirty="0"/>
            <a:t>Al aprendizaje sobre acontecimientos y actividades</a:t>
          </a:r>
          <a:endParaRPr lang="es-ES" b="1" dirty="0"/>
        </a:p>
      </dgm:t>
    </dgm:pt>
    <dgm:pt modelId="{485C609D-9677-4941-9A0C-40BA7FB501F9}" type="parTrans" cxnId="{F387B019-50BF-47D8-BC00-55EC08288F09}">
      <dgm:prSet/>
      <dgm:spPr/>
      <dgm:t>
        <a:bodyPr/>
        <a:lstStyle/>
        <a:p>
          <a:endParaRPr lang="es-ES"/>
        </a:p>
      </dgm:t>
    </dgm:pt>
    <dgm:pt modelId="{D3837EED-BBC5-4EBB-8631-5CAD5CBE8224}" type="sibTrans" cxnId="{F387B019-50BF-47D8-BC00-55EC08288F09}">
      <dgm:prSet/>
      <dgm:spPr/>
      <dgm:t>
        <a:bodyPr/>
        <a:lstStyle/>
        <a:p>
          <a:endParaRPr lang="es-ES"/>
        </a:p>
      </dgm:t>
    </dgm:pt>
    <dgm:pt modelId="{ACE1B212-8767-441E-B166-E6E7D65F1515}">
      <dgm:prSet phldrT="[Texto]"/>
      <dgm:spPr/>
      <dgm:t>
        <a:bodyPr/>
        <a:lstStyle/>
        <a:p>
          <a:pPr algn="ctr"/>
          <a:r>
            <a:rPr lang="es-MX" b="1" dirty="0"/>
            <a:t>Escenarios, situaciones o personas</a:t>
          </a:r>
          <a:endParaRPr lang="es-ES" b="1" dirty="0"/>
        </a:p>
      </dgm:t>
    </dgm:pt>
    <dgm:pt modelId="{754FE0A1-6BF8-4595-A504-D717BC721BBC}" type="parTrans" cxnId="{B76733B4-22B0-4ACC-BEC2-B458FDEFB1CC}">
      <dgm:prSet/>
      <dgm:spPr/>
      <dgm:t>
        <a:bodyPr/>
        <a:lstStyle/>
        <a:p>
          <a:endParaRPr lang="es-ES"/>
        </a:p>
      </dgm:t>
    </dgm:pt>
    <dgm:pt modelId="{B71A7BE4-A2AF-48E9-BFA1-E962F706B8E5}" type="sibTrans" cxnId="{B76733B4-22B0-4ACC-BEC2-B458FDEFB1CC}">
      <dgm:prSet/>
      <dgm:spPr/>
      <dgm:t>
        <a:bodyPr/>
        <a:lstStyle/>
        <a:p>
          <a:endParaRPr lang="es-ES"/>
        </a:p>
      </dgm:t>
    </dgm:pt>
    <dgm:pt modelId="{DC606B41-73F5-482F-B0C3-CA9FDE9B534A}" type="pres">
      <dgm:prSet presAssocID="{AFBA3BE5-A32F-444E-AA26-AB6F0A504C35}" presName="outerComposite" presStyleCnt="0">
        <dgm:presLayoutVars>
          <dgm:chMax val="5"/>
          <dgm:dir/>
          <dgm:resizeHandles val="exact"/>
        </dgm:presLayoutVars>
      </dgm:prSet>
      <dgm:spPr/>
    </dgm:pt>
    <dgm:pt modelId="{59352108-B5D3-4953-BD27-2F002EA66591}" type="pres">
      <dgm:prSet presAssocID="{AFBA3BE5-A32F-444E-AA26-AB6F0A504C35}" presName="dummyMaxCanvas" presStyleCnt="0">
        <dgm:presLayoutVars/>
      </dgm:prSet>
      <dgm:spPr/>
    </dgm:pt>
    <dgm:pt modelId="{F4685768-098D-4D71-ACF3-EAA0D98B1410}" type="pres">
      <dgm:prSet presAssocID="{AFBA3BE5-A32F-444E-AA26-AB6F0A504C35}" presName="ThreeNodes_1" presStyleLbl="node1" presStyleIdx="0" presStyleCnt="3" custLinFactNeighborX="229" custLinFactNeighborY="1627">
        <dgm:presLayoutVars>
          <dgm:bulletEnabled val="1"/>
        </dgm:presLayoutVars>
      </dgm:prSet>
      <dgm:spPr/>
    </dgm:pt>
    <dgm:pt modelId="{EDBAD4ED-A8BF-452F-8E02-3D1B696F7F44}" type="pres">
      <dgm:prSet presAssocID="{AFBA3BE5-A32F-444E-AA26-AB6F0A504C35}" presName="ThreeNodes_2" presStyleLbl="node1" presStyleIdx="1" presStyleCnt="3">
        <dgm:presLayoutVars>
          <dgm:bulletEnabled val="1"/>
        </dgm:presLayoutVars>
      </dgm:prSet>
      <dgm:spPr/>
    </dgm:pt>
    <dgm:pt modelId="{6F08837E-0E90-4894-B884-83462E3E9FBF}" type="pres">
      <dgm:prSet presAssocID="{AFBA3BE5-A32F-444E-AA26-AB6F0A504C35}" presName="ThreeNodes_3" presStyleLbl="node1" presStyleIdx="2" presStyleCnt="3">
        <dgm:presLayoutVars>
          <dgm:bulletEnabled val="1"/>
        </dgm:presLayoutVars>
      </dgm:prSet>
      <dgm:spPr/>
    </dgm:pt>
    <dgm:pt modelId="{6FD180ED-6652-4F34-8EFD-A18E815B880F}" type="pres">
      <dgm:prSet presAssocID="{AFBA3BE5-A32F-444E-AA26-AB6F0A504C35}" presName="ThreeConn_1-2" presStyleLbl="fgAccFollowNode1" presStyleIdx="0" presStyleCnt="2">
        <dgm:presLayoutVars>
          <dgm:bulletEnabled val="1"/>
        </dgm:presLayoutVars>
      </dgm:prSet>
      <dgm:spPr/>
    </dgm:pt>
    <dgm:pt modelId="{29059A2F-CE1D-45B9-8CDB-E5834D820F10}" type="pres">
      <dgm:prSet presAssocID="{AFBA3BE5-A32F-444E-AA26-AB6F0A504C35}" presName="ThreeConn_2-3" presStyleLbl="fgAccFollowNode1" presStyleIdx="1" presStyleCnt="2">
        <dgm:presLayoutVars>
          <dgm:bulletEnabled val="1"/>
        </dgm:presLayoutVars>
      </dgm:prSet>
      <dgm:spPr/>
    </dgm:pt>
    <dgm:pt modelId="{AC19B7C7-7E63-445C-A8DB-34A2E7A33396}" type="pres">
      <dgm:prSet presAssocID="{AFBA3BE5-A32F-444E-AA26-AB6F0A504C35}" presName="ThreeNodes_1_text" presStyleLbl="node1" presStyleIdx="2" presStyleCnt="3">
        <dgm:presLayoutVars>
          <dgm:bulletEnabled val="1"/>
        </dgm:presLayoutVars>
      </dgm:prSet>
      <dgm:spPr/>
    </dgm:pt>
    <dgm:pt modelId="{B75AD82C-ADCA-4D12-B6B0-DA683548FFDB}" type="pres">
      <dgm:prSet presAssocID="{AFBA3BE5-A32F-444E-AA26-AB6F0A504C35}" presName="ThreeNodes_2_text" presStyleLbl="node1" presStyleIdx="2" presStyleCnt="3">
        <dgm:presLayoutVars>
          <dgm:bulletEnabled val="1"/>
        </dgm:presLayoutVars>
      </dgm:prSet>
      <dgm:spPr/>
    </dgm:pt>
    <dgm:pt modelId="{381327D2-4430-4B6C-AAB5-3D83DB6DCB7D}" type="pres">
      <dgm:prSet presAssocID="{AFBA3BE5-A32F-444E-AA26-AB6F0A504C3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11F800F-EB05-4734-AA4D-8EFA5A54DF27}" type="presOf" srcId="{06CBA41D-DAA1-4A11-BF60-C3544A6B07FF}" destId="{EDBAD4ED-A8BF-452F-8E02-3D1B696F7F44}" srcOrd="0" destOrd="0" presId="urn:microsoft.com/office/officeart/2005/8/layout/vProcess5"/>
    <dgm:cxn modelId="{F387B019-50BF-47D8-BC00-55EC08288F09}" srcId="{AFBA3BE5-A32F-444E-AA26-AB6F0A504C35}" destId="{06CBA41D-DAA1-4A11-BF60-C3544A6B07FF}" srcOrd="1" destOrd="0" parTransId="{485C609D-9677-4941-9A0C-40BA7FB501F9}" sibTransId="{D3837EED-BBC5-4EBB-8631-5CAD5CBE8224}"/>
    <dgm:cxn modelId="{47FFB95D-6950-4AF9-BB50-F5DD15AEBABD}" type="presOf" srcId="{06CBA41D-DAA1-4A11-BF60-C3544A6B07FF}" destId="{B75AD82C-ADCA-4D12-B6B0-DA683548FFDB}" srcOrd="1" destOrd="0" presId="urn:microsoft.com/office/officeart/2005/8/layout/vProcess5"/>
    <dgm:cxn modelId="{79F0A660-DFED-4141-9502-8A11120EB115}" srcId="{AFBA3BE5-A32F-444E-AA26-AB6F0A504C35}" destId="{86EDACA6-0C11-4919-BC3D-273C5CC82485}" srcOrd="0" destOrd="0" parTransId="{6796A2EC-3D33-487B-AF20-04D8E6E49CE4}" sibTransId="{29CB9BE4-D231-43E9-A6E4-4CA695D6AEB1}"/>
    <dgm:cxn modelId="{36062292-493E-4D31-8AF4-7F4DDE1E3CF4}" type="presOf" srcId="{ACE1B212-8767-441E-B166-E6E7D65F1515}" destId="{381327D2-4430-4B6C-AAB5-3D83DB6DCB7D}" srcOrd="1" destOrd="0" presId="urn:microsoft.com/office/officeart/2005/8/layout/vProcess5"/>
    <dgm:cxn modelId="{5102F7A7-FAE8-46D7-97DA-1A7BB07D266E}" type="presOf" srcId="{86EDACA6-0C11-4919-BC3D-273C5CC82485}" destId="{AC19B7C7-7E63-445C-A8DB-34A2E7A33396}" srcOrd="1" destOrd="0" presId="urn:microsoft.com/office/officeart/2005/8/layout/vProcess5"/>
    <dgm:cxn modelId="{E21F31A8-9619-4D61-8D84-BFDFA6D191AA}" type="presOf" srcId="{29CB9BE4-D231-43E9-A6E4-4CA695D6AEB1}" destId="{6FD180ED-6652-4F34-8EFD-A18E815B880F}" srcOrd="0" destOrd="0" presId="urn:microsoft.com/office/officeart/2005/8/layout/vProcess5"/>
    <dgm:cxn modelId="{1AF876AA-8F78-433F-B553-661BF8824031}" type="presOf" srcId="{ACE1B212-8767-441E-B166-E6E7D65F1515}" destId="{6F08837E-0E90-4894-B884-83462E3E9FBF}" srcOrd="0" destOrd="0" presId="urn:microsoft.com/office/officeart/2005/8/layout/vProcess5"/>
    <dgm:cxn modelId="{B76733B4-22B0-4ACC-BEC2-B458FDEFB1CC}" srcId="{AFBA3BE5-A32F-444E-AA26-AB6F0A504C35}" destId="{ACE1B212-8767-441E-B166-E6E7D65F1515}" srcOrd="2" destOrd="0" parTransId="{754FE0A1-6BF8-4595-A504-D717BC721BBC}" sibTransId="{B71A7BE4-A2AF-48E9-BFA1-E962F706B8E5}"/>
    <dgm:cxn modelId="{A62BA6C0-500B-44FD-B15F-D4184D13BDDF}" type="presOf" srcId="{86EDACA6-0C11-4919-BC3D-273C5CC82485}" destId="{F4685768-098D-4D71-ACF3-EAA0D98B1410}" srcOrd="0" destOrd="0" presId="urn:microsoft.com/office/officeart/2005/8/layout/vProcess5"/>
    <dgm:cxn modelId="{A57E87D6-7D18-4506-901B-8806A98ACDEB}" type="presOf" srcId="{AFBA3BE5-A32F-444E-AA26-AB6F0A504C35}" destId="{DC606B41-73F5-482F-B0C3-CA9FDE9B534A}" srcOrd="0" destOrd="0" presId="urn:microsoft.com/office/officeart/2005/8/layout/vProcess5"/>
    <dgm:cxn modelId="{C77AF0E0-E885-46C4-A673-707DC851FCF8}" type="presOf" srcId="{D3837EED-BBC5-4EBB-8631-5CAD5CBE8224}" destId="{29059A2F-CE1D-45B9-8CDB-E5834D820F10}" srcOrd="0" destOrd="0" presId="urn:microsoft.com/office/officeart/2005/8/layout/vProcess5"/>
    <dgm:cxn modelId="{334F1FBC-7863-4645-B5AF-A8CC8B616F7B}" type="presParOf" srcId="{DC606B41-73F5-482F-B0C3-CA9FDE9B534A}" destId="{59352108-B5D3-4953-BD27-2F002EA66591}" srcOrd="0" destOrd="0" presId="urn:microsoft.com/office/officeart/2005/8/layout/vProcess5"/>
    <dgm:cxn modelId="{A9156C97-DE4E-41C4-AEB3-3A10E740C00E}" type="presParOf" srcId="{DC606B41-73F5-482F-B0C3-CA9FDE9B534A}" destId="{F4685768-098D-4D71-ACF3-EAA0D98B1410}" srcOrd="1" destOrd="0" presId="urn:microsoft.com/office/officeart/2005/8/layout/vProcess5"/>
    <dgm:cxn modelId="{01D9335A-F4AA-4C26-8126-D829D7C6497A}" type="presParOf" srcId="{DC606B41-73F5-482F-B0C3-CA9FDE9B534A}" destId="{EDBAD4ED-A8BF-452F-8E02-3D1B696F7F44}" srcOrd="2" destOrd="0" presId="urn:microsoft.com/office/officeart/2005/8/layout/vProcess5"/>
    <dgm:cxn modelId="{7F61B206-D458-4EDC-AF7C-DFC3BA8A3B10}" type="presParOf" srcId="{DC606B41-73F5-482F-B0C3-CA9FDE9B534A}" destId="{6F08837E-0E90-4894-B884-83462E3E9FBF}" srcOrd="3" destOrd="0" presId="urn:microsoft.com/office/officeart/2005/8/layout/vProcess5"/>
    <dgm:cxn modelId="{C43449D7-22F4-49A3-8139-3AD339421A5D}" type="presParOf" srcId="{DC606B41-73F5-482F-B0C3-CA9FDE9B534A}" destId="{6FD180ED-6652-4F34-8EFD-A18E815B880F}" srcOrd="4" destOrd="0" presId="urn:microsoft.com/office/officeart/2005/8/layout/vProcess5"/>
    <dgm:cxn modelId="{03E07A07-1D8F-4521-A557-42232A72D47D}" type="presParOf" srcId="{DC606B41-73F5-482F-B0C3-CA9FDE9B534A}" destId="{29059A2F-CE1D-45B9-8CDB-E5834D820F10}" srcOrd="5" destOrd="0" presId="urn:microsoft.com/office/officeart/2005/8/layout/vProcess5"/>
    <dgm:cxn modelId="{41B4F113-25BE-40CE-B43C-680D10434B50}" type="presParOf" srcId="{DC606B41-73F5-482F-B0C3-CA9FDE9B534A}" destId="{AC19B7C7-7E63-445C-A8DB-34A2E7A33396}" srcOrd="6" destOrd="0" presId="urn:microsoft.com/office/officeart/2005/8/layout/vProcess5"/>
    <dgm:cxn modelId="{54D1F750-5836-428D-997D-67DECF2B6064}" type="presParOf" srcId="{DC606B41-73F5-482F-B0C3-CA9FDE9B534A}" destId="{B75AD82C-ADCA-4D12-B6B0-DA683548FFDB}" srcOrd="7" destOrd="0" presId="urn:microsoft.com/office/officeart/2005/8/layout/vProcess5"/>
    <dgm:cxn modelId="{002076DB-B2FC-4CA9-8FD9-3B2EB6684EF1}" type="presParOf" srcId="{DC606B41-73F5-482F-B0C3-CA9FDE9B534A}" destId="{381327D2-4430-4B6C-AAB5-3D83DB6DCB7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85768-098D-4D71-ACF3-EAA0D98B1410}">
      <dsp:nvSpPr>
        <dsp:cNvPr id="0" name=""/>
        <dsp:cNvSpPr/>
      </dsp:nvSpPr>
      <dsp:spPr>
        <a:xfrm>
          <a:off x="12621" y="20267"/>
          <a:ext cx="5511572" cy="12456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La historia de vida o autobiografía sociológica</a:t>
          </a:r>
          <a:endParaRPr lang="es-ES" sz="2300" b="1" kern="1200" dirty="0"/>
        </a:p>
      </dsp:txBody>
      <dsp:txXfrm>
        <a:off x="49106" y="56752"/>
        <a:ext cx="4167366" cy="1172729"/>
      </dsp:txXfrm>
    </dsp:sp>
    <dsp:sp modelId="{EDBAD4ED-A8BF-452F-8E02-3D1B696F7F44}">
      <dsp:nvSpPr>
        <dsp:cNvPr id="0" name=""/>
        <dsp:cNvSpPr/>
      </dsp:nvSpPr>
      <dsp:spPr>
        <a:xfrm>
          <a:off x="486315" y="1453315"/>
          <a:ext cx="5511572" cy="1245699"/>
        </a:xfrm>
        <a:prstGeom prst="roundRect">
          <a:avLst>
            <a:gd name="adj" fmla="val 10000"/>
          </a:avLst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Al aprendizaje sobre acontecimientos y actividades</a:t>
          </a:r>
          <a:endParaRPr lang="es-ES" sz="2300" b="1" kern="1200" dirty="0"/>
        </a:p>
      </dsp:txBody>
      <dsp:txXfrm>
        <a:off x="522800" y="1489800"/>
        <a:ext cx="4142582" cy="1172729"/>
      </dsp:txXfrm>
    </dsp:sp>
    <dsp:sp modelId="{6F08837E-0E90-4894-B884-83462E3E9FBF}">
      <dsp:nvSpPr>
        <dsp:cNvPr id="0" name=""/>
        <dsp:cNvSpPr/>
      </dsp:nvSpPr>
      <dsp:spPr>
        <a:xfrm>
          <a:off x="972630" y="2906631"/>
          <a:ext cx="5511572" cy="1245699"/>
        </a:xfrm>
        <a:prstGeom prst="roundRect">
          <a:avLst>
            <a:gd name="adj" fmla="val 1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Escenarios, situaciones o personas</a:t>
          </a:r>
          <a:endParaRPr lang="es-ES" sz="2300" b="1" kern="1200" dirty="0"/>
        </a:p>
      </dsp:txBody>
      <dsp:txXfrm>
        <a:off x="1009115" y="2943116"/>
        <a:ext cx="4142582" cy="1172729"/>
      </dsp:txXfrm>
    </dsp:sp>
    <dsp:sp modelId="{6FD180ED-6652-4F34-8EFD-A18E815B880F}">
      <dsp:nvSpPr>
        <dsp:cNvPr id="0" name=""/>
        <dsp:cNvSpPr/>
      </dsp:nvSpPr>
      <dsp:spPr>
        <a:xfrm>
          <a:off x="4701868" y="944655"/>
          <a:ext cx="809704" cy="8097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4884051" y="944655"/>
        <a:ext cx="445338" cy="609302"/>
      </dsp:txXfrm>
    </dsp:sp>
    <dsp:sp modelId="{29059A2F-CE1D-45B9-8CDB-E5834D820F10}">
      <dsp:nvSpPr>
        <dsp:cNvPr id="0" name=""/>
        <dsp:cNvSpPr/>
      </dsp:nvSpPr>
      <dsp:spPr>
        <a:xfrm>
          <a:off x="5188183" y="2389666"/>
          <a:ext cx="809704" cy="8097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908368"/>
            <a:satOff val="8439"/>
            <a:lumOff val="47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908368"/>
              <a:satOff val="8439"/>
              <a:lumOff val="4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5370366" y="2389666"/>
        <a:ext cx="445338" cy="609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43A2B322-F051-4857-8799-57C7262E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11" y="1382584"/>
            <a:ext cx="10077221" cy="49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676286-65E1-4D42-A5FD-B40A7D3B5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186609"/>
            <a:ext cx="10215349" cy="1441892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 ENTREVISTA </a:t>
            </a:r>
            <a:br>
              <a:rPr lang="es-MX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s-MX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 Profundidad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96AE78-F7D5-40C2-8140-537CBE6B9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977" y="5650474"/>
            <a:ext cx="9448800" cy="685800"/>
          </a:xfrm>
        </p:spPr>
        <p:txBody>
          <a:bodyPr/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Lic. Georgette Camacho</a:t>
            </a:r>
          </a:p>
        </p:txBody>
      </p:sp>
      <p:pic>
        <p:nvPicPr>
          <p:cNvPr id="5" name="Imagen 4" descr="D:\CIELITO\FABITO\R.B.C\2010\LOGO EIFODEC.jpg">
            <a:extLst>
              <a:ext uri="{FF2B5EF4-FFF2-40B4-BE49-F238E27FC236}">
                <a16:creationId xmlns:a16="http://schemas.microsoft.com/office/drawing/2014/main" id="{9EFF4BE1-96B1-4600-9D9A-01720219C62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8911" y="318737"/>
            <a:ext cx="1533403" cy="14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D:\CIELITO\FABITO\R.B.C\2010\LOGO LUZ PARA EL MUNDO.JPG">
            <a:extLst>
              <a:ext uri="{FF2B5EF4-FFF2-40B4-BE49-F238E27FC236}">
                <a16:creationId xmlns:a16="http://schemas.microsoft.com/office/drawing/2014/main" id="{05BCB000-214C-449D-9E13-39852A944E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9805325" y="696784"/>
            <a:ext cx="1890807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5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67BF4-05DD-4794-9377-261DC485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TOMAR EN CUENTA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3F4874-F648-4C28-A44F-36F5E3A92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14" y="1760561"/>
            <a:ext cx="10304061" cy="4320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b="1" dirty="0">
                <a:solidFill>
                  <a:srgbClr val="00B0F0"/>
                </a:solidFill>
              </a:rPr>
              <a:t>Los motivos e intenciones del investigador</a:t>
            </a:r>
          </a:p>
          <a:p>
            <a:r>
              <a:rPr lang="es-MX" b="1" dirty="0">
                <a:solidFill>
                  <a:srgbClr val="00B0F0"/>
                </a:solidFill>
              </a:rPr>
              <a:t>Anonimato: </a:t>
            </a:r>
            <a:r>
              <a:rPr lang="es-MX" dirty="0"/>
              <a:t>Es casi siempre sensato emplear seudónimos para designar a personas y lugares en los estudios escritos. </a:t>
            </a:r>
          </a:p>
          <a:p>
            <a:r>
              <a:rPr lang="es-MX" b="1" dirty="0">
                <a:solidFill>
                  <a:srgbClr val="00B0F0"/>
                </a:solidFill>
              </a:rPr>
              <a:t>La palabra final: </a:t>
            </a:r>
            <a:r>
              <a:rPr lang="es-MX" dirty="0"/>
              <a:t>Un modo de ganar la confianza de los informantes consiste en decirles que tendrán la oportunidad de leer y comentar los borradores de cualquier libro o artículos antes de la publicación.</a:t>
            </a:r>
          </a:p>
          <a:p>
            <a:r>
              <a:rPr lang="es-MX" b="1" dirty="0">
                <a:solidFill>
                  <a:srgbClr val="00B0F0"/>
                </a:solidFill>
              </a:rPr>
              <a:t>Dinero: </a:t>
            </a:r>
            <a:r>
              <a:rPr lang="es-MX" dirty="0"/>
              <a:t>No obstante, si hay que pagarle a la gente para que se preste a las entrevistas, es discutible que hable con sinceridad sobre cualquier cosa que posea una importancia real en su vida.</a:t>
            </a:r>
          </a:p>
          <a:p>
            <a:r>
              <a:rPr lang="es-MX" b="1" dirty="0">
                <a:solidFill>
                  <a:srgbClr val="00B0F0"/>
                </a:solidFill>
              </a:rPr>
              <a:t>Logística: </a:t>
            </a:r>
            <a:r>
              <a:rPr lang="es-MX" dirty="0"/>
              <a:t>Finalmente, hay que establecer un horario general y un lugar para los encuentros. La frecuencia y extensión, de las entrevistas dependerá de las respectivas agendas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69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60F3D-7AA7-4EAD-876B-C75059F1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El comienzo de las entrevistas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C51840-C7E7-4F8F-A945-260B1FECC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492" y="2069502"/>
            <a:ext cx="10305197" cy="4024125"/>
          </a:xfrm>
        </p:spPr>
        <p:txBody>
          <a:bodyPr/>
          <a:lstStyle/>
          <a:p>
            <a:r>
              <a:rPr lang="es-MX" dirty="0"/>
              <a:t>El sello autenticador de las entrevistas cualitativas en profundidad </a:t>
            </a:r>
            <a:r>
              <a:rPr lang="es-MX" b="1" dirty="0">
                <a:solidFill>
                  <a:srgbClr val="00B0F0"/>
                </a:solidFill>
              </a:rPr>
              <a:t>es el aprendizaje </a:t>
            </a:r>
            <a:r>
              <a:rPr lang="es-MX" dirty="0"/>
              <a:t>sobre lo que es importante en la mente de los informantes: sus significados, perspectivas y definiciones; el modo en que ellos ven, clasifican y experimentan el mundo.</a:t>
            </a:r>
          </a:p>
          <a:p>
            <a:r>
              <a:rPr lang="es-MX" dirty="0"/>
              <a:t>Hay diversos modos de guiar las entrevistas iniciales en este tipo de investigación: </a:t>
            </a:r>
          </a:p>
          <a:p>
            <a:r>
              <a:rPr lang="es-MX" b="1" dirty="0">
                <a:solidFill>
                  <a:srgbClr val="00B0F0"/>
                </a:solidFill>
              </a:rPr>
              <a:t>Las preguntas descriptivas</a:t>
            </a:r>
          </a:p>
          <a:p>
            <a:r>
              <a:rPr lang="es-MX" b="1" dirty="0">
                <a:solidFill>
                  <a:srgbClr val="00B0F0"/>
                </a:solidFill>
              </a:rPr>
              <a:t>Los relatos solicitados</a:t>
            </a:r>
          </a:p>
          <a:p>
            <a:r>
              <a:rPr lang="es-MX" b="1" dirty="0">
                <a:solidFill>
                  <a:srgbClr val="00B0F0"/>
                </a:solidFill>
              </a:rPr>
              <a:t>La entrevista con cuaderno de bitácora </a:t>
            </a:r>
          </a:p>
          <a:p>
            <a:r>
              <a:rPr lang="es-MX" b="1" dirty="0">
                <a:solidFill>
                  <a:srgbClr val="00B0F0"/>
                </a:solidFill>
              </a:rPr>
              <a:t>Los documentos personales</a:t>
            </a:r>
          </a:p>
        </p:txBody>
      </p:sp>
    </p:spTree>
    <p:extLst>
      <p:ext uri="{BB962C8B-B14F-4D97-AF65-F5344CB8AC3E}">
        <p14:creationId xmlns:p14="http://schemas.microsoft.com/office/powerpoint/2010/main" val="325883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E968C-D4E0-433B-9A3D-2A8C73B8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Las preguntas descriptivas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7FC5E-539D-4117-A312-30169C223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0766" y="2194558"/>
            <a:ext cx="5974309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dirty="0"/>
              <a:t>Prácticamente en todas las entrevistas uno puede presentar una lista de preguntas descriptivas que les permitirán a las personas hablar sobre lo que ellos consideran importante, sin estructurarles las respuestas</a:t>
            </a:r>
          </a:p>
          <a:p>
            <a:r>
              <a:rPr lang="es-MX" dirty="0"/>
              <a:t>Cuando los informantes mencionan experiencias específicas, se pueden indagar mayores detalles. </a:t>
            </a:r>
          </a:p>
          <a:p>
            <a:r>
              <a:rPr lang="es-MX" dirty="0"/>
              <a:t>También es una buena idea tomar notas de temas para volver a ellos.</a:t>
            </a:r>
          </a:p>
        </p:txBody>
      </p:sp>
      <p:pic>
        <p:nvPicPr>
          <p:cNvPr id="5122" name="Picture 2" descr="Resultado de imagen para preguntar">
            <a:extLst>
              <a:ext uri="{FF2B5EF4-FFF2-40B4-BE49-F238E27FC236}">
                <a16:creationId xmlns:a16="http://schemas.microsoft.com/office/drawing/2014/main" id="{481D04B7-8FF6-4275-8D0F-BC2E260B19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793405"/>
            <a:ext cx="4000500" cy="28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7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86CA9-407F-431D-BC14-4E26CB3F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RELATOS SOLICITADOS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2659C6-FD3A-4E5D-BD9F-9EDA06FBE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414" y="1910688"/>
            <a:ext cx="6162534" cy="4544704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Muchas de las historias de vida clásicas de las ciencias sociales se han basado en una combinación de entrevista en profundidad y relatos escritos por los propios informantes</a:t>
            </a:r>
          </a:p>
          <a:p>
            <a:r>
              <a:rPr lang="es-MX" dirty="0"/>
              <a:t>No todas las personas pueden o están dispuestas a escribir sobre sus experiencias. No obstante, los bosquejos y cronologías pueden también emplearse como guías en entrevistas abiertas en profundidad.</a:t>
            </a:r>
          </a:p>
        </p:txBody>
      </p:sp>
      <p:pic>
        <p:nvPicPr>
          <p:cNvPr id="6146" name="Picture 2" descr="Resultado de imagen para relatar">
            <a:extLst>
              <a:ext uri="{FF2B5EF4-FFF2-40B4-BE49-F238E27FC236}">
                <a16:creationId xmlns:a16="http://schemas.microsoft.com/office/drawing/2014/main" id="{4021FCC7-DCC8-4184-BEA4-5B76E2C4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21" y="2648804"/>
            <a:ext cx="4436092" cy="30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1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3E7B4-82B5-4DB2-AF9C-AC77D757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70" y="764373"/>
            <a:ext cx="9800230" cy="1293028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LA ENTREVISTA CON CUADERONO DE BITACORA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287ABD-ED9F-40FB-A045-6F06DB0A1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116" y="2194560"/>
            <a:ext cx="5815085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dirty="0"/>
              <a:t>En este enfoque, los informantes llevan un registro corriente de sus actividades durante un período específico; ése registro proporciona una base para las entrevistas en profundidad</a:t>
            </a:r>
          </a:p>
          <a:p>
            <a:r>
              <a:rPr lang="es-MX" dirty="0"/>
              <a:t> Zimmerman y </a:t>
            </a:r>
            <a:r>
              <a:rPr lang="es-MX" dirty="0" err="1"/>
              <a:t>Wieder</a:t>
            </a:r>
            <a:r>
              <a:rPr lang="es-MX" dirty="0"/>
              <a:t> (1977), se refieren a esta técnica como </a:t>
            </a:r>
            <a:r>
              <a:rPr lang="es-MX" b="1" dirty="0">
                <a:solidFill>
                  <a:srgbClr val="00B0F0"/>
                </a:solidFill>
              </a:rPr>
              <a:t>"método de la entrevista con diario“.</a:t>
            </a:r>
          </a:p>
        </p:txBody>
      </p:sp>
      <p:pic>
        <p:nvPicPr>
          <p:cNvPr id="7170" name="Picture 2" descr="Resultado de imagen para bitacora">
            <a:extLst>
              <a:ext uri="{FF2B5EF4-FFF2-40B4-BE49-F238E27FC236}">
                <a16:creationId xmlns:a16="http://schemas.microsoft.com/office/drawing/2014/main" id="{DF67C50A-CE74-4482-8202-FFF7A91F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2511187"/>
            <a:ext cx="3603009" cy="31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1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27853-717A-41CB-AB09-6890623E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DOCUMENTOS PERSONALES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67E3A-CDBD-4490-B763-50F8B863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947" y="1842351"/>
            <a:ext cx="5486399" cy="4288808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Los documentos personales (los diarios, cartas, dibujos, registros, agendas y listas de cosas importantes de las propias personas) pueden utilizarse para guiar las entrevistas sin imponer una estructura a los informantes. </a:t>
            </a:r>
          </a:p>
          <a:p>
            <a:r>
              <a:rPr lang="es-MX" dirty="0"/>
              <a:t>La mayor parte de las personas guardan antiguos documentos, registros, y están dispuestas a mostrar a terceros por lo menos algunos de aquellos elementos.</a:t>
            </a:r>
          </a:p>
        </p:txBody>
      </p:sp>
      <p:pic>
        <p:nvPicPr>
          <p:cNvPr id="8194" name="Picture 2" descr="Resultado de imagen para libros">
            <a:extLst>
              <a:ext uri="{FF2B5EF4-FFF2-40B4-BE49-F238E27FC236}">
                <a16:creationId xmlns:a16="http://schemas.microsoft.com/office/drawing/2014/main" id="{5E51F363-6364-4C3A-A7A3-B217A718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1" y="2496403"/>
            <a:ext cx="4976884" cy="24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27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F503C-D0CD-4E19-8D5A-468F52FE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LA GUIA DE LA ENTREVISTA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53FC0-3464-4059-8CA0-3F79C7E55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603" y="2180913"/>
            <a:ext cx="5992504" cy="4024125"/>
          </a:xfrm>
        </p:spPr>
        <p:txBody>
          <a:bodyPr/>
          <a:lstStyle/>
          <a:p>
            <a:r>
              <a:rPr lang="es-MX" dirty="0"/>
              <a:t>La guía de la entrevista no es un protocolo estructurado. </a:t>
            </a:r>
          </a:p>
          <a:p>
            <a:r>
              <a:rPr lang="es-MX" dirty="0"/>
              <a:t>Se trata de una lista de áreas generales que deben cubrirse con cada informante. </a:t>
            </a:r>
          </a:p>
          <a:p>
            <a:r>
              <a:rPr lang="es-MX" dirty="0"/>
              <a:t>En la situación de entrevista el investigador decide como enunciar las preguntas y cuándo formularlas.</a:t>
            </a:r>
          </a:p>
          <a:p>
            <a:r>
              <a:rPr lang="es-MX" dirty="0"/>
              <a:t> La guía de la entrevista sirve solamente para recordar que se deben hacer preguntas sobre ciertos temas.</a:t>
            </a:r>
          </a:p>
        </p:txBody>
      </p:sp>
      <p:pic>
        <p:nvPicPr>
          <p:cNvPr id="9220" name="Picture 4" descr="Imagen relacionada">
            <a:extLst>
              <a:ext uri="{FF2B5EF4-FFF2-40B4-BE49-F238E27FC236}">
                <a16:creationId xmlns:a16="http://schemas.microsoft.com/office/drawing/2014/main" id="{BBF32D86-DC95-4F3F-B4D8-356634A8B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1" y="1410887"/>
            <a:ext cx="40481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8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77DC2-58D3-4387-82C5-DCF549FD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LA SITUACION DE ENTREVISTA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DBA36C-6ADA-4E48-9D34-9BACB35F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8208"/>
            <a:ext cx="10205113" cy="4024125"/>
          </a:xfrm>
        </p:spPr>
        <p:txBody>
          <a:bodyPr/>
          <a:lstStyle/>
          <a:p>
            <a:r>
              <a:rPr lang="es-MX" dirty="0"/>
              <a:t>En la entrevista estructurada se instruye al entrevistador para que actúe como una figura desinteresada.</a:t>
            </a:r>
          </a:p>
          <a:p>
            <a:r>
              <a:rPr lang="es-MX" dirty="0"/>
              <a:t>Las relaciones que se desarrollan a medida que transcurre el tiempo entre el entrevistador y los informantes son la clave de la recolección de datos</a:t>
            </a:r>
          </a:p>
          <a:p>
            <a:r>
              <a:rPr lang="es-MX" dirty="0"/>
              <a:t>Las entrevistas en profundidad requieren capacidad para relacionarse con otros en sus propios términos. </a:t>
            </a:r>
          </a:p>
          <a:p>
            <a:r>
              <a:rPr lang="es-MX" dirty="0"/>
              <a:t>No hay ninguna formula simple: para entrevistar con éxito, </a:t>
            </a:r>
            <a:r>
              <a:rPr lang="es-MX" b="1" dirty="0">
                <a:solidFill>
                  <a:srgbClr val="00B0F0"/>
                </a:solidFill>
              </a:rPr>
              <a:t>pero los puntos siguientes</a:t>
            </a:r>
            <a:r>
              <a:rPr lang="es-MX" dirty="0"/>
              <a:t> dan el tono de la atmósfera que el investigador debe tratar de crear.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004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B3E5D-AC04-4A07-8409-35BB9281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No abrir juicio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93532-5A4C-489F-8887-CCB1BD13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0516"/>
            <a:ext cx="10259704" cy="4498169"/>
          </a:xfrm>
        </p:spPr>
        <p:txBody>
          <a:bodyPr>
            <a:normAutofit/>
          </a:bodyPr>
          <a:lstStyle/>
          <a:p>
            <a:r>
              <a:rPr lang="es-MX" dirty="0"/>
              <a:t>Cuando los informantes comienzan a compartir un número creciente de experiencias y sentimientos con el entrevistador, revelan partes de sí mismos que por lo común mantienen ocultas. </a:t>
            </a:r>
          </a:p>
          <a:p>
            <a:r>
              <a:rPr lang="es-MX" dirty="0"/>
              <a:t> En otras palabras, si queremos que la gente se abra y manifieste sus sentimientos y opiniones, debemos abstenemos de emitir juicios negativos sobre ella y de "humillar la" o "acallar la".</a:t>
            </a:r>
          </a:p>
          <a:p>
            <a:r>
              <a:rPr lang="es-MX" dirty="0"/>
              <a:t>Por supuesto, el mejor modo de evitar la apariencia de que se está juzgando a las personas consiste en tratar de aceptarlas por quienes son y por lo que son, sin abrir juicio tampoco mentalmente</a:t>
            </a:r>
          </a:p>
          <a:p>
            <a:r>
              <a:rPr lang="es-MX" dirty="0"/>
              <a:t>. Debemos comunicar nuestra comprensión y simpatía: "Sé lo que quiere decir", "Lo mismo me pasó a mí una vez", "Yo he pensado en hacerlo", "Tengo un amigo que también hizo eso".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123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A0321-B584-48AC-B42C-AB0172EE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049904" cy="1293028"/>
          </a:xfrm>
        </p:spPr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Permitir que la gente hable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C3D75B-3AB0-469A-A982-B304922B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5" y="2292824"/>
            <a:ext cx="6823882" cy="3925861"/>
          </a:xfrm>
        </p:spPr>
        <p:txBody>
          <a:bodyPr/>
          <a:lstStyle/>
          <a:p>
            <a:r>
              <a:rPr lang="es-MX" dirty="0"/>
              <a:t>La entrevista en profundidad a veces requiere una gran cantidad de paciencia. </a:t>
            </a:r>
          </a:p>
          <a:p>
            <a:r>
              <a:rPr lang="es-MX" dirty="0"/>
              <a:t>Los informantes pueden extenderse sobre cosas en las que no estamos interesados. </a:t>
            </a:r>
          </a:p>
          <a:p>
            <a:r>
              <a:rPr lang="es-MX" dirty="0"/>
              <a:t>Me gustaría volver a algo que usted dijo el otro día. </a:t>
            </a:r>
          </a:p>
          <a:p>
            <a:r>
              <a:rPr lang="es-MX" dirty="0"/>
              <a:t>Con el tiempo, los informantes por lo general aprenden a leer nuestros gestos y conocen lo bastante nuestros intereses como para hablar sobre algunas cosas y no sobre otras</a:t>
            </a:r>
          </a:p>
        </p:txBody>
      </p:sp>
      <p:pic>
        <p:nvPicPr>
          <p:cNvPr id="10242" name="Picture 2" descr="Resultado de imagen para dejar hablar">
            <a:extLst>
              <a:ext uri="{FF2B5EF4-FFF2-40B4-BE49-F238E27FC236}">
                <a16:creationId xmlns:a16="http://schemas.microsoft.com/office/drawing/2014/main" id="{94F4CCDB-8AE6-41EC-B7AC-37355A2F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725" y="2723581"/>
            <a:ext cx="2571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9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944F-B125-4DEC-BAFB-F5903F48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314430"/>
            <a:ext cx="8610600" cy="1293028"/>
          </a:xfrm>
        </p:spPr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entrevista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10983-B695-4C19-A528-8C82FC50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7200"/>
            <a:ext cx="10820400" cy="4491485"/>
          </a:xfrm>
        </p:spPr>
        <p:txBody>
          <a:bodyPr>
            <a:normAutofit/>
          </a:bodyPr>
          <a:lstStyle/>
          <a:p>
            <a:endParaRPr lang="es-MX" dirty="0"/>
          </a:p>
          <a:p>
            <a:r>
              <a:rPr lang="es-MX" dirty="0"/>
              <a:t>Una </a:t>
            </a:r>
            <a:r>
              <a:rPr lang="es-MX" b="1" dirty="0"/>
              <a:t>entrevista</a:t>
            </a:r>
            <a:r>
              <a:rPr lang="es-MX" dirty="0"/>
              <a:t> es un </a:t>
            </a:r>
            <a:r>
              <a:rPr lang="es-MX" b="1" dirty="0"/>
              <a:t>intercambio de ideas, opiniones mediante una conversación que se da entre dos o más personas</a:t>
            </a:r>
            <a:r>
              <a:rPr lang="es-MX" dirty="0"/>
              <a:t> donde un entrevistador es el designado para preguntar.</a:t>
            </a:r>
            <a:br>
              <a:rPr lang="es-MX" dirty="0"/>
            </a:br>
            <a:endParaRPr lang="es-MX" dirty="0"/>
          </a:p>
          <a:p>
            <a:r>
              <a:rPr lang="es-MX" dirty="0"/>
              <a:t>Es la herramienta de excavar favorita de los sociólogos, para adquirir conocimientos sobre la vida social.</a:t>
            </a:r>
          </a:p>
          <a:p>
            <a:endParaRPr lang="es-MX" dirty="0"/>
          </a:p>
          <a:p>
            <a:r>
              <a:rPr lang="es-MX" dirty="0"/>
              <a:t>El entrevistador sirve como un cuidadoso recolector de datos; su rol incluye el trabajo de lograr que los sujetos se relajen lo bastante como para responder por completo a la serie predefinida de preguntas.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657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A05A9-BC2A-4426-9184-A0B1FB52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PRESTAR ATENCION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A75EC-5851-44CA-BE95-527DC04E4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524" y="2210937"/>
            <a:ext cx="5869675" cy="4007748"/>
          </a:xfrm>
        </p:spPr>
        <p:txBody>
          <a:bodyPr>
            <a:normAutofit/>
          </a:bodyPr>
          <a:lstStyle/>
          <a:p>
            <a:r>
              <a:rPr lang="es-MX" dirty="0"/>
              <a:t>Prestar atención significa comunicar un interés sincero en lo que los informantes están diciendo.</a:t>
            </a:r>
          </a:p>
          <a:p>
            <a:r>
              <a:rPr lang="es-MX" dirty="0"/>
              <a:t>Y saber cuándo y cómo indagar formulando la pregunta correcta.</a:t>
            </a:r>
          </a:p>
          <a:p>
            <a:r>
              <a:rPr lang="es-MX" dirty="0"/>
              <a:t>Prestar atención implica abrirse; a la observación de uno mismo, la autoconciencia, la creencia de que todo lo que uno toma del exterior y experimenta en su interior es digno de consideración.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11266" name="Picture 2" descr="Imagen relacionada">
            <a:extLst>
              <a:ext uri="{FF2B5EF4-FFF2-40B4-BE49-F238E27FC236}">
                <a16:creationId xmlns:a16="http://schemas.microsoft.com/office/drawing/2014/main" id="{88CB2979-B775-4F9E-B370-B1153D77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40" y="2548721"/>
            <a:ext cx="4560124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91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79CF4-4B6E-43EA-ABE3-6F7EBEF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SER SENSIBLE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302A4-E098-416A-9C53-5524EFFDA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299" y="2385060"/>
            <a:ext cx="4148919" cy="4024125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La sensibilidad es una actitud que uno debe llevar a las entrevistas y ala observación participante</a:t>
            </a:r>
          </a:p>
          <a:p>
            <a:endParaRPr lang="es-MX" dirty="0"/>
          </a:p>
        </p:txBody>
      </p:sp>
      <p:sp>
        <p:nvSpPr>
          <p:cNvPr id="4" name="AutoShape 2" descr="Resultado de imagen para empatia">
            <a:extLst>
              <a:ext uri="{FF2B5EF4-FFF2-40B4-BE49-F238E27FC236}">
                <a16:creationId xmlns:a16="http://schemas.microsoft.com/office/drawing/2014/main" id="{798B7049-3551-4EC6-84B7-975363E443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936845"/>
            <a:ext cx="1644555" cy="164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Resultado de imagen para empatia">
            <a:extLst>
              <a:ext uri="{FF2B5EF4-FFF2-40B4-BE49-F238E27FC236}">
                <a16:creationId xmlns:a16="http://schemas.microsoft.com/office/drawing/2014/main" id="{BDBA39DA-C216-448D-AB23-E2FE274DB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94" name="Picture 6" descr="Imagen relacionada">
            <a:extLst>
              <a:ext uri="{FF2B5EF4-FFF2-40B4-BE49-F238E27FC236}">
                <a16:creationId xmlns:a16="http://schemas.microsoft.com/office/drawing/2014/main" id="{5BA3D279-2462-4343-A86D-17F88C1F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85060"/>
            <a:ext cx="5715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26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CA6C1-11A3-40D1-B731-57B0CBE2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EL SONDEO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E3948-EC68-4A28-BC15-B143C683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37" y="1787857"/>
            <a:ext cx="9880980" cy="4430829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En la entrevista cualitativa tenemos que sondear los detalles de las experiencias de las personas y los significados que éstas les atribuyen. </a:t>
            </a:r>
          </a:p>
          <a:p>
            <a:r>
              <a:rPr lang="es-MX" dirty="0"/>
              <a:t>Ese es él punto en que las entrevistas en profundidad se apartan de las conversaciones cotidianas. </a:t>
            </a:r>
          </a:p>
          <a:p>
            <a:r>
              <a:rPr lang="es-MX" dirty="0"/>
              <a:t>El entrevistador está interesado en acontecimientos triviales, en las luchas y experiencias diarias, tanto como en los puntos brillantes de la vida.</a:t>
            </a:r>
          </a:p>
          <a:p>
            <a:pPr marL="0" indent="0">
              <a:buNone/>
            </a:pPr>
            <a:r>
              <a:rPr lang="es-MX" dirty="0"/>
              <a:t>Formular una cantidad de preguntas específicas:</a:t>
            </a:r>
          </a:p>
          <a:p>
            <a:r>
              <a:rPr lang="es-MX" b="1" dirty="0">
                <a:solidFill>
                  <a:srgbClr val="00B0F0"/>
                </a:solidFill>
              </a:rPr>
              <a:t>¿Me puede decir a que se parecía ese lugar?</a:t>
            </a:r>
          </a:p>
          <a:p>
            <a:r>
              <a:rPr lang="es-MX" b="1" dirty="0">
                <a:solidFill>
                  <a:srgbClr val="00B0F0"/>
                </a:solidFill>
              </a:rPr>
              <a:t>¿Cómo se sintió entonces?</a:t>
            </a:r>
          </a:p>
          <a:p>
            <a:r>
              <a:rPr lang="es-MX" b="1" dirty="0">
                <a:solidFill>
                  <a:srgbClr val="00B0F0"/>
                </a:solidFill>
              </a:rPr>
              <a:t>¿Se acuerda de lo que dijo en ese momento?</a:t>
            </a:r>
          </a:p>
          <a:p>
            <a:r>
              <a:rPr lang="es-MX" b="1" dirty="0">
                <a:solidFill>
                  <a:srgbClr val="00B0F0"/>
                </a:solidFill>
              </a:rPr>
              <a:t>¿Qué estaba haciendo usted?</a:t>
            </a:r>
          </a:p>
          <a:p>
            <a:r>
              <a:rPr lang="es-MX" b="1" dirty="0">
                <a:solidFill>
                  <a:srgbClr val="00B0F0"/>
                </a:solidFill>
              </a:rPr>
              <a:t>¿Quién más estaba allí?</a:t>
            </a:r>
          </a:p>
          <a:p>
            <a:r>
              <a:rPr lang="es-MX" b="1" dirty="0">
                <a:solidFill>
                  <a:srgbClr val="00B0F0"/>
                </a:solidFill>
              </a:rPr>
              <a:t>¿Qué ocurrió después de eso?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262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815AC-875B-434D-8A5D-3D553BE4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CONTROLES CRUZADOS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4DBC17-1CE7-46AB-B74C-B46E1C8B7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0832"/>
            <a:ext cx="10820400" cy="4377853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En las entrevistas en profundidad pasamos con la gente el tiempo necesario como para, poder "leer entre líneas" sus observaciones y sondear detalles suficientes para saber si están fabricando una historia</a:t>
            </a:r>
          </a:p>
          <a:p>
            <a:r>
              <a:rPr lang="es-MX" dirty="0"/>
              <a:t>Todas las personas son propensas a exagerar sus éxitos y negar o escamotear sus fracasos.</a:t>
            </a:r>
          </a:p>
          <a:p>
            <a:r>
              <a:rPr lang="es-MX" dirty="0"/>
              <a:t>Lo que se desea es que su historia refleje sus propias actitudes e interpretaciones personales</a:t>
            </a:r>
          </a:p>
          <a:p>
            <a:r>
              <a:rPr lang="es-MX" dirty="0"/>
              <a:t>El investigador tiene también la responsabilidad de establecer controles cruzados sobre las historias de los informantes.</a:t>
            </a:r>
          </a:p>
          <a:p>
            <a:r>
              <a:rPr lang="es-MX" dirty="0"/>
              <a:t>Asimismo, para controlar las afirmaciones de los informantes se deben apelar a tantas fuentes de datos diferentes como resulte posible un ejemplo:</a:t>
            </a:r>
          </a:p>
          <a:p>
            <a:r>
              <a:rPr lang="es-MX" b="1" dirty="0">
                <a:solidFill>
                  <a:srgbClr val="00B0F0"/>
                </a:solidFill>
              </a:rPr>
              <a:t>En las primeras obras de la Escuela de Chicago, los investigadores comparaban regularmente las narraciones de los informantes con los registros oficiales conservados por la policía y por organismos de asistencia social.</a:t>
            </a:r>
          </a:p>
        </p:txBody>
      </p:sp>
    </p:spTree>
    <p:extLst>
      <p:ext uri="{BB962C8B-B14F-4D97-AF65-F5344CB8AC3E}">
        <p14:creationId xmlns:p14="http://schemas.microsoft.com/office/powerpoint/2010/main" val="1223107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308CC-DB97-4543-A61C-9989DFF7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32" y="764373"/>
            <a:ext cx="10579768" cy="1293028"/>
          </a:xfrm>
        </p:spPr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LAS RELACIONES CON LOS INFORMANTES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D86B7A-C413-4902-AFF5-5BC7CEC0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4" y="2194560"/>
            <a:ext cx="10441675" cy="402412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La relación entre entrevistador e informante es en gran medida </a:t>
            </a:r>
            <a:r>
              <a:rPr lang="es-MX" b="1" dirty="0">
                <a:solidFill>
                  <a:srgbClr val="00B0F0"/>
                </a:solidFill>
              </a:rPr>
              <a:t>unilateral.</a:t>
            </a:r>
            <a:r>
              <a:rPr lang="es-MX" dirty="0"/>
              <a:t> A través de ella, el entrevistador tiene la oportunidad de realizar un estudio y' con él ganar el status y las recompensas que acompañan a la obtención de un título o a la publicación de libros o artículos. </a:t>
            </a:r>
          </a:p>
          <a:p>
            <a:r>
              <a:rPr lang="es-MX" dirty="0"/>
              <a:t>No está claro qué es lo que obtienen los informantes, si es que obtienen algo, salvo la satisfacción de que alguien piense que sus vidas y modos de ver tienen importancia.</a:t>
            </a:r>
          </a:p>
          <a:p>
            <a:r>
              <a:rPr lang="es-MX" dirty="0"/>
              <a:t>El informante puede cansarse de contestar preguntas, o comenzar a ver las entrevistas como una imposición en su vida. </a:t>
            </a:r>
          </a:p>
          <a:p>
            <a:r>
              <a:rPr lang="es-MX" dirty="0"/>
              <a:t>El entrevistador puede empezar a impacientarse, cuando el informante se muestra renuente a contestar o elude ciertos temas</a:t>
            </a:r>
          </a:p>
          <a:p>
            <a:r>
              <a:rPr lang="es-MX" dirty="0"/>
              <a:t>Inc1uso uno de los dos puede haberse aburrido.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896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96D9A-7ACD-41C2-875B-3BB932EF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ENTREVISTAS GRABADAS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2D2201-F610-4F01-8A45-D9E1BE45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4" y="2194560"/>
            <a:ext cx="10441675" cy="4024125"/>
          </a:xfrm>
        </p:spPr>
        <p:txBody>
          <a:bodyPr>
            <a:normAutofit/>
          </a:bodyPr>
          <a:lstStyle/>
          <a:p>
            <a:r>
              <a:rPr lang="es-MX" dirty="0"/>
              <a:t>Los grabadores, por simple presencia, pueden modificar lo que la gente dice en las primeras etapas de la investigación, </a:t>
            </a:r>
          </a:p>
          <a:p>
            <a:r>
              <a:rPr lang="es-MX" dirty="0"/>
              <a:t>En las entrevistas los informantes son agudamente conscientes de que el propósito del entrevistador es realizar una investigación.</a:t>
            </a:r>
          </a:p>
          <a:p>
            <a:r>
              <a:rPr lang="es-MX" dirty="0"/>
              <a:t>Un grabador permite al entrevistador captar mucho más que si reposara únicamente sobre su memoria. Los datos del entrevistador son casi exclusivamente palabras</a:t>
            </a:r>
          </a:p>
          <a:p>
            <a:r>
              <a:rPr lang="es-MX" dirty="0"/>
              <a:t>Es obvio que no se deben grabar las entrevistas si ello hace que los informantes se sientan incómodos </a:t>
            </a:r>
          </a:p>
          <a:p>
            <a:r>
              <a:rPr lang="es-MX" dirty="0"/>
              <a:t>Use un aparato pequeño y colóquelo fuera de la visión. </a:t>
            </a:r>
          </a:p>
        </p:txBody>
      </p:sp>
    </p:spTree>
    <p:extLst>
      <p:ext uri="{BB962C8B-B14F-4D97-AF65-F5344CB8AC3E}">
        <p14:creationId xmlns:p14="http://schemas.microsoft.com/office/powerpoint/2010/main" val="2265516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3AEEF-8399-41B6-94FA-288F4689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EL DIARIO DEL ENTREVISTADOR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6343C6-0608-44F2-890E-78E3CB8D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2194560"/>
            <a:ext cx="10523561" cy="4024125"/>
          </a:xfrm>
        </p:spPr>
        <p:txBody>
          <a:bodyPr>
            <a:normAutofit/>
          </a:bodyPr>
          <a:lstStyle/>
          <a:p>
            <a:r>
              <a:rPr lang="es-MX" dirty="0"/>
              <a:t> El diario del entrevistador puede servir a varios propósitos. </a:t>
            </a:r>
          </a:p>
          <a:p>
            <a:r>
              <a:rPr lang="es-MX" dirty="0"/>
              <a:t>En primer lugar, debe contener un bosquejo de los temas examinados en cada entrevista. Esto lo ayudará a seguir la pista de lo que ya ha sido cubierto y a volver atrás, a conversaciones específicas, cuando quiera seguir desarrollando algo que dijo el informante</a:t>
            </a:r>
          </a:p>
          <a:p>
            <a:r>
              <a:rPr lang="es-MX" dirty="0"/>
              <a:t>En segundo lugar; el diario cumple la función de los "comentarios del observador" registrados en las notas de campo de la observación participante. </a:t>
            </a:r>
          </a:p>
          <a:p>
            <a:r>
              <a:rPr lang="es-MX" dirty="0"/>
              <a:t>Finalmente, el diario es un buen lugar para llevar un registro de conversaciones con los informantes fuera de la situación de entrevista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4327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F79360C-5252-4547-90B4-5C27692F2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MUCHAS GRACIAS….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E2186C7-76C2-4463-8FCA-B19D91991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27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8C02A-8153-4D9A-B50A-A9A02672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964" y="95633"/>
            <a:ext cx="8610600" cy="1293028"/>
          </a:xfrm>
        </p:spPr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ENTREVISTA EN PROFUNDIDAD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AD88F-F0DE-475D-A0A8-6840889F9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4791" y="1542198"/>
            <a:ext cx="6656696" cy="49404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Las </a:t>
            </a:r>
            <a:r>
              <a:rPr lang="es-MX" b="1" dirty="0">
                <a:solidFill>
                  <a:srgbClr val="00B0F0"/>
                </a:solidFill>
              </a:rPr>
              <a:t>entrevistas cualitativas </a:t>
            </a:r>
            <a:r>
              <a:rPr lang="es-MX" dirty="0"/>
              <a:t>han sido descriptas como no, directivas, no estructuradas, no estandarizadas y abiertas. </a:t>
            </a:r>
          </a:p>
          <a:p>
            <a:pPr algn="just"/>
            <a:r>
              <a:rPr lang="es-MX" dirty="0"/>
              <a:t>Utilizamos la expresión "entrevistas en profundidad" para referimos a este </a:t>
            </a:r>
            <a:r>
              <a:rPr lang="es-MX" b="1" dirty="0">
                <a:solidFill>
                  <a:srgbClr val="00B0F0"/>
                </a:solidFill>
              </a:rPr>
              <a:t>método de investigación </a:t>
            </a:r>
          </a:p>
          <a:p>
            <a:pPr algn="just"/>
            <a:r>
              <a:rPr lang="es-MX" dirty="0"/>
              <a:t>Las entrevistas en profundidad siguen el modelo de una conversación entre iguales, y no de un intercambio formal de preguntas y respuestas.</a:t>
            </a:r>
          </a:p>
          <a:p>
            <a:pPr algn="just"/>
            <a:r>
              <a:rPr lang="es-MX" b="1" dirty="0">
                <a:solidFill>
                  <a:srgbClr val="00B0F0"/>
                </a:solidFill>
              </a:rPr>
              <a:t>El propio investigador es el instrumento de la investigación</a:t>
            </a:r>
            <a:r>
              <a:rPr lang="es-MX" dirty="0"/>
              <a:t>, y no lo es un protocolo o formulario de entrevista. </a:t>
            </a:r>
          </a:p>
          <a:p>
            <a:pPr algn="just"/>
            <a:r>
              <a:rPr lang="es-MX" dirty="0"/>
              <a:t>El rol implica no sólo obtener respuestas, sino también aprender qué preguntas hacer y cómo hacerlas.</a:t>
            </a:r>
          </a:p>
          <a:p>
            <a:pPr algn="just"/>
            <a:r>
              <a:rPr lang="es-MX" dirty="0"/>
              <a:t>Mediante las entrevistas el investigador hábil logra por la general aprender de que modo los informantes se ven a sí mismos y a su mundo.</a:t>
            </a:r>
          </a:p>
        </p:txBody>
      </p:sp>
      <p:pic>
        <p:nvPicPr>
          <p:cNvPr id="2052" name="Picture 4" descr="Resultado de imagen para entrevista">
            <a:extLst>
              <a:ext uri="{FF2B5EF4-FFF2-40B4-BE49-F238E27FC236}">
                <a16:creationId xmlns:a16="http://schemas.microsoft.com/office/drawing/2014/main" id="{17E008B9-3752-4521-93AD-038F0EFBE0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94018"/>
            <a:ext cx="3048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8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05A55-7A98-4C6F-A32A-B39F70C1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99" y="288075"/>
            <a:ext cx="8610600" cy="1293028"/>
          </a:xfrm>
        </p:spPr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desventajas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07EDD-A9B0-48EC-A249-36EFAF9B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937" y="1762126"/>
            <a:ext cx="6206319" cy="4638673"/>
          </a:xfrm>
        </p:spPr>
        <p:txBody>
          <a:bodyPr>
            <a:normAutofit/>
          </a:bodyPr>
          <a:lstStyle/>
          <a:p>
            <a:r>
              <a:rPr lang="es-MX" dirty="0"/>
              <a:t>Las entrevistas son susceptibles de producir, las mismas falsificaciones, engaños, exageraciones y distorsiones que caracterizan el intercambio verbal entre cualquier tipo de personas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Puesto que la entrevista es un tipo de situación, no debe darse .por sentado que lo que una persona dice en la entrevista es lo que esa persona cree o dice en otras situaciones.</a:t>
            </a:r>
          </a:p>
        </p:txBody>
      </p:sp>
      <p:sp>
        <p:nvSpPr>
          <p:cNvPr id="4" name="AutoShape 2" descr="Resultado de imagen para desventajas">
            <a:extLst>
              <a:ext uri="{FF2B5EF4-FFF2-40B4-BE49-F238E27FC236}">
                <a16:creationId xmlns:a16="http://schemas.microsoft.com/office/drawing/2014/main" id="{B9AAAD75-DC24-4433-8D56-82F9AC58EA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909549"/>
            <a:ext cx="1671851" cy="16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Resultado de imagen para desventajas">
            <a:extLst>
              <a:ext uri="{FF2B5EF4-FFF2-40B4-BE49-F238E27FC236}">
                <a16:creationId xmlns:a16="http://schemas.microsoft.com/office/drawing/2014/main" id="{19FF7C89-DF97-4893-B097-0F486D46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6" y="1914525"/>
            <a:ext cx="3714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85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E631F-6994-4642-B539-8EC1C6EB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57" y="764373"/>
            <a:ext cx="10025743" cy="1293028"/>
          </a:xfrm>
        </p:spPr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TIPOS DE ENTREVISTA EN PROFUNDIDAD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B6F53A-667F-4109-AECB-FDAFCCBB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784" y="2069502"/>
            <a:ext cx="2434909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Existen tres tipos de entrevista en profundidad:</a:t>
            </a:r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99672DE-1E26-4650-A305-62821CEA0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34596"/>
              </p:ext>
            </p:extLst>
          </p:nvPr>
        </p:nvGraphicFramePr>
        <p:xfrm>
          <a:off x="4775200" y="2057400"/>
          <a:ext cx="6484203" cy="415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85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688D4-D77A-4E6D-BD9C-CE638FFC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HISTORIA DE VIDA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D60068-4C9B-42FD-AAE6-1C6CB736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891" y="2069502"/>
            <a:ext cx="10399594" cy="4024125"/>
          </a:xfrm>
        </p:spPr>
        <p:txBody>
          <a:bodyPr>
            <a:normAutofit/>
          </a:bodyPr>
          <a:lstStyle/>
          <a:p>
            <a:r>
              <a:rPr lang="es-MX" dirty="0"/>
              <a:t>La historia de vida presenta la visión de su vida que tiene la persona, en sus propias palabras, en gran medida como una </a:t>
            </a:r>
            <a:r>
              <a:rPr lang="es-MX" b="1" dirty="0">
                <a:solidFill>
                  <a:srgbClr val="00B0F0"/>
                </a:solidFill>
              </a:rPr>
              <a:t>autobiografía común</a:t>
            </a:r>
          </a:p>
          <a:p>
            <a:r>
              <a:rPr lang="es-MX" dirty="0"/>
              <a:t>En la historia de vida se revela como de ninguna otra manera la vida interior de una persona, sus luchas morales, sus éxitos y fracasos.</a:t>
            </a:r>
          </a:p>
          <a:p>
            <a:r>
              <a:rPr lang="es-MX" dirty="0"/>
              <a:t>Lo que diferencia la historia de vida de las autobiografías populares es el hecho de que el investigador solicita activamente el relato de las experiencias y los modos de ver de la persona, y construye la historia de vida como producto final.</a:t>
            </a:r>
          </a:p>
          <a:p>
            <a:r>
              <a:rPr lang="es-MX" dirty="0"/>
              <a:t>la historia de vida nos permite conocer íntimamente a las personas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96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F93E2-7D99-4098-8AE1-DC23DDDD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87" y="639315"/>
            <a:ext cx="11070771" cy="1293028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APRENDIZAJE SOBRE ACONTECIMIENTOS Y 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E0A09-1E9A-480F-9E98-CD2246BB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131" y="2194560"/>
            <a:ext cx="10519012" cy="4024125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El, segundo tipo de entrevistas en, profundidad se dirigen al aprendizaje sobre acontecimientos y actividades que no se pueden observar directamente. </a:t>
            </a:r>
          </a:p>
          <a:p>
            <a:r>
              <a:rPr lang="es-MX" dirty="0"/>
              <a:t>En este tipo de entrevistas nuestros interlocutores son informantes en el más, verdadero sentido de la palabra.</a:t>
            </a:r>
          </a:p>
          <a:p>
            <a:r>
              <a:rPr lang="es-MX" dirty="0"/>
              <a:t>En tantos informantes, su rol no consiste simplemente en revelar sus propios modo de ver, si no que deben describir lo que sucede y el modo en que otras personas lo perciben</a:t>
            </a:r>
          </a:p>
        </p:txBody>
      </p:sp>
    </p:spTree>
    <p:extLst>
      <p:ext uri="{BB962C8B-B14F-4D97-AF65-F5344CB8AC3E}">
        <p14:creationId xmlns:p14="http://schemas.microsoft.com/office/powerpoint/2010/main" val="364105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0DCD3-DBC6-485A-9C4C-7061530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229" y="764373"/>
            <a:ext cx="10257971" cy="1293028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ESCENARIOS, SITUACIONES O PERSONAS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2D1AE-A973-4FFC-8A01-B9EB29E5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072" y="2371399"/>
            <a:ext cx="10257971" cy="3722228"/>
          </a:xfrm>
        </p:spPr>
        <p:txBody>
          <a:bodyPr/>
          <a:lstStyle/>
          <a:p>
            <a:r>
              <a:rPr lang="es-MX" dirty="0"/>
              <a:t>El tipo final de entrevistas cualitativas tiene la finalidad de proporcionar un cuadro amplio de una gama de escenarios, situaciones o personas</a:t>
            </a:r>
          </a:p>
          <a:p>
            <a:r>
              <a:rPr lang="es-MX" dirty="0"/>
              <a:t>Los informantes no quieren o no pueden expresar muchas cosas importantes y sólo observándolos, en sus vidas diarias es posible adquirir conocimientos sobre tales cosas.</a:t>
            </a:r>
          </a:p>
          <a:p>
            <a:r>
              <a:rPr lang="es-MX" dirty="0"/>
              <a:t>Las entrevistas en profundidad, permiten conocer a la gente lo bastante bien como para comprender lo que quiere decir, y crean una atmósfera en la cual es probable que se exprese libremente.</a:t>
            </a:r>
          </a:p>
        </p:txBody>
      </p:sp>
    </p:spTree>
    <p:extLst>
      <p:ext uri="{BB962C8B-B14F-4D97-AF65-F5344CB8AC3E}">
        <p14:creationId xmlns:p14="http://schemas.microsoft.com/office/powerpoint/2010/main" val="185541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5F2B4-6059-4549-BF47-33FE1F91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7075"/>
            <a:ext cx="8610600" cy="1293028"/>
          </a:xfrm>
        </p:spPr>
        <p:txBody>
          <a:bodyPr/>
          <a:lstStyle/>
          <a:p>
            <a:r>
              <a:rPr lang="es-MX" b="1" dirty="0">
                <a:solidFill>
                  <a:srgbClr val="FFFF00"/>
                </a:solidFill>
              </a:rPr>
              <a:t>Selección de informantes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9C800E-4850-4E96-9F59-392853820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1960" y="1801504"/>
            <a:ext cx="6752231" cy="4749421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Es difícil determinar a cuántas personas se debe entrevistar en un estudio cualitativo. </a:t>
            </a:r>
          </a:p>
          <a:p>
            <a:r>
              <a:rPr lang="es-MX" dirty="0"/>
              <a:t>Algunos investigadores tratan de entrevistar al mayor número posible de personas familiarizadas con un tema a acontecimiento.</a:t>
            </a:r>
          </a:p>
          <a:p>
            <a:r>
              <a:rPr lang="es-MX" dirty="0"/>
              <a:t>Existe un cierto número de maneras de encontrar informantes.</a:t>
            </a:r>
          </a:p>
          <a:p>
            <a:r>
              <a:rPr lang="es-MX" dirty="0"/>
              <a:t> El modo más fácil de constituir un grupo de informantes es la técnica de la "bola de nieve": conocer a algunos informantes y lograr que ellos nos presenten a otros</a:t>
            </a:r>
          </a:p>
          <a:p>
            <a:r>
              <a:rPr lang="es-MX" dirty="0"/>
              <a:t> El investigador se encuentra con alguien que tiene una historia importante para contar y quiere contarla. </a:t>
            </a:r>
          </a:p>
        </p:txBody>
      </p:sp>
      <p:pic>
        <p:nvPicPr>
          <p:cNvPr id="4098" name="Picture 2" descr="Resultado de imagen para seleccionar">
            <a:extLst>
              <a:ext uri="{FF2B5EF4-FFF2-40B4-BE49-F238E27FC236}">
                <a16:creationId xmlns:a16="http://schemas.microsoft.com/office/drawing/2014/main" id="{48E85736-7061-4E00-8360-99AF3879CA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981" y="2508458"/>
            <a:ext cx="3055219" cy="25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1862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354</TotalTime>
  <Words>2139</Words>
  <Application>Microsoft Office PowerPoint</Application>
  <PresentationFormat>Panorámica</PresentationFormat>
  <Paragraphs>146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Adobe Gothic Std B</vt:lpstr>
      <vt:lpstr>Arial</vt:lpstr>
      <vt:lpstr>Century Gothic</vt:lpstr>
      <vt:lpstr>Estela de condensación</vt:lpstr>
      <vt:lpstr>La ENTREVISTA  en Profundidad</vt:lpstr>
      <vt:lpstr>entrevista</vt:lpstr>
      <vt:lpstr>ENTREVISTA EN PROFUNDIDAD</vt:lpstr>
      <vt:lpstr>desventajas</vt:lpstr>
      <vt:lpstr>TIPOS DE ENTREVISTA EN PROFUNDIDAD</vt:lpstr>
      <vt:lpstr>HISTORIA DE VIDA</vt:lpstr>
      <vt:lpstr>APRENDIZAJE SOBRE ACONTECIMIENTOS Y ACTIVIDADES</vt:lpstr>
      <vt:lpstr>ESCENARIOS, SITUACIONES O PERSONAS</vt:lpstr>
      <vt:lpstr>Selección de informantes</vt:lpstr>
      <vt:lpstr>TOMAR EN CUENTA</vt:lpstr>
      <vt:lpstr>El comienzo de las entrevistas</vt:lpstr>
      <vt:lpstr>Las preguntas descriptivas</vt:lpstr>
      <vt:lpstr>RELATOS SOLICITADOS</vt:lpstr>
      <vt:lpstr>LA ENTREVISTA CON CUADERONO DE BITACORA</vt:lpstr>
      <vt:lpstr>DOCUMENTOS PERSONALES</vt:lpstr>
      <vt:lpstr>LA GUIA DE LA ENTREVISTA </vt:lpstr>
      <vt:lpstr>LA SITUACION DE ENTREVISTA </vt:lpstr>
      <vt:lpstr>No abrir juicio </vt:lpstr>
      <vt:lpstr>Permitir que la gente hable</vt:lpstr>
      <vt:lpstr>PRESTAR ATENCION</vt:lpstr>
      <vt:lpstr>SER SENSIBLE</vt:lpstr>
      <vt:lpstr>EL SONDEO</vt:lpstr>
      <vt:lpstr>CONTROLES CRUZADOS</vt:lpstr>
      <vt:lpstr>LAS RELACIONES CON LOS INFORMANTES</vt:lpstr>
      <vt:lpstr>ENTREVISTAS GRABADAS</vt:lpstr>
      <vt:lpstr>EL DIARIO DEL ENTREVISTADOR</vt:lpstr>
      <vt:lpstr>MUCHAS GRACIAS….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ENTREVISTA  en PROFUNDidad</dc:title>
  <dc:creator>Georget</dc:creator>
  <cp:lastModifiedBy>Georget</cp:lastModifiedBy>
  <cp:revision>33</cp:revision>
  <dcterms:created xsi:type="dcterms:W3CDTF">2017-12-17T23:27:33Z</dcterms:created>
  <dcterms:modified xsi:type="dcterms:W3CDTF">2017-12-19T11:21:52Z</dcterms:modified>
</cp:coreProperties>
</file>