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61" r:id="rId4"/>
    <p:sldId id="263" r:id="rId5"/>
    <p:sldId id="264" r:id="rId6"/>
    <p:sldId id="270" r:id="rId7"/>
    <p:sldId id="258" r:id="rId8"/>
    <p:sldId id="259" r:id="rId9"/>
    <p:sldId id="260" r:id="rId10"/>
    <p:sldId id="262" r:id="rId11"/>
    <p:sldId id="272" r:id="rId12"/>
    <p:sldId id="265" r:id="rId13"/>
    <p:sldId id="271" r:id="rId14"/>
    <p:sldId id="273" r:id="rId15"/>
    <p:sldId id="267" r:id="rId16"/>
    <p:sldId id="268" r:id="rId17"/>
    <p:sldId id="266" r:id="rId18"/>
    <p:sldId id="269" r:id="rId19"/>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3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a:xfrm>
            <a:off x="5332412" y="5883275"/>
            <a:ext cx="4324044" cy="365125"/>
          </a:xfrm>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28167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CA4601-0D4E-49EA-9E51-95508D505B1B}" type="datetimeFigureOut">
              <a:rPr lang="es-BO" smtClean="0"/>
              <a:t>23/8/2018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5795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319452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1813723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418598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193648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106806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10569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36261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a:xfrm>
            <a:off x="10951856" y="5867131"/>
            <a:ext cx="551167" cy="365125"/>
          </a:xfrm>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243033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CA4601-0D4E-49EA-9E51-95508D505B1B}" type="datetimeFigureOut">
              <a:rPr lang="es-BO" smtClean="0"/>
              <a:t>23/8/2018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185846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ACA4601-0D4E-49EA-9E51-95508D505B1B}" type="datetimeFigureOut">
              <a:rPr lang="es-BO" smtClean="0"/>
              <a:t>23/8/2018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98399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ACA4601-0D4E-49EA-9E51-95508D505B1B}" type="datetimeFigureOut">
              <a:rPr lang="es-BO" smtClean="0"/>
              <a:t>23/8/2018</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347879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ACA4601-0D4E-49EA-9E51-95508D505B1B}" type="datetimeFigureOut">
              <a:rPr lang="es-BO" smtClean="0"/>
              <a:t>23/8/2018</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378044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A4601-0D4E-49EA-9E51-95508D505B1B}" type="datetimeFigureOut">
              <a:rPr lang="es-BO" smtClean="0"/>
              <a:t>23/8/2018</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121640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CA4601-0D4E-49EA-9E51-95508D505B1B}" type="datetimeFigureOut">
              <a:rPr lang="es-BO" smtClean="0"/>
              <a:t>23/8/2018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249622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CA4601-0D4E-49EA-9E51-95508D505B1B}" type="datetimeFigureOut">
              <a:rPr lang="es-BO" smtClean="0"/>
              <a:t>23/8/2018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D9287D3E-2865-4EE0-88FC-6528F6B7AC07}" type="slidenum">
              <a:rPr lang="es-BO" smtClean="0"/>
              <a:t>‹Nº›</a:t>
            </a:fld>
            <a:endParaRPr lang="es-BO"/>
          </a:p>
        </p:txBody>
      </p:sp>
    </p:spTree>
    <p:extLst>
      <p:ext uri="{BB962C8B-B14F-4D97-AF65-F5344CB8AC3E}">
        <p14:creationId xmlns:p14="http://schemas.microsoft.com/office/powerpoint/2010/main" val="180004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CA4601-0D4E-49EA-9E51-95508D505B1B}" type="datetimeFigureOut">
              <a:rPr lang="es-BO" smtClean="0"/>
              <a:t>23/8/2018</a:t>
            </a:fld>
            <a:endParaRPr lang="es-BO"/>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BO"/>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287D3E-2865-4EE0-88FC-6528F6B7AC07}" type="slidenum">
              <a:rPr lang="es-BO" smtClean="0"/>
              <a:t>‹Nº›</a:t>
            </a:fld>
            <a:endParaRPr lang="es-BO"/>
          </a:p>
        </p:txBody>
      </p:sp>
    </p:spTree>
    <p:extLst>
      <p:ext uri="{BB962C8B-B14F-4D97-AF65-F5344CB8AC3E}">
        <p14:creationId xmlns:p14="http://schemas.microsoft.com/office/powerpoint/2010/main" val="3419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BO" dirty="0" smtClean="0"/>
              <a:t>La asistencia familiar  </a:t>
            </a:r>
            <a:endParaRPr lang="es-BO" dirty="0"/>
          </a:p>
        </p:txBody>
      </p:sp>
      <p:sp>
        <p:nvSpPr>
          <p:cNvPr id="3" name="Subtítulo 2"/>
          <p:cNvSpPr>
            <a:spLocks noGrp="1"/>
          </p:cNvSpPr>
          <p:nvPr>
            <p:ph type="subTitle" idx="1"/>
          </p:nvPr>
        </p:nvSpPr>
        <p:spPr/>
        <p:txBody>
          <a:bodyPr/>
          <a:lstStyle/>
          <a:p>
            <a:endParaRPr lang="es-BO" smtClean="0"/>
          </a:p>
          <a:p>
            <a:r>
              <a:rPr lang="es-BO" smtClean="0"/>
              <a:t>Expositora</a:t>
            </a:r>
            <a:r>
              <a:rPr lang="es-BO" dirty="0" smtClean="0"/>
              <a:t>: Teresa Melvy Alcocer </a:t>
            </a:r>
            <a:r>
              <a:rPr lang="es-BO" dirty="0" err="1" smtClean="0"/>
              <a:t>Argote</a:t>
            </a:r>
            <a:endParaRPr lang="es-BO" dirty="0" smtClean="0"/>
          </a:p>
        </p:txBody>
      </p:sp>
      <p:pic>
        <p:nvPicPr>
          <p:cNvPr id="4" name="Imagen 3"/>
          <p:cNvPicPr>
            <a:picLocks noChangeAspect="1"/>
          </p:cNvPicPr>
          <p:nvPr/>
        </p:nvPicPr>
        <p:blipFill>
          <a:blip r:embed="rId2"/>
          <a:stretch>
            <a:fillRect/>
          </a:stretch>
        </p:blipFill>
        <p:spPr>
          <a:xfrm>
            <a:off x="2515871" y="625263"/>
            <a:ext cx="1251360" cy="1203535"/>
          </a:xfrm>
          <a:prstGeom prst="rect">
            <a:avLst/>
          </a:prstGeom>
        </p:spPr>
      </p:pic>
      <p:pic>
        <p:nvPicPr>
          <p:cNvPr id="5" name="Imagen 4"/>
          <p:cNvPicPr>
            <a:picLocks noChangeAspect="1"/>
          </p:cNvPicPr>
          <p:nvPr/>
        </p:nvPicPr>
        <p:blipFill>
          <a:blip r:embed="rId3"/>
          <a:stretch>
            <a:fillRect/>
          </a:stretch>
        </p:blipFill>
        <p:spPr>
          <a:xfrm>
            <a:off x="9060873" y="733330"/>
            <a:ext cx="1925880" cy="987403"/>
          </a:xfrm>
          <a:prstGeom prst="rect">
            <a:avLst/>
          </a:prstGeom>
        </p:spPr>
      </p:pic>
    </p:spTree>
    <p:extLst>
      <p:ext uri="{BB962C8B-B14F-4D97-AF65-F5344CB8AC3E}">
        <p14:creationId xmlns:p14="http://schemas.microsoft.com/office/powerpoint/2010/main" val="78405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15523" y="1585173"/>
            <a:ext cx="9949706" cy="4764112"/>
          </a:xfrm>
        </p:spPr>
        <p:txBody>
          <a:bodyPr>
            <a:normAutofit fontScale="92500" lnSpcReduction="10000"/>
          </a:bodyPr>
          <a:lstStyle/>
          <a:p>
            <a:pPr marL="0" indent="0">
              <a:buNone/>
            </a:pPr>
            <a:r>
              <a:rPr lang="es-BO" dirty="0" smtClean="0">
                <a:latin typeface="+mj-lt"/>
              </a:rPr>
              <a:t>Lo necesario para pedir asistencia familiar</a:t>
            </a:r>
          </a:p>
          <a:p>
            <a:r>
              <a:rPr lang="es-BO" dirty="0" smtClean="0">
                <a:latin typeface="+mj-lt"/>
              </a:rPr>
              <a:t>el </a:t>
            </a:r>
            <a:r>
              <a:rPr lang="es-BO" dirty="0">
                <a:latin typeface="+mj-lt"/>
              </a:rPr>
              <a:t>trámite continúa con la presentación del carnet de identidad original y el certificado de nacimiento original del o de los hijos.</a:t>
            </a:r>
          </a:p>
          <a:p>
            <a:endParaRPr lang="es-BO" dirty="0">
              <a:latin typeface="+mj-lt"/>
            </a:endParaRPr>
          </a:p>
          <a:p>
            <a:r>
              <a:rPr lang="es-BO" dirty="0">
                <a:latin typeface="+mj-lt"/>
              </a:rPr>
              <a:t>La madre debe presentar también facturas, recibos y comprobantes de medicamentos, víveres y </a:t>
            </a:r>
            <a:r>
              <a:rPr lang="es-BO" dirty="0" smtClean="0">
                <a:latin typeface="+mj-lt"/>
              </a:rPr>
              <a:t>otros. </a:t>
            </a:r>
            <a:endParaRPr lang="es-BO" dirty="0">
              <a:latin typeface="+mj-lt"/>
            </a:endParaRPr>
          </a:p>
          <a:p>
            <a:endParaRPr lang="es-BO" dirty="0">
              <a:latin typeface="+mj-lt"/>
            </a:endParaRPr>
          </a:p>
          <a:p>
            <a:r>
              <a:rPr lang="es-BO" dirty="0">
                <a:latin typeface="+mj-lt"/>
              </a:rPr>
              <a:t>Otro de los requisitos es presentar cinco testigos con fotocopias de carnet de identidad. Éstos sirven para respaldar que hubo una relación de pareja en la que además se concibió uno o mas hijos. </a:t>
            </a:r>
          </a:p>
          <a:p>
            <a:endParaRPr lang="es-BO" dirty="0">
              <a:latin typeface="+mj-lt"/>
            </a:endParaRPr>
          </a:p>
          <a:p>
            <a:r>
              <a:rPr lang="es-BO" dirty="0">
                <a:latin typeface="+mj-lt"/>
              </a:rPr>
              <a:t>Se debe elaborar un croquis del domicilio del </a:t>
            </a:r>
            <a:r>
              <a:rPr lang="es-BO" dirty="0" smtClean="0">
                <a:latin typeface="+mj-lt"/>
              </a:rPr>
              <a:t>demandado</a:t>
            </a:r>
            <a:endParaRPr lang="es-BO" dirty="0">
              <a:latin typeface="+mj-lt"/>
            </a:endParaRPr>
          </a:p>
        </p:txBody>
      </p:sp>
      <p:pic>
        <p:nvPicPr>
          <p:cNvPr id="4" name="Imagen 3"/>
          <p:cNvPicPr>
            <a:picLocks noChangeAspect="1"/>
          </p:cNvPicPr>
          <p:nvPr/>
        </p:nvPicPr>
        <p:blipFill>
          <a:blip r:embed="rId2"/>
          <a:stretch>
            <a:fillRect/>
          </a:stretch>
        </p:blipFill>
        <p:spPr>
          <a:xfrm>
            <a:off x="10467499" y="366418"/>
            <a:ext cx="1457070" cy="664522"/>
          </a:xfrm>
          <a:prstGeom prst="rect">
            <a:avLst/>
          </a:prstGeom>
        </p:spPr>
      </p:pic>
      <p:pic>
        <p:nvPicPr>
          <p:cNvPr id="5" name="Imagen 4"/>
          <p:cNvPicPr>
            <a:picLocks noChangeAspect="1"/>
          </p:cNvPicPr>
          <p:nvPr/>
        </p:nvPicPr>
        <p:blipFill>
          <a:blip r:embed="rId3"/>
          <a:stretch>
            <a:fillRect/>
          </a:stretch>
        </p:blipFill>
        <p:spPr>
          <a:xfrm>
            <a:off x="1615522" y="366418"/>
            <a:ext cx="1079086" cy="1048603"/>
          </a:xfrm>
          <a:prstGeom prst="rect">
            <a:avLst/>
          </a:prstGeom>
        </p:spPr>
      </p:pic>
    </p:spTree>
    <p:extLst>
      <p:ext uri="{BB962C8B-B14F-4D97-AF65-F5344CB8AC3E}">
        <p14:creationId xmlns:p14="http://schemas.microsoft.com/office/powerpoint/2010/main" val="1681833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Recomiendan tener respaldo de facturas</a:t>
            </a:r>
            <a:br>
              <a:rPr lang="es-BO" dirty="0"/>
            </a:br>
            <a:endParaRPr lang="es-BO" dirty="0"/>
          </a:p>
        </p:txBody>
      </p:sp>
      <p:sp>
        <p:nvSpPr>
          <p:cNvPr id="3" name="Marcador de contenido 2"/>
          <p:cNvSpPr>
            <a:spLocks noGrp="1"/>
          </p:cNvSpPr>
          <p:nvPr>
            <p:ph idx="1"/>
          </p:nvPr>
        </p:nvSpPr>
        <p:spPr>
          <a:xfrm>
            <a:off x="1484310" y="1622739"/>
            <a:ext cx="10018713" cy="5087154"/>
          </a:xfrm>
        </p:spPr>
        <p:txBody>
          <a:bodyPr>
            <a:normAutofit/>
          </a:bodyPr>
          <a:lstStyle/>
          <a:p>
            <a:pPr algn="just"/>
            <a:r>
              <a:rPr lang="es-BO" dirty="0" smtClean="0"/>
              <a:t>Las </a:t>
            </a:r>
            <a:r>
              <a:rPr lang="es-BO" dirty="0"/>
              <a:t>abogadas de los Servicios Legales Integrales Municipales (SLIM) de Cochabamba recomiendan tener todas las compras que se hicieron para los hijos con un respaldo de facturas. </a:t>
            </a:r>
          </a:p>
          <a:p>
            <a:pPr algn="just"/>
            <a:endParaRPr lang="es-BO" dirty="0"/>
          </a:p>
          <a:p>
            <a:pPr algn="just"/>
            <a:r>
              <a:rPr lang="es-BO" dirty="0"/>
              <a:t>Esto sirve luego para determinar el monto de la asistencia familiar, de acuerdo con las necesidades que tenga el o los hijos de la pareja.</a:t>
            </a:r>
          </a:p>
          <a:p>
            <a:pPr algn="just"/>
            <a:r>
              <a:rPr lang="es-BO" dirty="0"/>
              <a:t>Comer, vestir, estudiar y transportarse, de un lugar a otro, son algunas de las necesidades básicas que tienen los hijos, estén sus padres juntos, separados o divorciados. </a:t>
            </a:r>
          </a:p>
          <a:p>
            <a:endParaRPr lang="es-BO" dirty="0"/>
          </a:p>
        </p:txBody>
      </p:sp>
    </p:spTree>
    <p:extLst>
      <p:ext uri="{BB962C8B-B14F-4D97-AF65-F5344CB8AC3E}">
        <p14:creationId xmlns:p14="http://schemas.microsoft.com/office/powerpoint/2010/main" val="205488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Pensiones </a:t>
            </a:r>
            <a:endParaRPr lang="es-BO" dirty="0"/>
          </a:p>
        </p:txBody>
      </p:sp>
      <p:sp>
        <p:nvSpPr>
          <p:cNvPr id="3" name="Marcador de contenido 2"/>
          <p:cNvSpPr>
            <a:spLocks noGrp="1"/>
          </p:cNvSpPr>
          <p:nvPr>
            <p:ph idx="1"/>
          </p:nvPr>
        </p:nvSpPr>
        <p:spPr/>
        <p:txBody>
          <a:bodyPr/>
          <a:lstStyle/>
          <a:p>
            <a:r>
              <a:rPr lang="es-BO" dirty="0" smtClean="0"/>
              <a:t>Económicas: este es según al salario  que tiene el padre o madre  que es depositado e una cuenta Bancaria o </a:t>
            </a:r>
            <a:r>
              <a:rPr lang="es-BO" dirty="0" err="1" smtClean="0"/>
              <a:t>tb</a:t>
            </a:r>
            <a:r>
              <a:rPr lang="es-BO" dirty="0" smtClean="0"/>
              <a:t> en el SLIM</a:t>
            </a:r>
          </a:p>
          <a:p>
            <a:r>
              <a:rPr lang="es-BO" dirty="0" smtClean="0"/>
              <a:t>y en especie: cuando el madre o madre </a:t>
            </a:r>
            <a:r>
              <a:rPr lang="es-BO" dirty="0">
                <a:latin typeface="Calibri" panose="020F0502020204030204" pitchFamily="34" charset="0"/>
                <a:ea typeface="Calibri" panose="020F0502020204030204" pitchFamily="34" charset="0"/>
                <a:cs typeface="Times New Roman" panose="02020603050405020304" pitchFamily="18" charset="0"/>
              </a:rPr>
              <a:t>Comprar pañales, leche, ropa y víveres, </a:t>
            </a:r>
            <a:endParaRPr lang="es-BO" dirty="0"/>
          </a:p>
        </p:txBody>
      </p:sp>
    </p:spTree>
    <p:extLst>
      <p:ext uri="{BB962C8B-B14F-4D97-AF65-F5344CB8AC3E}">
        <p14:creationId xmlns:p14="http://schemas.microsoft.com/office/powerpoint/2010/main" val="377969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22947" y="180305"/>
            <a:ext cx="10018713" cy="6490951"/>
          </a:xfrm>
        </p:spPr>
        <p:txBody>
          <a:bodyPr>
            <a:normAutofit/>
          </a:bodyPr>
          <a:lstStyle/>
          <a:p>
            <a:pPr algn="just"/>
            <a:r>
              <a:rPr lang="es-BO" dirty="0"/>
              <a:t>Para que se cumpla este precepto, el nuevo Código de Familias y Proceso Familiar, vigente desde el 10 de febrero, determina la privación de libertad del padre que haya incumplido incluso por un mes el pago de la asistencia familiar. </a:t>
            </a:r>
          </a:p>
          <a:p>
            <a:pPr algn="just"/>
            <a:r>
              <a:rPr lang="es-BO" dirty="0" smtClean="0"/>
              <a:t>Ejemplos:</a:t>
            </a:r>
          </a:p>
          <a:p>
            <a:pPr algn="just"/>
            <a:r>
              <a:rPr lang="es-BO" dirty="0" smtClean="0"/>
              <a:t>Algunos </a:t>
            </a:r>
            <a:r>
              <a:rPr lang="es-BO" dirty="0"/>
              <a:t>progenitores acumulan deudas que oscilan entre 50 bolivianos y 100 mil bolivianos. </a:t>
            </a:r>
          </a:p>
          <a:p>
            <a:pPr algn="just"/>
            <a:r>
              <a:rPr lang="es-BO" dirty="0"/>
              <a:t>Ése es el caso de Iván, quien tiene una deuda de 85 mil bolivianos, acumulados en 10 años</a:t>
            </a:r>
            <a:r>
              <a:rPr lang="es-BO" dirty="0" smtClean="0"/>
              <a:t>.</a:t>
            </a:r>
            <a:endParaRPr lang="es-BO" dirty="0"/>
          </a:p>
          <a:p>
            <a:pPr algn="just"/>
            <a:r>
              <a:rPr lang="es-BO" dirty="0"/>
              <a:t>Mateo, de 31 años, debe 21 mil bolivianos y ahora busca financiamiento para cumplir con su obligación, para salir en libertad</a:t>
            </a:r>
            <a:r>
              <a:rPr lang="es-BO" dirty="0" smtClean="0"/>
              <a:t>.</a:t>
            </a:r>
            <a:endParaRPr lang="es-BO" dirty="0"/>
          </a:p>
          <a:p>
            <a:pPr algn="just"/>
            <a:r>
              <a:rPr lang="es-BO" dirty="0"/>
              <a:t>Hay casos en los que los padres nunca pagaron la pensión familiar. Sin embargo, sin importar que el hijo haya cumplido la mayoría de edad, si existe la demanda de asistencia, ésta no prescribe. En algún momento, el padre tendrá que hacer la cancelación. </a:t>
            </a:r>
          </a:p>
        </p:txBody>
      </p:sp>
    </p:spTree>
    <p:extLst>
      <p:ext uri="{BB962C8B-B14F-4D97-AF65-F5344CB8AC3E}">
        <p14:creationId xmlns:p14="http://schemas.microsoft.com/office/powerpoint/2010/main" val="92154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32794" y="244700"/>
            <a:ext cx="10018713" cy="6297768"/>
          </a:xfrm>
        </p:spPr>
        <p:txBody>
          <a:bodyPr>
            <a:normAutofit/>
          </a:bodyPr>
          <a:lstStyle/>
          <a:p>
            <a:endParaRPr lang="es-BO" dirty="0"/>
          </a:p>
          <a:p>
            <a:pPr algn="just"/>
            <a:r>
              <a:rPr lang="es-BO" dirty="0"/>
              <a:t>El apremio corporal e hipoteca legal, reconocidos en el artículo 127 de la nueva norma, indican que una vez que el demandado haya recibido la citación de la deuda, debe cancelarla hasta la fecha que se le otorga como plazo, un mes. Caso contrario, puede ser detenido por la fuerza pública y llevado a la cárcel.</a:t>
            </a:r>
          </a:p>
          <a:p>
            <a:pPr algn="just"/>
            <a:endParaRPr lang="es-BO" dirty="0"/>
          </a:p>
          <a:p>
            <a:pPr algn="just"/>
            <a:r>
              <a:rPr lang="es-BO" dirty="0"/>
              <a:t>El encarcelamiento no exime la obligación. La misma sigue corriendo y al cumplirse los seis meses, el demandado puede llegar a un acuerdo con la parte demandante para hacer una especie de plan de pagos. </a:t>
            </a:r>
          </a:p>
          <a:p>
            <a:pPr algn="just"/>
            <a:endParaRPr lang="es-BO" dirty="0" smtClean="0"/>
          </a:p>
          <a:p>
            <a:pPr algn="just"/>
            <a:r>
              <a:rPr lang="es-BO" dirty="0" smtClean="0"/>
              <a:t>Si </a:t>
            </a:r>
            <a:r>
              <a:rPr lang="es-BO" dirty="0"/>
              <a:t>quiere salir en libertad, el demandado tendrá que pagar un determinado porcentaje de la deuda. Ese monto se acuerda entre las partes, pero en la mayoría de los casos es igual o mayor a la mitad de lo acumulado. </a:t>
            </a:r>
          </a:p>
        </p:txBody>
      </p:sp>
    </p:spTree>
    <p:extLst>
      <p:ext uri="{BB962C8B-B14F-4D97-AF65-F5344CB8AC3E}">
        <p14:creationId xmlns:p14="http://schemas.microsoft.com/office/powerpoint/2010/main" val="368448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2"/>
          <a:lstStyle/>
          <a:p>
            <a:r>
              <a:rPr lang="es-BO" dirty="0" smtClean="0"/>
              <a:t>DISTRITO 1  </a:t>
            </a:r>
            <a:r>
              <a:rPr lang="es-BO" sz="2000" dirty="0" smtClean="0"/>
              <a:t/>
            </a:r>
            <a:br>
              <a:rPr lang="es-BO" sz="2000" dirty="0" smtClean="0"/>
            </a:br>
            <a:r>
              <a:rPr lang="es-BO" sz="2000" dirty="0" smtClean="0"/>
              <a:t> SLIM en la casa de acogida de frente al rio </a:t>
            </a:r>
            <a:r>
              <a:rPr lang="es-BO" sz="2000" dirty="0" err="1" smtClean="0"/>
              <a:t>Maylanco</a:t>
            </a:r>
            <a:r>
              <a:rPr lang="es-BO" sz="2800" dirty="0"/>
              <a:t/>
            </a:r>
            <a:br>
              <a:rPr lang="es-BO" sz="2800" dirty="0"/>
            </a:br>
            <a:r>
              <a:rPr lang="es-BO" dirty="0" smtClean="0"/>
              <a:t>DISTRITO 2</a:t>
            </a:r>
            <a:br>
              <a:rPr lang="es-BO" dirty="0" smtClean="0"/>
            </a:br>
            <a:r>
              <a:rPr lang="es-BO" sz="1400" dirty="0" smtClean="0"/>
              <a:t>en quintanilla  a lado del Mercado de Quintanilla</a:t>
            </a:r>
            <a:endParaRPr lang="es-BO" dirty="0"/>
          </a:p>
        </p:txBody>
      </p:sp>
      <p:pic>
        <p:nvPicPr>
          <p:cNvPr id="5" name="Marcador de contenido 4"/>
          <p:cNvPicPr>
            <a:picLocks noGrp="1" noChangeAspect="1"/>
          </p:cNvPicPr>
          <p:nvPr>
            <p:ph sz="half" idx="1"/>
          </p:nvPr>
        </p:nvPicPr>
        <p:blipFill>
          <a:blip r:embed="rId2"/>
          <a:stretch>
            <a:fillRect/>
          </a:stretch>
        </p:blipFill>
        <p:spPr>
          <a:xfrm>
            <a:off x="2339759" y="2667000"/>
            <a:ext cx="3183370" cy="3124200"/>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7351120" y="2951877"/>
            <a:ext cx="3407959" cy="2554445"/>
          </a:xfrm>
          <a:prstGeom prst="rect">
            <a:avLst/>
          </a:prstGeom>
        </p:spPr>
      </p:pic>
    </p:spTree>
    <p:extLst>
      <p:ext uri="{BB962C8B-B14F-4D97-AF65-F5344CB8AC3E}">
        <p14:creationId xmlns:p14="http://schemas.microsoft.com/office/powerpoint/2010/main" val="147093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2">
            <a:normAutofit/>
          </a:bodyPr>
          <a:lstStyle/>
          <a:p>
            <a:r>
              <a:rPr lang="es-BO" dirty="0" smtClean="0"/>
              <a:t>DISTRITO 3 </a:t>
            </a:r>
            <a:br>
              <a:rPr lang="es-BO" dirty="0" smtClean="0"/>
            </a:br>
            <a:r>
              <a:rPr lang="es-BO" sz="2000" dirty="0" smtClean="0"/>
              <a:t>no hay SLIM   </a:t>
            </a:r>
            <a:r>
              <a:rPr lang="es-BO" dirty="0" smtClean="0"/>
              <a:t/>
            </a:r>
            <a:br>
              <a:rPr lang="es-BO" dirty="0" smtClean="0"/>
            </a:br>
            <a:r>
              <a:rPr lang="es-BO" dirty="0"/>
              <a:t> </a:t>
            </a:r>
            <a:r>
              <a:rPr lang="es-BO" dirty="0" smtClean="0"/>
              <a:t>                             DISTRITO 4</a:t>
            </a:r>
            <a:br>
              <a:rPr lang="es-BO" dirty="0" smtClean="0"/>
            </a:br>
            <a:r>
              <a:rPr lang="es-BO" sz="2000" dirty="0" smtClean="0"/>
              <a:t>sub Alcaldía de Incarrancho</a:t>
            </a:r>
            <a:endParaRPr lang="es-BO" sz="2000" dirty="0"/>
          </a:p>
        </p:txBody>
      </p:sp>
      <p:pic>
        <p:nvPicPr>
          <p:cNvPr id="5" name="Marcador de contenido 4"/>
          <p:cNvPicPr>
            <a:picLocks noGrp="1" noChangeAspect="1"/>
          </p:cNvPicPr>
          <p:nvPr>
            <p:ph sz="half" idx="1"/>
          </p:nvPr>
        </p:nvPicPr>
        <p:blipFill>
          <a:blip r:embed="rId2"/>
          <a:stretch>
            <a:fillRect/>
          </a:stretch>
        </p:blipFill>
        <p:spPr>
          <a:xfrm>
            <a:off x="2321960" y="3021987"/>
            <a:ext cx="3218967" cy="2414225"/>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7753491" y="2871989"/>
            <a:ext cx="3112504" cy="2332555"/>
          </a:xfrm>
          <a:prstGeom prst="rect">
            <a:avLst/>
          </a:prstGeom>
        </p:spPr>
      </p:pic>
    </p:spTree>
    <p:extLst>
      <p:ext uri="{BB962C8B-B14F-4D97-AF65-F5344CB8AC3E}">
        <p14:creationId xmlns:p14="http://schemas.microsoft.com/office/powerpoint/2010/main" val="398667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665578" y="750624"/>
            <a:ext cx="4233909" cy="1752599"/>
          </a:xfrm>
        </p:spPr>
        <p:txBody>
          <a:bodyPr/>
          <a:lstStyle/>
          <a:p>
            <a:r>
              <a:rPr lang="es-BO" dirty="0" smtClean="0"/>
              <a:t>DISTRITO 7</a:t>
            </a:r>
            <a:br>
              <a:rPr lang="es-BO" dirty="0" smtClean="0"/>
            </a:br>
            <a:r>
              <a:rPr lang="es-BO" sz="1200" dirty="0"/>
              <a:t>P</a:t>
            </a:r>
            <a:r>
              <a:rPr lang="es-BO" sz="1200" dirty="0" smtClean="0"/>
              <a:t>lazuela de </a:t>
            </a:r>
            <a:r>
              <a:rPr lang="es-BO" sz="1200" dirty="0"/>
              <a:t>V</a:t>
            </a:r>
            <a:r>
              <a:rPr lang="es-BO" sz="1200" dirty="0" smtClean="0"/>
              <a:t>illa Obrajes</a:t>
            </a:r>
            <a:endParaRPr lang="es-BO" dirty="0"/>
          </a:p>
        </p:txBody>
      </p:sp>
      <p:pic>
        <p:nvPicPr>
          <p:cNvPr id="4" name="Marcador de contenido 3"/>
          <p:cNvPicPr>
            <a:picLocks noGrp="1" noChangeAspect="1"/>
          </p:cNvPicPr>
          <p:nvPr>
            <p:ph sz="half" idx="1"/>
          </p:nvPr>
        </p:nvPicPr>
        <p:blipFill>
          <a:blip r:embed="rId2"/>
          <a:stretch>
            <a:fillRect/>
          </a:stretch>
        </p:blipFill>
        <p:spPr>
          <a:xfrm>
            <a:off x="3601265" y="2994553"/>
            <a:ext cx="3298222" cy="2469094"/>
          </a:xfrm>
          <a:prstGeom prst="rect">
            <a:avLst/>
          </a:prstGeom>
        </p:spPr>
      </p:pic>
    </p:spTree>
    <p:extLst>
      <p:ext uri="{BB962C8B-B14F-4D97-AF65-F5344CB8AC3E}">
        <p14:creationId xmlns:p14="http://schemas.microsoft.com/office/powerpoint/2010/main" val="342067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BO" sz="5400" dirty="0" smtClean="0"/>
              <a:t>GRACIAS POR SU ATENCIÓN</a:t>
            </a:r>
          </a:p>
          <a:p>
            <a:pPr marL="0" indent="0" algn="ctr">
              <a:buNone/>
            </a:pPr>
            <a:endParaRPr lang="es-BO" sz="5400" dirty="0"/>
          </a:p>
          <a:p>
            <a:pPr marL="0" indent="0" algn="ctr">
              <a:buNone/>
            </a:pPr>
            <a:endParaRPr lang="es-BO" sz="5400" dirty="0" smtClean="0"/>
          </a:p>
          <a:p>
            <a:pPr marL="0" indent="0" algn="ctr">
              <a:buNone/>
            </a:pPr>
            <a:endParaRPr lang="es-BO" sz="5400" dirty="0" smtClean="0"/>
          </a:p>
          <a:p>
            <a:pPr marL="0" indent="0" algn="ctr">
              <a:buNone/>
            </a:pPr>
            <a:endParaRPr lang="es-BO" sz="5400" dirty="0"/>
          </a:p>
          <a:p>
            <a:pPr marL="0" indent="0" algn="ctr">
              <a:buNone/>
            </a:pPr>
            <a:endParaRPr lang="es-BO" sz="54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8617" y="1999399"/>
            <a:ext cx="2209671" cy="188081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056" y="2939807"/>
            <a:ext cx="1981199" cy="272796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3708" y="2939806"/>
            <a:ext cx="3444025" cy="3272464"/>
          </a:xfrm>
          <a:prstGeom prst="rect">
            <a:avLst/>
          </a:prstGeom>
        </p:spPr>
      </p:pic>
    </p:spTree>
    <p:extLst>
      <p:ext uri="{BB962C8B-B14F-4D97-AF65-F5344CB8AC3E}">
        <p14:creationId xmlns:p14="http://schemas.microsoft.com/office/powerpoint/2010/main" val="6541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669701"/>
            <a:ext cx="10018713" cy="5318975"/>
          </a:xfrm>
        </p:spPr>
        <p:txBody>
          <a:bodyPr>
            <a:normAutofit/>
          </a:bodyPr>
          <a:lstStyle/>
          <a:p>
            <a:pPr marL="0" indent="0" algn="just">
              <a:buNone/>
            </a:pPr>
            <a:r>
              <a:rPr lang="es-BO" dirty="0" smtClean="0"/>
              <a:t>       </a:t>
            </a:r>
            <a:r>
              <a:rPr lang="es-BO" sz="2800" dirty="0" smtClean="0"/>
              <a:t>¿</a:t>
            </a:r>
            <a:r>
              <a:rPr lang="es-BO" sz="2800" dirty="0"/>
              <a:t>Que es familia</a:t>
            </a:r>
            <a:r>
              <a:rPr lang="es-BO" sz="2800" dirty="0" smtClean="0"/>
              <a:t>?</a:t>
            </a:r>
          </a:p>
          <a:p>
            <a:pPr algn="just"/>
            <a:r>
              <a:rPr lang="es-BO" dirty="0" smtClean="0"/>
              <a:t>Es </a:t>
            </a:r>
            <a:r>
              <a:rPr lang="es-BO" dirty="0"/>
              <a:t>un conjunto de personas que conviven bajo </a:t>
            </a:r>
            <a:r>
              <a:rPr lang="es-BO" dirty="0" smtClean="0"/>
              <a:t>el mismo </a:t>
            </a:r>
            <a:r>
              <a:rPr lang="es-BO" dirty="0"/>
              <a:t>techo, organizadas en roles fijos (padre, madre, </a:t>
            </a:r>
            <a:r>
              <a:rPr lang="es-BO" dirty="0" smtClean="0"/>
              <a:t>hijos, </a:t>
            </a:r>
            <a:r>
              <a:rPr lang="es-BO" dirty="0"/>
              <a:t>etc.) con vínculos consanguíneos o no, con un modo de existencia económico y social comunes, con sentimientos afectivos que los unen y agrupan</a:t>
            </a:r>
            <a:r>
              <a:rPr lang="es-BO" dirty="0" smtClean="0"/>
              <a:t>.</a:t>
            </a:r>
          </a:p>
          <a:p>
            <a:pPr algn="just"/>
            <a:endParaRPr lang="es-BO" dirty="0"/>
          </a:p>
          <a:p>
            <a:pPr algn="just"/>
            <a:endParaRPr lang="es-BO" dirty="0" smtClean="0"/>
          </a:p>
          <a:p>
            <a:pPr algn="just"/>
            <a:endParaRPr lang="es-BO" dirty="0"/>
          </a:p>
          <a:p>
            <a:pPr algn="just"/>
            <a:endParaRPr lang="es-BO" dirty="0" smtClean="0"/>
          </a:p>
          <a:p>
            <a:pPr marL="0" indent="0" algn="just">
              <a:buNone/>
            </a:pPr>
            <a:r>
              <a:rPr lang="es-BO" dirty="0" smtClean="0"/>
              <a:t>   </a:t>
            </a:r>
          </a:p>
        </p:txBody>
      </p:sp>
      <p:pic>
        <p:nvPicPr>
          <p:cNvPr id="5" name="Imagen 4"/>
          <p:cNvPicPr>
            <a:picLocks noChangeAspect="1"/>
          </p:cNvPicPr>
          <p:nvPr/>
        </p:nvPicPr>
        <p:blipFill>
          <a:blip r:embed="rId2"/>
          <a:stretch>
            <a:fillRect/>
          </a:stretch>
        </p:blipFill>
        <p:spPr>
          <a:xfrm>
            <a:off x="10544772" y="186113"/>
            <a:ext cx="1457070" cy="664522"/>
          </a:xfrm>
          <a:prstGeom prst="rect">
            <a:avLst/>
          </a:prstGeom>
        </p:spPr>
      </p:pic>
      <p:pic>
        <p:nvPicPr>
          <p:cNvPr id="6" name="Imagen 5"/>
          <p:cNvPicPr>
            <a:picLocks noChangeAspect="1"/>
          </p:cNvPicPr>
          <p:nvPr/>
        </p:nvPicPr>
        <p:blipFill>
          <a:blip r:embed="rId3"/>
          <a:stretch>
            <a:fillRect/>
          </a:stretch>
        </p:blipFill>
        <p:spPr>
          <a:xfrm>
            <a:off x="1484311" y="186113"/>
            <a:ext cx="1079086" cy="1048603"/>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2686" y="3206838"/>
            <a:ext cx="4989489" cy="3463425"/>
          </a:xfrm>
          <a:prstGeom prst="rect">
            <a:avLst/>
          </a:prstGeom>
        </p:spPr>
      </p:pic>
    </p:spTree>
    <p:extLst>
      <p:ext uri="{BB962C8B-B14F-4D97-AF65-F5344CB8AC3E}">
        <p14:creationId xmlns:p14="http://schemas.microsoft.com/office/powerpoint/2010/main" val="246344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54766" y="1462236"/>
            <a:ext cx="9720310" cy="5286293"/>
          </a:xfrm>
        </p:spPr>
        <p:txBody>
          <a:bodyPr>
            <a:normAutofit/>
          </a:bodyPr>
          <a:lstStyle/>
          <a:p>
            <a:pPr algn="just"/>
            <a:r>
              <a:rPr lang="es-BO" dirty="0"/>
              <a:t>Asistencia familiar</a:t>
            </a:r>
          </a:p>
          <a:p>
            <a:pPr algn="just"/>
            <a:r>
              <a:rPr lang="es-BO" sz="2800" dirty="0"/>
              <a:t>Es un derecho  y una obligación de las familias para garantizar lo indispensable para la alimentación, salud, educación, recreación, vivienda y vestimenta</a:t>
            </a:r>
            <a:r>
              <a:rPr lang="es-BO" sz="2800" dirty="0" smtClean="0"/>
              <a:t>.</a:t>
            </a:r>
          </a:p>
          <a:p>
            <a:pPr algn="just"/>
            <a:r>
              <a:rPr lang="es-BO" sz="2800" dirty="0"/>
              <a:t>PADRES </a:t>
            </a:r>
          </a:p>
          <a:p>
            <a:pPr algn="just"/>
            <a:r>
              <a:rPr lang="es-BO" sz="2800" dirty="0"/>
              <a:t>Al igual que las madres, los padres también pueden hacer la solicitud de asistencia familiar en los SLIM y ante los jueces. </a:t>
            </a:r>
          </a:p>
          <a:p>
            <a:pPr algn="just"/>
            <a:r>
              <a:rPr lang="es-BO" sz="2800" dirty="0"/>
              <a:t>Estos casos se dan sobre todo cuando la madre salió al extranjero a trabajar y la pareja decide separarse.</a:t>
            </a:r>
          </a:p>
          <a:p>
            <a:pPr algn="just"/>
            <a:endParaRPr lang="es-BO" sz="2800" dirty="0"/>
          </a:p>
          <a:p>
            <a:endParaRPr lang="es-B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19" y="192408"/>
            <a:ext cx="10795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10506135" y="192408"/>
            <a:ext cx="1457070" cy="664522"/>
          </a:xfrm>
          <a:prstGeom prst="rect">
            <a:avLst/>
          </a:prstGeom>
        </p:spPr>
      </p:pic>
    </p:spTree>
    <p:extLst>
      <p:ext uri="{BB962C8B-B14F-4D97-AF65-F5344CB8AC3E}">
        <p14:creationId xmlns:p14="http://schemas.microsoft.com/office/powerpoint/2010/main" val="335565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BO" dirty="0"/>
              <a:t>Nuevo </a:t>
            </a:r>
            <a:r>
              <a:rPr lang="es-BO" sz="3600" dirty="0" smtClean="0"/>
              <a:t>Código </a:t>
            </a:r>
            <a:r>
              <a:rPr lang="es-BO" sz="3600" dirty="0"/>
              <a:t>d</a:t>
            </a:r>
            <a:r>
              <a:rPr lang="es-BO" sz="3600" dirty="0" smtClean="0"/>
              <a:t>e las Familias y </a:t>
            </a:r>
            <a:r>
              <a:rPr lang="es-BO" sz="3600" dirty="0"/>
              <a:t>d</a:t>
            </a:r>
            <a:r>
              <a:rPr lang="es-BO" sz="3600" dirty="0" smtClean="0"/>
              <a:t>el Proceso Familiar </a:t>
            </a:r>
            <a:r>
              <a:rPr lang="es-BO" dirty="0" smtClean="0"/>
              <a:t>603 – </a:t>
            </a:r>
            <a:r>
              <a:rPr lang="es-BO" sz="1800" dirty="0" smtClean="0"/>
              <a:t>19 de noviembre 2014</a:t>
            </a:r>
            <a:endParaRPr lang="es-BO" sz="1800" dirty="0"/>
          </a:p>
        </p:txBody>
      </p:sp>
      <p:sp>
        <p:nvSpPr>
          <p:cNvPr id="3" name="Marcador de contenido 2"/>
          <p:cNvSpPr>
            <a:spLocks noGrp="1"/>
          </p:cNvSpPr>
          <p:nvPr>
            <p:ph idx="1"/>
          </p:nvPr>
        </p:nvSpPr>
        <p:spPr>
          <a:xfrm>
            <a:off x="1484310" y="2666999"/>
            <a:ext cx="10018713" cy="3733801"/>
          </a:xfrm>
        </p:spPr>
        <p:txBody>
          <a:bodyPr/>
          <a:lstStyle/>
          <a:p>
            <a:r>
              <a:rPr lang="es-BO" dirty="0"/>
              <a:t>ARTÍCULO 117. (CUMPLIMIENTO DE LA OBLIGACIÓN DE ASISTENCIA FAMILIAR). </a:t>
            </a:r>
          </a:p>
          <a:p>
            <a:r>
              <a:rPr lang="es-BO" dirty="0"/>
              <a:t>El pago de la asistencia familiar es exigible por mensualidades vencidas y corre desde la citación con la demanda. </a:t>
            </a:r>
          </a:p>
          <a:p>
            <a:r>
              <a:rPr lang="es-BO" dirty="0"/>
              <a:t>II. La asistencia familiar podrá ser entregada a la o el beneficiario de forma directa o depositada en una cuenta del sistema financiero, en función del acuerdo de las partes. </a:t>
            </a:r>
          </a:p>
          <a:p>
            <a:endParaRPr lang="es-BO" dirty="0"/>
          </a:p>
        </p:txBody>
      </p:sp>
      <p:pic>
        <p:nvPicPr>
          <p:cNvPr id="4" name="Imagen 3"/>
          <p:cNvPicPr>
            <a:picLocks noChangeAspect="1"/>
          </p:cNvPicPr>
          <p:nvPr/>
        </p:nvPicPr>
        <p:blipFill>
          <a:blip r:embed="rId2"/>
          <a:stretch>
            <a:fillRect/>
          </a:stretch>
        </p:blipFill>
        <p:spPr>
          <a:xfrm>
            <a:off x="10454620" y="239239"/>
            <a:ext cx="1457070" cy="664522"/>
          </a:xfrm>
          <a:prstGeom prst="rect">
            <a:avLst/>
          </a:prstGeom>
        </p:spPr>
      </p:pic>
      <p:pic>
        <p:nvPicPr>
          <p:cNvPr id="5" name="Imagen 4"/>
          <p:cNvPicPr>
            <a:picLocks noChangeAspect="1"/>
          </p:cNvPicPr>
          <p:nvPr/>
        </p:nvPicPr>
        <p:blipFill>
          <a:blip r:embed="rId3"/>
          <a:stretch>
            <a:fillRect/>
          </a:stretch>
        </p:blipFill>
        <p:spPr>
          <a:xfrm>
            <a:off x="1229156" y="47199"/>
            <a:ext cx="1079086" cy="1048603"/>
          </a:xfrm>
          <a:prstGeom prst="rect">
            <a:avLst/>
          </a:prstGeom>
        </p:spPr>
      </p:pic>
    </p:spTree>
    <p:extLst>
      <p:ext uri="{BB962C8B-B14F-4D97-AF65-F5344CB8AC3E}">
        <p14:creationId xmlns:p14="http://schemas.microsoft.com/office/powerpoint/2010/main" val="198405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Servicios gratuitos</a:t>
            </a:r>
            <a:endParaRPr lang="es-BO" dirty="0"/>
          </a:p>
        </p:txBody>
      </p:sp>
      <p:sp>
        <p:nvSpPr>
          <p:cNvPr id="3" name="Marcador de contenido 2"/>
          <p:cNvSpPr>
            <a:spLocks noGrp="1"/>
          </p:cNvSpPr>
          <p:nvPr>
            <p:ph idx="1"/>
          </p:nvPr>
        </p:nvSpPr>
        <p:spPr/>
        <p:txBody>
          <a:bodyPr/>
          <a:lstStyle/>
          <a:p>
            <a:r>
              <a:rPr lang="es-BO" dirty="0" smtClean="0"/>
              <a:t>Abogado gratuito</a:t>
            </a:r>
          </a:p>
          <a:p>
            <a:r>
              <a:rPr lang="es-BO" dirty="0" smtClean="0"/>
              <a:t>Apoyo psicológico si es que lo necesita</a:t>
            </a:r>
          </a:p>
          <a:p>
            <a:r>
              <a:rPr lang="es-BO" dirty="0" smtClean="0"/>
              <a:t>Todo el proceso y seguimiento</a:t>
            </a:r>
            <a:endParaRPr lang="es-BO" dirty="0"/>
          </a:p>
        </p:txBody>
      </p:sp>
      <p:pic>
        <p:nvPicPr>
          <p:cNvPr id="4" name="Imagen 3"/>
          <p:cNvPicPr>
            <a:picLocks noChangeAspect="1"/>
          </p:cNvPicPr>
          <p:nvPr/>
        </p:nvPicPr>
        <p:blipFill>
          <a:blip r:embed="rId2"/>
          <a:stretch>
            <a:fillRect/>
          </a:stretch>
        </p:blipFill>
        <p:spPr>
          <a:xfrm>
            <a:off x="10734930" y="239239"/>
            <a:ext cx="1457070" cy="664522"/>
          </a:xfrm>
          <a:prstGeom prst="rect">
            <a:avLst/>
          </a:prstGeom>
        </p:spPr>
      </p:pic>
      <p:pic>
        <p:nvPicPr>
          <p:cNvPr id="5" name="Imagen 4"/>
          <p:cNvPicPr>
            <a:picLocks noChangeAspect="1"/>
          </p:cNvPicPr>
          <p:nvPr/>
        </p:nvPicPr>
        <p:blipFill>
          <a:blip r:embed="rId3"/>
          <a:stretch>
            <a:fillRect/>
          </a:stretch>
        </p:blipFill>
        <p:spPr>
          <a:xfrm>
            <a:off x="1484310" y="47199"/>
            <a:ext cx="1079086" cy="1048603"/>
          </a:xfrm>
          <a:prstGeom prst="rect">
            <a:avLst/>
          </a:prstGeom>
        </p:spPr>
      </p:pic>
    </p:spTree>
    <p:extLst>
      <p:ext uri="{BB962C8B-B14F-4D97-AF65-F5344CB8AC3E}">
        <p14:creationId xmlns:p14="http://schemas.microsoft.com/office/powerpoint/2010/main" val="243111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DATOS PARA TOMAR EN CUENTA </a:t>
            </a:r>
            <a:br>
              <a:rPr lang="es-BO" dirty="0"/>
            </a:br>
            <a:endParaRPr lang="es-BO" dirty="0"/>
          </a:p>
        </p:txBody>
      </p:sp>
      <p:sp>
        <p:nvSpPr>
          <p:cNvPr id="3" name="Marcador de contenido 2"/>
          <p:cNvSpPr>
            <a:spLocks noGrp="1"/>
          </p:cNvSpPr>
          <p:nvPr>
            <p:ph idx="1"/>
          </p:nvPr>
        </p:nvSpPr>
        <p:spPr/>
        <p:txBody>
          <a:bodyPr>
            <a:normAutofit fontScale="92500" lnSpcReduction="20000"/>
          </a:bodyPr>
          <a:lstStyle/>
          <a:p>
            <a:r>
              <a:rPr lang="es-BO" dirty="0" smtClean="0"/>
              <a:t>Hay </a:t>
            </a:r>
            <a:r>
              <a:rPr lang="es-BO" dirty="0"/>
              <a:t>dos vías para realizar la solicitud</a:t>
            </a:r>
          </a:p>
          <a:p>
            <a:endParaRPr lang="es-BO" dirty="0"/>
          </a:p>
          <a:p>
            <a:r>
              <a:rPr lang="es-BO" dirty="0"/>
              <a:t>Existen dos vías para realizar la solicitud de asistencia familiar. La primera es porque se quiere recibir una pensión de parte de la pareja, y la segunda puede estar vinculada a un divorcio, si es que hubo matrimonio. </a:t>
            </a:r>
          </a:p>
          <a:p>
            <a:endParaRPr lang="es-BO" dirty="0"/>
          </a:p>
          <a:p>
            <a:r>
              <a:rPr lang="es-BO" dirty="0"/>
              <a:t>En el último caso, lo primero que se hace es anular la unión y posteriormente fijar la asistencia familiar.</a:t>
            </a:r>
          </a:p>
          <a:p>
            <a:endParaRPr lang="es-BO" dirty="0"/>
          </a:p>
          <a:p>
            <a:endParaRPr lang="es-BO" dirty="0"/>
          </a:p>
        </p:txBody>
      </p:sp>
    </p:spTree>
    <p:extLst>
      <p:ext uri="{BB962C8B-B14F-4D97-AF65-F5344CB8AC3E}">
        <p14:creationId xmlns:p14="http://schemas.microsoft.com/office/powerpoint/2010/main" val="242244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0449" y="569891"/>
            <a:ext cx="7495504" cy="1413456"/>
          </a:xfrm>
        </p:spPr>
        <p:txBody>
          <a:bodyPr/>
          <a:lstStyle/>
          <a:p>
            <a:r>
              <a:rPr lang="es-BO" dirty="0" smtClean="0"/>
              <a:t>Donde se recurre para la asistencia familiar</a:t>
            </a:r>
            <a:endParaRPr lang="es-BO" dirty="0"/>
          </a:p>
        </p:txBody>
      </p:sp>
      <p:sp>
        <p:nvSpPr>
          <p:cNvPr id="3" name="Marcador de contenido 2"/>
          <p:cNvSpPr>
            <a:spLocks noGrp="1"/>
          </p:cNvSpPr>
          <p:nvPr>
            <p:ph idx="1"/>
          </p:nvPr>
        </p:nvSpPr>
        <p:spPr>
          <a:xfrm>
            <a:off x="1484310" y="1983346"/>
            <a:ext cx="10018713" cy="4559121"/>
          </a:xfrm>
        </p:spPr>
        <p:txBody>
          <a:bodyPr>
            <a:normAutofit fontScale="25000" lnSpcReduction="20000"/>
          </a:bodyPr>
          <a:lstStyle/>
          <a:p>
            <a:r>
              <a:rPr lang="es-BO" dirty="0" smtClean="0"/>
              <a:t> </a:t>
            </a:r>
          </a:p>
          <a:p>
            <a:endParaRPr lang="es-BO" dirty="0"/>
          </a:p>
          <a:p>
            <a:endParaRPr lang="es-BO" dirty="0" smtClean="0"/>
          </a:p>
          <a:p>
            <a:pPr>
              <a:lnSpc>
                <a:spcPct val="170000"/>
              </a:lnSpc>
            </a:pPr>
            <a:r>
              <a:rPr lang="es-BO" sz="9600" dirty="0" smtClean="0"/>
              <a:t>Servicios </a:t>
            </a:r>
            <a:r>
              <a:rPr lang="es-BO" sz="9600" dirty="0"/>
              <a:t>Legales Integrales Municipales (SLIM) </a:t>
            </a:r>
            <a:r>
              <a:rPr lang="es-BO" sz="9600" dirty="0" smtClean="0"/>
              <a:t>de Sacaba y también a las subalcaldias a la que pertenece la OTB donde vive.</a:t>
            </a:r>
          </a:p>
          <a:p>
            <a:pPr marL="0" indent="0">
              <a:lnSpc>
                <a:spcPct val="170000"/>
              </a:lnSpc>
              <a:buNone/>
            </a:pPr>
            <a:r>
              <a:rPr lang="es-BO" sz="9600" dirty="0" smtClean="0"/>
              <a:t>Causas por las que solicita asistencia familiar:</a:t>
            </a:r>
          </a:p>
          <a:p>
            <a:pPr>
              <a:lnSpc>
                <a:spcPct val="170000"/>
              </a:lnSpc>
            </a:pPr>
            <a:r>
              <a:rPr lang="es-BO" sz="9600" dirty="0" smtClean="0"/>
              <a:t>Parejas   </a:t>
            </a:r>
            <a:r>
              <a:rPr lang="es-BO" sz="9600" dirty="0"/>
              <a:t>que no han llegado al matrimonio</a:t>
            </a:r>
          </a:p>
          <a:p>
            <a:pPr>
              <a:lnSpc>
                <a:spcPct val="170000"/>
              </a:lnSpc>
            </a:pPr>
            <a:r>
              <a:rPr lang="es-BO" sz="9600" dirty="0"/>
              <a:t>Estaban   concubinadas y deciden separarse. </a:t>
            </a:r>
          </a:p>
          <a:p>
            <a:pPr>
              <a:lnSpc>
                <a:spcPct val="170000"/>
              </a:lnSpc>
            </a:pPr>
            <a:r>
              <a:rPr lang="es-BO" sz="9600" dirty="0"/>
              <a:t>Son  abandonadas.</a:t>
            </a:r>
          </a:p>
          <a:p>
            <a:endParaRPr lang="es-BO" dirty="0" smtClean="0"/>
          </a:p>
          <a:p>
            <a:endParaRPr lang="es-BO" dirty="0" smtClean="0"/>
          </a:p>
          <a:p>
            <a:endParaRPr lang="es-BO" dirty="0" smtClean="0"/>
          </a:p>
          <a:p>
            <a:pPr marL="0" indent="0">
              <a:buNone/>
            </a:pPr>
            <a:endParaRPr lang="es-BO" dirty="0"/>
          </a:p>
        </p:txBody>
      </p:sp>
      <p:pic>
        <p:nvPicPr>
          <p:cNvPr id="4" name="Imagen 3"/>
          <p:cNvPicPr>
            <a:picLocks noChangeAspect="1"/>
          </p:cNvPicPr>
          <p:nvPr/>
        </p:nvPicPr>
        <p:blipFill>
          <a:blip r:embed="rId2"/>
          <a:stretch>
            <a:fillRect/>
          </a:stretch>
        </p:blipFill>
        <p:spPr>
          <a:xfrm>
            <a:off x="10045953" y="353540"/>
            <a:ext cx="1457070" cy="664522"/>
          </a:xfrm>
          <a:prstGeom prst="rect">
            <a:avLst/>
          </a:prstGeom>
        </p:spPr>
      </p:pic>
      <p:pic>
        <p:nvPicPr>
          <p:cNvPr id="5" name="Imagen 4"/>
          <p:cNvPicPr>
            <a:picLocks noChangeAspect="1"/>
          </p:cNvPicPr>
          <p:nvPr/>
        </p:nvPicPr>
        <p:blipFill>
          <a:blip r:embed="rId3"/>
          <a:stretch>
            <a:fillRect/>
          </a:stretch>
        </p:blipFill>
        <p:spPr>
          <a:xfrm>
            <a:off x="1576885" y="161499"/>
            <a:ext cx="1079086" cy="1048603"/>
          </a:xfrm>
          <a:prstGeom prst="rect">
            <a:avLst/>
          </a:prstGeom>
        </p:spPr>
      </p:pic>
    </p:spTree>
    <p:extLst>
      <p:ext uri="{BB962C8B-B14F-4D97-AF65-F5344CB8AC3E}">
        <p14:creationId xmlns:p14="http://schemas.microsoft.com/office/powerpoint/2010/main" val="677057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3853" y="715362"/>
            <a:ext cx="9282428" cy="1752599"/>
          </a:xfrm>
        </p:spPr>
        <p:txBody>
          <a:bodyPr/>
          <a:lstStyle/>
          <a:p>
            <a:r>
              <a:rPr lang="es-BO" dirty="0" smtClean="0"/>
              <a:t>Como realizar </a:t>
            </a:r>
            <a:r>
              <a:rPr lang="es-BO" dirty="0"/>
              <a:t>la solicitud de asistencia familiar</a:t>
            </a:r>
          </a:p>
        </p:txBody>
      </p:sp>
      <p:sp>
        <p:nvSpPr>
          <p:cNvPr id="3" name="Marcador de contenido 2"/>
          <p:cNvSpPr>
            <a:spLocks noGrp="1"/>
          </p:cNvSpPr>
          <p:nvPr>
            <p:ph idx="1"/>
          </p:nvPr>
        </p:nvSpPr>
        <p:spPr>
          <a:xfrm>
            <a:off x="1484311" y="2279561"/>
            <a:ext cx="9282428" cy="3511639"/>
          </a:xfrm>
        </p:spPr>
        <p:txBody>
          <a:bodyPr>
            <a:normAutofit fontScale="92500" lnSpcReduction="20000"/>
          </a:bodyPr>
          <a:lstStyle/>
          <a:p>
            <a:pPr algn="just">
              <a:lnSpc>
                <a:spcPct val="150000"/>
              </a:lnSpc>
            </a:pPr>
            <a:r>
              <a:rPr lang="es-BO" sz="2800" dirty="0" smtClean="0"/>
              <a:t>Paso 1</a:t>
            </a:r>
          </a:p>
          <a:p>
            <a:pPr algn="just">
              <a:lnSpc>
                <a:spcPct val="150000"/>
              </a:lnSpc>
            </a:pPr>
            <a:r>
              <a:rPr lang="es-BO" sz="2800" dirty="0" smtClean="0"/>
              <a:t>Lo que se debe realizar es contar  a la trabajadora social del  SLIM quien realizara la recepción de la solicitud de asistencia familiar</a:t>
            </a:r>
          </a:p>
          <a:p>
            <a:pPr algn="just">
              <a:lnSpc>
                <a:spcPct val="150000"/>
              </a:lnSpc>
            </a:pPr>
            <a:r>
              <a:rPr lang="es-BO" sz="2800" dirty="0" smtClean="0"/>
              <a:t>Lo primero que debe saber la solicitante  de asistencia familiar es la vivienda actual del ex conyugue.</a:t>
            </a:r>
            <a:endParaRPr lang="es-BO" dirty="0"/>
          </a:p>
        </p:txBody>
      </p:sp>
      <p:pic>
        <p:nvPicPr>
          <p:cNvPr id="4" name="Imagen 3"/>
          <p:cNvPicPr>
            <a:picLocks noChangeAspect="1"/>
          </p:cNvPicPr>
          <p:nvPr/>
        </p:nvPicPr>
        <p:blipFill>
          <a:blip r:embed="rId2"/>
          <a:stretch>
            <a:fillRect/>
          </a:stretch>
        </p:blipFill>
        <p:spPr>
          <a:xfrm>
            <a:off x="10415983" y="239239"/>
            <a:ext cx="1457070" cy="664522"/>
          </a:xfrm>
          <a:prstGeom prst="rect">
            <a:avLst/>
          </a:prstGeom>
        </p:spPr>
      </p:pic>
      <p:pic>
        <p:nvPicPr>
          <p:cNvPr id="5" name="Imagen 4"/>
          <p:cNvPicPr>
            <a:picLocks noChangeAspect="1"/>
          </p:cNvPicPr>
          <p:nvPr/>
        </p:nvPicPr>
        <p:blipFill>
          <a:blip r:embed="rId3"/>
          <a:stretch>
            <a:fillRect/>
          </a:stretch>
        </p:blipFill>
        <p:spPr>
          <a:xfrm>
            <a:off x="1484310" y="239239"/>
            <a:ext cx="1079086" cy="1048603"/>
          </a:xfrm>
          <a:prstGeom prst="rect">
            <a:avLst/>
          </a:prstGeom>
        </p:spPr>
      </p:pic>
    </p:spTree>
    <p:extLst>
      <p:ext uri="{BB962C8B-B14F-4D97-AF65-F5344CB8AC3E}">
        <p14:creationId xmlns:p14="http://schemas.microsoft.com/office/powerpoint/2010/main" val="558706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6282" y="1330165"/>
            <a:ext cx="9694552" cy="5005589"/>
          </a:xfrm>
        </p:spPr>
        <p:txBody>
          <a:bodyPr>
            <a:normAutofit lnSpcReduction="10000"/>
          </a:bodyPr>
          <a:lstStyle/>
          <a:p>
            <a:pPr algn="just">
              <a:lnSpc>
                <a:spcPct val="150000"/>
              </a:lnSpc>
            </a:pPr>
            <a:r>
              <a:rPr lang="es-BO" sz="2800" dirty="0" smtClean="0"/>
              <a:t>Paso 2</a:t>
            </a:r>
          </a:p>
          <a:p>
            <a:pPr marL="0" indent="0" algn="just">
              <a:lnSpc>
                <a:spcPct val="150000"/>
              </a:lnSpc>
              <a:buNone/>
            </a:pPr>
            <a:r>
              <a:rPr lang="es-BO" dirty="0" smtClean="0"/>
              <a:t>El SLIM elabora la notificación para una fecha y hora indicada para que realiza la notificación al ex conyugue, por primera ves.</a:t>
            </a:r>
          </a:p>
          <a:p>
            <a:pPr marL="0" indent="0" algn="just">
              <a:lnSpc>
                <a:spcPct val="150000"/>
              </a:lnSpc>
              <a:buNone/>
            </a:pPr>
            <a:r>
              <a:rPr lang="es-BO" dirty="0" smtClean="0"/>
              <a:t>Una ves que es notificado y asiste para la audiencia en el SLIM en el cual estará el abogado y la trabajadora social para q puedan escuchar la exposición de ambas partes , concluida las exposiciones las partes entran en un mutuo acuerdo a la asistencia familiar </a:t>
            </a:r>
          </a:p>
          <a:p>
            <a:pPr marL="0" indent="0" algn="just">
              <a:lnSpc>
                <a:spcPct val="150000"/>
              </a:lnSpc>
              <a:buNone/>
            </a:pPr>
            <a:r>
              <a:rPr lang="es-BO" dirty="0" smtClean="0"/>
              <a:t>En efectivo y en especie</a:t>
            </a:r>
          </a:p>
          <a:p>
            <a:pPr marL="0" indent="0">
              <a:buNone/>
            </a:pPr>
            <a:endParaRPr lang="es-BO" dirty="0"/>
          </a:p>
        </p:txBody>
      </p:sp>
      <p:pic>
        <p:nvPicPr>
          <p:cNvPr id="4" name="Imagen 3"/>
          <p:cNvPicPr>
            <a:picLocks noChangeAspect="1"/>
          </p:cNvPicPr>
          <p:nvPr/>
        </p:nvPicPr>
        <p:blipFill>
          <a:blip r:embed="rId2"/>
          <a:stretch>
            <a:fillRect/>
          </a:stretch>
        </p:blipFill>
        <p:spPr>
          <a:xfrm>
            <a:off x="10364467" y="239239"/>
            <a:ext cx="1457070" cy="664522"/>
          </a:xfrm>
          <a:prstGeom prst="rect">
            <a:avLst/>
          </a:prstGeom>
        </p:spPr>
      </p:pic>
      <p:pic>
        <p:nvPicPr>
          <p:cNvPr id="5" name="Imagen 4"/>
          <p:cNvPicPr>
            <a:picLocks noChangeAspect="1"/>
          </p:cNvPicPr>
          <p:nvPr/>
        </p:nvPicPr>
        <p:blipFill>
          <a:blip r:embed="rId3"/>
          <a:stretch>
            <a:fillRect/>
          </a:stretch>
        </p:blipFill>
        <p:spPr>
          <a:xfrm>
            <a:off x="1602643" y="239239"/>
            <a:ext cx="1079086" cy="1048603"/>
          </a:xfrm>
          <a:prstGeom prst="rect">
            <a:avLst/>
          </a:prstGeom>
        </p:spPr>
      </p:pic>
    </p:spTree>
    <p:extLst>
      <p:ext uri="{BB962C8B-B14F-4D97-AF65-F5344CB8AC3E}">
        <p14:creationId xmlns:p14="http://schemas.microsoft.com/office/powerpoint/2010/main" val="17909932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274</TotalTime>
  <Words>1012</Words>
  <Application>Microsoft Office PowerPoint</Application>
  <PresentationFormat>Panorámica</PresentationFormat>
  <Paragraphs>83</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Corbel</vt:lpstr>
      <vt:lpstr>Times New Roman</vt:lpstr>
      <vt:lpstr>Parallax</vt:lpstr>
      <vt:lpstr>La asistencia familiar  </vt:lpstr>
      <vt:lpstr>Presentación de PowerPoint</vt:lpstr>
      <vt:lpstr>Presentación de PowerPoint</vt:lpstr>
      <vt:lpstr>Nuevo Código de las Familias y del Proceso Familiar 603 – 19 de noviembre 2014</vt:lpstr>
      <vt:lpstr>Servicios gratuitos</vt:lpstr>
      <vt:lpstr>DATOS PARA TOMAR EN CUENTA  </vt:lpstr>
      <vt:lpstr>Donde se recurre para la asistencia familiar</vt:lpstr>
      <vt:lpstr>Como realizar la solicitud de asistencia familiar</vt:lpstr>
      <vt:lpstr>Presentación de PowerPoint</vt:lpstr>
      <vt:lpstr>Presentación de PowerPoint</vt:lpstr>
      <vt:lpstr>Recomiendan tener respaldo de facturas </vt:lpstr>
      <vt:lpstr>Pensiones </vt:lpstr>
      <vt:lpstr>Presentación de PowerPoint</vt:lpstr>
      <vt:lpstr>Presentación de PowerPoint</vt:lpstr>
      <vt:lpstr>DISTRITO 1    SLIM en la casa de acogida de frente al rio Maylanco DISTRITO 2 en quintanilla  a lado del Mercado de Quintanilla</vt:lpstr>
      <vt:lpstr>DISTRITO 3  no hay SLIM                                  DISTRITO 4 sub Alcaldía de Incarrancho</vt:lpstr>
      <vt:lpstr>DISTRITO 7 Plazuela de Villa Obrajes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melvy</dc:creator>
  <cp:lastModifiedBy>INTEL DUAL</cp:lastModifiedBy>
  <cp:revision>33</cp:revision>
  <dcterms:created xsi:type="dcterms:W3CDTF">2018-07-02T03:25:43Z</dcterms:created>
  <dcterms:modified xsi:type="dcterms:W3CDTF">2018-08-23T19:29:58Z</dcterms:modified>
</cp:coreProperties>
</file>