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0"/>
  </p:notesMasterIdLst>
  <p:sldIdLst>
    <p:sldId id="256" r:id="rId2"/>
    <p:sldId id="262" r:id="rId3"/>
    <p:sldId id="284" r:id="rId4"/>
    <p:sldId id="257" r:id="rId5"/>
    <p:sldId id="259" r:id="rId6"/>
    <p:sldId id="261" r:id="rId7"/>
    <p:sldId id="260" r:id="rId8"/>
    <p:sldId id="263"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64" r:id="rId28"/>
    <p:sldId id="285"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5" d="100"/>
          <a:sy n="85" d="100"/>
        </p:scale>
        <p:origin x="-1368"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5BF61E-475E-4943-930F-9DB1F26ECAF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ES"/>
        </a:p>
      </dgm:t>
    </dgm:pt>
    <dgm:pt modelId="{AA31D2FD-2E04-4E44-BF5A-174A12734BB8}">
      <dgm:prSet phldrT="[Texto]"/>
      <dgm:spPr/>
      <dgm:t>
        <a:bodyPr/>
        <a:lstStyle/>
        <a:p>
          <a:r>
            <a:rPr lang="es-ES" dirty="0" smtClean="0"/>
            <a:t>EJERCICIOS DE BAPNE</a:t>
          </a:r>
          <a:endParaRPr lang="es-ES" dirty="0"/>
        </a:p>
      </dgm:t>
    </dgm:pt>
    <dgm:pt modelId="{96616647-0223-4C64-A0BD-1101EBE979C4}" type="parTrans" cxnId="{B6FE032E-902D-4BB5-AF19-0F8C288F42B0}">
      <dgm:prSet/>
      <dgm:spPr/>
      <dgm:t>
        <a:bodyPr/>
        <a:lstStyle/>
        <a:p>
          <a:endParaRPr lang="es-ES"/>
        </a:p>
      </dgm:t>
    </dgm:pt>
    <dgm:pt modelId="{FA561D95-1D9C-473E-B53D-803378ADA798}" type="sibTrans" cxnId="{B6FE032E-902D-4BB5-AF19-0F8C288F42B0}">
      <dgm:prSet/>
      <dgm:spPr/>
      <dgm:t>
        <a:bodyPr/>
        <a:lstStyle/>
        <a:p>
          <a:endParaRPr lang="es-ES"/>
        </a:p>
      </dgm:t>
    </dgm:pt>
    <dgm:pt modelId="{1D1F4656-9228-4663-9F87-7F3DF529375B}">
      <dgm:prSet phldrT="[Texto]"/>
      <dgm:spPr/>
      <dgm:t>
        <a:bodyPr/>
        <a:lstStyle/>
        <a:p>
          <a:r>
            <a:rPr lang="es-ES" dirty="0" smtClean="0"/>
            <a:t>NEUROMOTRICIDAD</a:t>
          </a:r>
          <a:endParaRPr lang="es-ES" dirty="0"/>
        </a:p>
      </dgm:t>
    </dgm:pt>
    <dgm:pt modelId="{800D1D85-6650-46E5-A9D9-9252592BFE9E}" type="parTrans" cxnId="{27E37FED-03A2-46BD-8A0E-F4ED5B94A272}">
      <dgm:prSet/>
      <dgm:spPr/>
      <dgm:t>
        <a:bodyPr/>
        <a:lstStyle/>
        <a:p>
          <a:endParaRPr lang="es-ES"/>
        </a:p>
      </dgm:t>
    </dgm:pt>
    <dgm:pt modelId="{F7A428FF-C094-4C0C-BD55-B9D04669408A}" type="sibTrans" cxnId="{27E37FED-03A2-46BD-8A0E-F4ED5B94A272}">
      <dgm:prSet/>
      <dgm:spPr/>
      <dgm:t>
        <a:bodyPr/>
        <a:lstStyle/>
        <a:p>
          <a:endParaRPr lang="es-ES"/>
        </a:p>
      </dgm:t>
    </dgm:pt>
    <dgm:pt modelId="{A91A79BD-E242-44CE-BE54-11A50D311438}">
      <dgm:prSet phldrT="[Texto]"/>
      <dgm:spPr/>
      <dgm:t>
        <a:bodyPr/>
        <a:lstStyle/>
        <a:p>
          <a:r>
            <a:rPr lang="es-ES" dirty="0" smtClean="0"/>
            <a:t>Funciones del cerebro/actividades </a:t>
          </a:r>
          <a:endParaRPr lang="es-ES" dirty="0"/>
        </a:p>
      </dgm:t>
    </dgm:pt>
    <dgm:pt modelId="{A4C48B4C-6CE8-47E0-8439-0E7ADB13095F}" type="parTrans" cxnId="{C8B6FD2E-73BD-42D7-81F1-CE0B290CBD02}">
      <dgm:prSet/>
      <dgm:spPr/>
      <dgm:t>
        <a:bodyPr/>
        <a:lstStyle/>
        <a:p>
          <a:endParaRPr lang="es-ES"/>
        </a:p>
      </dgm:t>
    </dgm:pt>
    <dgm:pt modelId="{EB2796F3-531F-426D-8428-666CB4A199C6}" type="sibTrans" cxnId="{C8B6FD2E-73BD-42D7-81F1-CE0B290CBD02}">
      <dgm:prSet/>
      <dgm:spPr/>
      <dgm:t>
        <a:bodyPr/>
        <a:lstStyle/>
        <a:p>
          <a:endParaRPr lang="es-ES"/>
        </a:p>
      </dgm:t>
    </dgm:pt>
    <dgm:pt modelId="{61C88723-6894-4BDF-AB9D-FE38B3307592}">
      <dgm:prSet phldrT="[Texto]"/>
      <dgm:spPr/>
      <dgm:t>
        <a:bodyPr/>
        <a:lstStyle/>
        <a:p>
          <a:r>
            <a:rPr lang="es-ES" dirty="0" smtClean="0"/>
            <a:t>Valores y trabajo en equipo</a:t>
          </a:r>
          <a:endParaRPr lang="es-ES" dirty="0"/>
        </a:p>
      </dgm:t>
    </dgm:pt>
    <dgm:pt modelId="{FDB64CE9-0A88-43C0-A354-AA9D4F513930}" type="parTrans" cxnId="{08272507-3E59-438D-9748-FA254FD47E00}">
      <dgm:prSet/>
      <dgm:spPr/>
      <dgm:t>
        <a:bodyPr/>
        <a:lstStyle/>
        <a:p>
          <a:endParaRPr lang="es-ES"/>
        </a:p>
      </dgm:t>
    </dgm:pt>
    <dgm:pt modelId="{8CD4CBB5-C931-40F6-8284-40B3B3DA00B6}" type="sibTrans" cxnId="{08272507-3E59-438D-9748-FA254FD47E00}">
      <dgm:prSet/>
      <dgm:spPr/>
      <dgm:t>
        <a:bodyPr/>
        <a:lstStyle/>
        <a:p>
          <a:endParaRPr lang="es-ES"/>
        </a:p>
      </dgm:t>
    </dgm:pt>
    <dgm:pt modelId="{9276A9C1-E294-4360-8DCD-8934671781FD}">
      <dgm:prSet phldrT="[Texto]"/>
      <dgm:spPr/>
      <dgm:t>
        <a:bodyPr/>
        <a:lstStyle/>
        <a:p>
          <a:r>
            <a:rPr lang="es-ES" dirty="0" smtClean="0"/>
            <a:t>NEUROPSICOLOGÍA</a:t>
          </a:r>
          <a:endParaRPr lang="es-ES" dirty="0"/>
        </a:p>
      </dgm:t>
    </dgm:pt>
    <dgm:pt modelId="{5B9B8CE5-15B4-4473-8CA0-26F491EB97A5}" type="parTrans" cxnId="{0D203128-A668-4BF9-9D0B-303340AD4E22}">
      <dgm:prSet/>
      <dgm:spPr/>
      <dgm:t>
        <a:bodyPr/>
        <a:lstStyle/>
        <a:p>
          <a:endParaRPr lang="es-ES"/>
        </a:p>
      </dgm:t>
    </dgm:pt>
    <dgm:pt modelId="{A2BAA353-D226-4226-89D7-356F72E12BF3}" type="sibTrans" cxnId="{0D203128-A668-4BF9-9D0B-303340AD4E22}">
      <dgm:prSet/>
      <dgm:spPr/>
      <dgm:t>
        <a:bodyPr/>
        <a:lstStyle/>
        <a:p>
          <a:endParaRPr lang="es-ES"/>
        </a:p>
      </dgm:t>
    </dgm:pt>
    <dgm:pt modelId="{FA602CB4-9F33-442B-A863-3017FFC1C3A8}">
      <dgm:prSet phldrT="[Texto]"/>
      <dgm:spPr/>
      <dgm:t>
        <a:bodyPr/>
        <a:lstStyle/>
        <a:p>
          <a:r>
            <a:rPr lang="es-ES" dirty="0" smtClean="0"/>
            <a:t>Funciones del cerebro/sentimientos</a:t>
          </a:r>
          <a:endParaRPr lang="es-ES" dirty="0"/>
        </a:p>
      </dgm:t>
    </dgm:pt>
    <dgm:pt modelId="{4B880158-D5FA-4337-A555-3EC97365375B}" type="parTrans" cxnId="{5E2403A8-015B-4BC6-B4A0-F36CE7E5199E}">
      <dgm:prSet/>
      <dgm:spPr/>
      <dgm:t>
        <a:bodyPr/>
        <a:lstStyle/>
        <a:p>
          <a:endParaRPr lang="es-ES"/>
        </a:p>
      </dgm:t>
    </dgm:pt>
    <dgm:pt modelId="{65C2667D-CDA8-4B78-AB2B-1123F4EABA99}" type="sibTrans" cxnId="{5E2403A8-015B-4BC6-B4A0-F36CE7E5199E}">
      <dgm:prSet/>
      <dgm:spPr/>
      <dgm:t>
        <a:bodyPr/>
        <a:lstStyle/>
        <a:p>
          <a:endParaRPr lang="es-ES"/>
        </a:p>
      </dgm:t>
    </dgm:pt>
    <dgm:pt modelId="{AF2A4B3A-2F9E-48C7-BB79-58D6F4965CD7}" type="pres">
      <dgm:prSet presAssocID="{B75BF61E-475E-4943-930F-9DB1F26ECAF2}" presName="diagram" presStyleCnt="0">
        <dgm:presLayoutVars>
          <dgm:chPref val="1"/>
          <dgm:dir/>
          <dgm:animOne val="branch"/>
          <dgm:animLvl val="lvl"/>
          <dgm:resizeHandles val="exact"/>
        </dgm:presLayoutVars>
      </dgm:prSet>
      <dgm:spPr/>
      <dgm:t>
        <a:bodyPr/>
        <a:lstStyle/>
        <a:p>
          <a:endParaRPr lang="es-ES"/>
        </a:p>
      </dgm:t>
    </dgm:pt>
    <dgm:pt modelId="{ECBDB02F-962E-41C9-B1AC-FDB5DCBCB1F1}" type="pres">
      <dgm:prSet presAssocID="{AA31D2FD-2E04-4E44-BF5A-174A12734BB8}" presName="root1" presStyleCnt="0"/>
      <dgm:spPr/>
    </dgm:pt>
    <dgm:pt modelId="{FEA57A64-C58D-4F41-9FF8-47DF5FF671F6}" type="pres">
      <dgm:prSet presAssocID="{AA31D2FD-2E04-4E44-BF5A-174A12734BB8}" presName="LevelOneTextNode" presStyleLbl="node0" presStyleIdx="0" presStyleCnt="1">
        <dgm:presLayoutVars>
          <dgm:chPref val="3"/>
        </dgm:presLayoutVars>
      </dgm:prSet>
      <dgm:spPr/>
      <dgm:t>
        <a:bodyPr/>
        <a:lstStyle/>
        <a:p>
          <a:endParaRPr lang="es-ES"/>
        </a:p>
      </dgm:t>
    </dgm:pt>
    <dgm:pt modelId="{664469FA-AB55-40C0-8FFA-382EEB52A630}" type="pres">
      <dgm:prSet presAssocID="{AA31D2FD-2E04-4E44-BF5A-174A12734BB8}" presName="level2hierChild" presStyleCnt="0"/>
      <dgm:spPr/>
    </dgm:pt>
    <dgm:pt modelId="{7106FB21-3CB6-4DB0-BFA2-D127EFCE6BCA}" type="pres">
      <dgm:prSet presAssocID="{800D1D85-6650-46E5-A9D9-9252592BFE9E}" presName="conn2-1" presStyleLbl="parChTrans1D2" presStyleIdx="0" presStyleCnt="2"/>
      <dgm:spPr/>
      <dgm:t>
        <a:bodyPr/>
        <a:lstStyle/>
        <a:p>
          <a:endParaRPr lang="es-ES"/>
        </a:p>
      </dgm:t>
    </dgm:pt>
    <dgm:pt modelId="{0EFB1F6E-6BFC-41B7-BBA2-301A058D0150}" type="pres">
      <dgm:prSet presAssocID="{800D1D85-6650-46E5-A9D9-9252592BFE9E}" presName="connTx" presStyleLbl="parChTrans1D2" presStyleIdx="0" presStyleCnt="2"/>
      <dgm:spPr/>
      <dgm:t>
        <a:bodyPr/>
        <a:lstStyle/>
        <a:p>
          <a:endParaRPr lang="es-ES"/>
        </a:p>
      </dgm:t>
    </dgm:pt>
    <dgm:pt modelId="{1EEDBB8D-2892-496E-BD0C-7CD3C7F7566C}" type="pres">
      <dgm:prSet presAssocID="{1D1F4656-9228-4663-9F87-7F3DF529375B}" presName="root2" presStyleCnt="0"/>
      <dgm:spPr/>
    </dgm:pt>
    <dgm:pt modelId="{E1A20519-CB58-4E2A-A90A-0EB96B40F93A}" type="pres">
      <dgm:prSet presAssocID="{1D1F4656-9228-4663-9F87-7F3DF529375B}" presName="LevelTwoTextNode" presStyleLbl="node2" presStyleIdx="0" presStyleCnt="2">
        <dgm:presLayoutVars>
          <dgm:chPref val="3"/>
        </dgm:presLayoutVars>
      </dgm:prSet>
      <dgm:spPr/>
      <dgm:t>
        <a:bodyPr/>
        <a:lstStyle/>
        <a:p>
          <a:endParaRPr lang="es-ES"/>
        </a:p>
      </dgm:t>
    </dgm:pt>
    <dgm:pt modelId="{A404BD80-1D50-4B07-A8FA-806E6F721F3D}" type="pres">
      <dgm:prSet presAssocID="{1D1F4656-9228-4663-9F87-7F3DF529375B}" presName="level3hierChild" presStyleCnt="0"/>
      <dgm:spPr/>
    </dgm:pt>
    <dgm:pt modelId="{C9B9C346-3108-4348-A506-5774F6ED7B7E}" type="pres">
      <dgm:prSet presAssocID="{A4C48B4C-6CE8-47E0-8439-0E7ADB13095F}" presName="conn2-1" presStyleLbl="parChTrans1D3" presStyleIdx="0" presStyleCnt="3"/>
      <dgm:spPr/>
      <dgm:t>
        <a:bodyPr/>
        <a:lstStyle/>
        <a:p>
          <a:endParaRPr lang="es-ES"/>
        </a:p>
      </dgm:t>
    </dgm:pt>
    <dgm:pt modelId="{BDA963AB-A5D2-4E17-A6F8-9B3B64B7C146}" type="pres">
      <dgm:prSet presAssocID="{A4C48B4C-6CE8-47E0-8439-0E7ADB13095F}" presName="connTx" presStyleLbl="parChTrans1D3" presStyleIdx="0" presStyleCnt="3"/>
      <dgm:spPr/>
      <dgm:t>
        <a:bodyPr/>
        <a:lstStyle/>
        <a:p>
          <a:endParaRPr lang="es-ES"/>
        </a:p>
      </dgm:t>
    </dgm:pt>
    <dgm:pt modelId="{80826F27-6729-477B-859B-3B3AC7A4D355}" type="pres">
      <dgm:prSet presAssocID="{A91A79BD-E242-44CE-BE54-11A50D311438}" presName="root2" presStyleCnt="0"/>
      <dgm:spPr/>
    </dgm:pt>
    <dgm:pt modelId="{58AEE46C-E2F4-419B-8D16-89C2A6696BAC}" type="pres">
      <dgm:prSet presAssocID="{A91A79BD-E242-44CE-BE54-11A50D311438}" presName="LevelTwoTextNode" presStyleLbl="node3" presStyleIdx="0" presStyleCnt="3">
        <dgm:presLayoutVars>
          <dgm:chPref val="3"/>
        </dgm:presLayoutVars>
      </dgm:prSet>
      <dgm:spPr/>
      <dgm:t>
        <a:bodyPr/>
        <a:lstStyle/>
        <a:p>
          <a:endParaRPr lang="es-ES"/>
        </a:p>
      </dgm:t>
    </dgm:pt>
    <dgm:pt modelId="{7C574D17-7332-481E-A56B-0F8B4E8F6C61}" type="pres">
      <dgm:prSet presAssocID="{A91A79BD-E242-44CE-BE54-11A50D311438}" presName="level3hierChild" presStyleCnt="0"/>
      <dgm:spPr/>
    </dgm:pt>
    <dgm:pt modelId="{8C399440-121F-4A3C-BA3C-DF3CF43D3117}" type="pres">
      <dgm:prSet presAssocID="{FDB64CE9-0A88-43C0-A354-AA9D4F513930}" presName="conn2-1" presStyleLbl="parChTrans1D3" presStyleIdx="1" presStyleCnt="3"/>
      <dgm:spPr/>
      <dgm:t>
        <a:bodyPr/>
        <a:lstStyle/>
        <a:p>
          <a:endParaRPr lang="es-ES"/>
        </a:p>
      </dgm:t>
    </dgm:pt>
    <dgm:pt modelId="{137529C9-0534-4213-9E0B-991BDCB55995}" type="pres">
      <dgm:prSet presAssocID="{FDB64CE9-0A88-43C0-A354-AA9D4F513930}" presName="connTx" presStyleLbl="parChTrans1D3" presStyleIdx="1" presStyleCnt="3"/>
      <dgm:spPr/>
      <dgm:t>
        <a:bodyPr/>
        <a:lstStyle/>
        <a:p>
          <a:endParaRPr lang="es-ES"/>
        </a:p>
      </dgm:t>
    </dgm:pt>
    <dgm:pt modelId="{7D5ABE92-CBDF-4489-964A-A7EB424B434A}" type="pres">
      <dgm:prSet presAssocID="{61C88723-6894-4BDF-AB9D-FE38B3307592}" presName="root2" presStyleCnt="0"/>
      <dgm:spPr/>
    </dgm:pt>
    <dgm:pt modelId="{AE3C9698-8624-4ADF-A2A0-E504E04955D7}" type="pres">
      <dgm:prSet presAssocID="{61C88723-6894-4BDF-AB9D-FE38B3307592}" presName="LevelTwoTextNode" presStyleLbl="node3" presStyleIdx="1" presStyleCnt="3">
        <dgm:presLayoutVars>
          <dgm:chPref val="3"/>
        </dgm:presLayoutVars>
      </dgm:prSet>
      <dgm:spPr/>
      <dgm:t>
        <a:bodyPr/>
        <a:lstStyle/>
        <a:p>
          <a:endParaRPr lang="es-ES"/>
        </a:p>
      </dgm:t>
    </dgm:pt>
    <dgm:pt modelId="{EA955920-CD24-4D3E-A702-25549B817D10}" type="pres">
      <dgm:prSet presAssocID="{61C88723-6894-4BDF-AB9D-FE38B3307592}" presName="level3hierChild" presStyleCnt="0"/>
      <dgm:spPr/>
    </dgm:pt>
    <dgm:pt modelId="{B2BDC2B8-9AE0-427D-9AD7-80D76B9C8347}" type="pres">
      <dgm:prSet presAssocID="{5B9B8CE5-15B4-4473-8CA0-26F491EB97A5}" presName="conn2-1" presStyleLbl="parChTrans1D2" presStyleIdx="1" presStyleCnt="2"/>
      <dgm:spPr/>
      <dgm:t>
        <a:bodyPr/>
        <a:lstStyle/>
        <a:p>
          <a:endParaRPr lang="es-ES"/>
        </a:p>
      </dgm:t>
    </dgm:pt>
    <dgm:pt modelId="{7ED7A689-2657-475F-9AF4-A0060442B759}" type="pres">
      <dgm:prSet presAssocID="{5B9B8CE5-15B4-4473-8CA0-26F491EB97A5}" presName="connTx" presStyleLbl="parChTrans1D2" presStyleIdx="1" presStyleCnt="2"/>
      <dgm:spPr/>
      <dgm:t>
        <a:bodyPr/>
        <a:lstStyle/>
        <a:p>
          <a:endParaRPr lang="es-ES"/>
        </a:p>
      </dgm:t>
    </dgm:pt>
    <dgm:pt modelId="{B2C9A5D7-DF0D-4492-B1D3-0CCA45FE8C77}" type="pres">
      <dgm:prSet presAssocID="{9276A9C1-E294-4360-8DCD-8934671781FD}" presName="root2" presStyleCnt="0"/>
      <dgm:spPr/>
    </dgm:pt>
    <dgm:pt modelId="{CF08EEB7-B22D-45BC-A9BD-2D952943351D}" type="pres">
      <dgm:prSet presAssocID="{9276A9C1-E294-4360-8DCD-8934671781FD}" presName="LevelTwoTextNode" presStyleLbl="node2" presStyleIdx="1" presStyleCnt="2">
        <dgm:presLayoutVars>
          <dgm:chPref val="3"/>
        </dgm:presLayoutVars>
      </dgm:prSet>
      <dgm:spPr/>
      <dgm:t>
        <a:bodyPr/>
        <a:lstStyle/>
        <a:p>
          <a:endParaRPr lang="es-ES"/>
        </a:p>
      </dgm:t>
    </dgm:pt>
    <dgm:pt modelId="{8EBF6B55-EDCE-4012-A890-10C855E094A9}" type="pres">
      <dgm:prSet presAssocID="{9276A9C1-E294-4360-8DCD-8934671781FD}" presName="level3hierChild" presStyleCnt="0"/>
      <dgm:spPr/>
    </dgm:pt>
    <dgm:pt modelId="{BA499D2B-C3C2-4C62-85CC-52E60C8EB67C}" type="pres">
      <dgm:prSet presAssocID="{4B880158-D5FA-4337-A555-3EC97365375B}" presName="conn2-1" presStyleLbl="parChTrans1D3" presStyleIdx="2" presStyleCnt="3"/>
      <dgm:spPr/>
      <dgm:t>
        <a:bodyPr/>
        <a:lstStyle/>
        <a:p>
          <a:endParaRPr lang="es-ES"/>
        </a:p>
      </dgm:t>
    </dgm:pt>
    <dgm:pt modelId="{EABC280F-F04F-43DA-9A25-218123337AE7}" type="pres">
      <dgm:prSet presAssocID="{4B880158-D5FA-4337-A555-3EC97365375B}" presName="connTx" presStyleLbl="parChTrans1D3" presStyleIdx="2" presStyleCnt="3"/>
      <dgm:spPr/>
      <dgm:t>
        <a:bodyPr/>
        <a:lstStyle/>
        <a:p>
          <a:endParaRPr lang="es-ES"/>
        </a:p>
      </dgm:t>
    </dgm:pt>
    <dgm:pt modelId="{E89FD830-E79C-4535-BC06-5ABB74C85665}" type="pres">
      <dgm:prSet presAssocID="{FA602CB4-9F33-442B-A863-3017FFC1C3A8}" presName="root2" presStyleCnt="0"/>
      <dgm:spPr/>
    </dgm:pt>
    <dgm:pt modelId="{8BE5AEBB-F021-4A58-8ECA-30720C2BD241}" type="pres">
      <dgm:prSet presAssocID="{FA602CB4-9F33-442B-A863-3017FFC1C3A8}" presName="LevelTwoTextNode" presStyleLbl="node3" presStyleIdx="2" presStyleCnt="3">
        <dgm:presLayoutVars>
          <dgm:chPref val="3"/>
        </dgm:presLayoutVars>
      </dgm:prSet>
      <dgm:spPr/>
      <dgm:t>
        <a:bodyPr/>
        <a:lstStyle/>
        <a:p>
          <a:endParaRPr lang="es-ES"/>
        </a:p>
      </dgm:t>
    </dgm:pt>
    <dgm:pt modelId="{1E7A694D-C72A-42F0-A36E-B17A5B8162B4}" type="pres">
      <dgm:prSet presAssocID="{FA602CB4-9F33-442B-A863-3017FFC1C3A8}" presName="level3hierChild" presStyleCnt="0"/>
      <dgm:spPr/>
    </dgm:pt>
  </dgm:ptLst>
  <dgm:cxnLst>
    <dgm:cxn modelId="{02BCCCB6-890D-4733-B307-1C85D5BAE39B}" type="presOf" srcId="{9276A9C1-E294-4360-8DCD-8934671781FD}" destId="{CF08EEB7-B22D-45BC-A9BD-2D952943351D}" srcOrd="0" destOrd="0" presId="urn:microsoft.com/office/officeart/2005/8/layout/hierarchy2"/>
    <dgm:cxn modelId="{30ACC265-C323-419C-AB12-311C1CB5A175}" type="presOf" srcId="{A91A79BD-E242-44CE-BE54-11A50D311438}" destId="{58AEE46C-E2F4-419B-8D16-89C2A6696BAC}" srcOrd="0" destOrd="0" presId="urn:microsoft.com/office/officeart/2005/8/layout/hierarchy2"/>
    <dgm:cxn modelId="{C8B6FD2E-73BD-42D7-81F1-CE0B290CBD02}" srcId="{1D1F4656-9228-4663-9F87-7F3DF529375B}" destId="{A91A79BD-E242-44CE-BE54-11A50D311438}" srcOrd="0" destOrd="0" parTransId="{A4C48B4C-6CE8-47E0-8439-0E7ADB13095F}" sibTransId="{EB2796F3-531F-426D-8428-666CB4A199C6}"/>
    <dgm:cxn modelId="{27E37FED-03A2-46BD-8A0E-F4ED5B94A272}" srcId="{AA31D2FD-2E04-4E44-BF5A-174A12734BB8}" destId="{1D1F4656-9228-4663-9F87-7F3DF529375B}" srcOrd="0" destOrd="0" parTransId="{800D1D85-6650-46E5-A9D9-9252592BFE9E}" sibTransId="{F7A428FF-C094-4C0C-BD55-B9D04669408A}"/>
    <dgm:cxn modelId="{C892D946-FE4D-4DF5-8863-AF38542F10F8}" type="presOf" srcId="{5B9B8CE5-15B4-4473-8CA0-26F491EB97A5}" destId="{B2BDC2B8-9AE0-427D-9AD7-80D76B9C8347}" srcOrd="0" destOrd="0" presId="urn:microsoft.com/office/officeart/2005/8/layout/hierarchy2"/>
    <dgm:cxn modelId="{6F5A1C6A-69D7-42DB-82A9-F68ABE83CE97}" type="presOf" srcId="{FDB64CE9-0A88-43C0-A354-AA9D4F513930}" destId="{8C399440-121F-4A3C-BA3C-DF3CF43D3117}" srcOrd="0" destOrd="0" presId="urn:microsoft.com/office/officeart/2005/8/layout/hierarchy2"/>
    <dgm:cxn modelId="{011C50A6-B29B-4BF6-8CD9-50FCD7F87A57}" type="presOf" srcId="{800D1D85-6650-46E5-A9D9-9252592BFE9E}" destId="{0EFB1F6E-6BFC-41B7-BBA2-301A058D0150}" srcOrd="1" destOrd="0" presId="urn:microsoft.com/office/officeart/2005/8/layout/hierarchy2"/>
    <dgm:cxn modelId="{46611668-96CD-41C8-B42C-1C893B1C9A88}" type="presOf" srcId="{B75BF61E-475E-4943-930F-9DB1F26ECAF2}" destId="{AF2A4B3A-2F9E-48C7-BB79-58D6F4965CD7}" srcOrd="0" destOrd="0" presId="urn:microsoft.com/office/officeart/2005/8/layout/hierarchy2"/>
    <dgm:cxn modelId="{591B496A-5B72-4E5E-830B-13E2B1A8AB25}" type="presOf" srcId="{800D1D85-6650-46E5-A9D9-9252592BFE9E}" destId="{7106FB21-3CB6-4DB0-BFA2-D127EFCE6BCA}" srcOrd="0" destOrd="0" presId="urn:microsoft.com/office/officeart/2005/8/layout/hierarchy2"/>
    <dgm:cxn modelId="{1E9C3B76-A55A-4950-A3D0-231422B4C26F}" type="presOf" srcId="{4B880158-D5FA-4337-A555-3EC97365375B}" destId="{EABC280F-F04F-43DA-9A25-218123337AE7}" srcOrd="1" destOrd="0" presId="urn:microsoft.com/office/officeart/2005/8/layout/hierarchy2"/>
    <dgm:cxn modelId="{F9595F84-CFFD-439B-B42A-56061884DEEE}" type="presOf" srcId="{61C88723-6894-4BDF-AB9D-FE38B3307592}" destId="{AE3C9698-8624-4ADF-A2A0-E504E04955D7}" srcOrd="0" destOrd="0" presId="urn:microsoft.com/office/officeart/2005/8/layout/hierarchy2"/>
    <dgm:cxn modelId="{960F856D-18BC-4F0C-AD4A-21FB6EC50E1C}" type="presOf" srcId="{A4C48B4C-6CE8-47E0-8439-0E7ADB13095F}" destId="{C9B9C346-3108-4348-A506-5774F6ED7B7E}" srcOrd="0" destOrd="0" presId="urn:microsoft.com/office/officeart/2005/8/layout/hierarchy2"/>
    <dgm:cxn modelId="{B6415794-95AE-4351-8885-1D21E8B32689}" type="presOf" srcId="{1D1F4656-9228-4663-9F87-7F3DF529375B}" destId="{E1A20519-CB58-4E2A-A90A-0EB96B40F93A}" srcOrd="0" destOrd="0" presId="urn:microsoft.com/office/officeart/2005/8/layout/hierarchy2"/>
    <dgm:cxn modelId="{1E889EFE-36C3-4E0F-A587-4B63EB9D68E9}" type="presOf" srcId="{AA31D2FD-2E04-4E44-BF5A-174A12734BB8}" destId="{FEA57A64-C58D-4F41-9FF8-47DF5FF671F6}" srcOrd="0" destOrd="0" presId="urn:microsoft.com/office/officeart/2005/8/layout/hierarchy2"/>
    <dgm:cxn modelId="{5E2403A8-015B-4BC6-B4A0-F36CE7E5199E}" srcId="{9276A9C1-E294-4360-8DCD-8934671781FD}" destId="{FA602CB4-9F33-442B-A863-3017FFC1C3A8}" srcOrd="0" destOrd="0" parTransId="{4B880158-D5FA-4337-A555-3EC97365375B}" sibTransId="{65C2667D-CDA8-4B78-AB2B-1123F4EABA99}"/>
    <dgm:cxn modelId="{682F44C6-6C6A-4AA8-ADD4-1E5A136A9C06}" type="presOf" srcId="{FA602CB4-9F33-442B-A863-3017FFC1C3A8}" destId="{8BE5AEBB-F021-4A58-8ECA-30720C2BD241}" srcOrd="0" destOrd="0" presId="urn:microsoft.com/office/officeart/2005/8/layout/hierarchy2"/>
    <dgm:cxn modelId="{69AC95E5-8CE4-4020-AD9E-A9EE55E4A57E}" type="presOf" srcId="{A4C48B4C-6CE8-47E0-8439-0E7ADB13095F}" destId="{BDA963AB-A5D2-4E17-A6F8-9B3B64B7C146}" srcOrd="1" destOrd="0" presId="urn:microsoft.com/office/officeart/2005/8/layout/hierarchy2"/>
    <dgm:cxn modelId="{B6FE032E-902D-4BB5-AF19-0F8C288F42B0}" srcId="{B75BF61E-475E-4943-930F-9DB1F26ECAF2}" destId="{AA31D2FD-2E04-4E44-BF5A-174A12734BB8}" srcOrd="0" destOrd="0" parTransId="{96616647-0223-4C64-A0BD-1101EBE979C4}" sibTransId="{FA561D95-1D9C-473E-B53D-803378ADA798}"/>
    <dgm:cxn modelId="{08272507-3E59-438D-9748-FA254FD47E00}" srcId="{1D1F4656-9228-4663-9F87-7F3DF529375B}" destId="{61C88723-6894-4BDF-AB9D-FE38B3307592}" srcOrd="1" destOrd="0" parTransId="{FDB64CE9-0A88-43C0-A354-AA9D4F513930}" sibTransId="{8CD4CBB5-C931-40F6-8284-40B3B3DA00B6}"/>
    <dgm:cxn modelId="{28BF98D7-3C0B-4F3D-83C6-DE718D6EAE72}" type="presOf" srcId="{FDB64CE9-0A88-43C0-A354-AA9D4F513930}" destId="{137529C9-0534-4213-9E0B-991BDCB55995}" srcOrd="1" destOrd="0" presId="urn:microsoft.com/office/officeart/2005/8/layout/hierarchy2"/>
    <dgm:cxn modelId="{5A067E3F-149C-4C07-8131-21602F75EACC}" type="presOf" srcId="{4B880158-D5FA-4337-A555-3EC97365375B}" destId="{BA499D2B-C3C2-4C62-85CC-52E60C8EB67C}" srcOrd="0" destOrd="0" presId="urn:microsoft.com/office/officeart/2005/8/layout/hierarchy2"/>
    <dgm:cxn modelId="{0D79B0F8-C4BA-41CF-8D47-E0D582868FBB}" type="presOf" srcId="{5B9B8CE5-15B4-4473-8CA0-26F491EB97A5}" destId="{7ED7A689-2657-475F-9AF4-A0060442B759}" srcOrd="1" destOrd="0" presId="urn:microsoft.com/office/officeart/2005/8/layout/hierarchy2"/>
    <dgm:cxn modelId="{0D203128-A668-4BF9-9D0B-303340AD4E22}" srcId="{AA31D2FD-2E04-4E44-BF5A-174A12734BB8}" destId="{9276A9C1-E294-4360-8DCD-8934671781FD}" srcOrd="1" destOrd="0" parTransId="{5B9B8CE5-15B4-4473-8CA0-26F491EB97A5}" sibTransId="{A2BAA353-D226-4226-89D7-356F72E12BF3}"/>
    <dgm:cxn modelId="{0CECF772-F315-4846-B934-780150284398}" type="presParOf" srcId="{AF2A4B3A-2F9E-48C7-BB79-58D6F4965CD7}" destId="{ECBDB02F-962E-41C9-B1AC-FDB5DCBCB1F1}" srcOrd="0" destOrd="0" presId="urn:microsoft.com/office/officeart/2005/8/layout/hierarchy2"/>
    <dgm:cxn modelId="{554747EE-DA0F-45F1-8967-C45F8A882266}" type="presParOf" srcId="{ECBDB02F-962E-41C9-B1AC-FDB5DCBCB1F1}" destId="{FEA57A64-C58D-4F41-9FF8-47DF5FF671F6}" srcOrd="0" destOrd="0" presId="urn:microsoft.com/office/officeart/2005/8/layout/hierarchy2"/>
    <dgm:cxn modelId="{6FD23258-0DF2-44F1-9608-A3C904DA5E54}" type="presParOf" srcId="{ECBDB02F-962E-41C9-B1AC-FDB5DCBCB1F1}" destId="{664469FA-AB55-40C0-8FFA-382EEB52A630}" srcOrd="1" destOrd="0" presId="urn:microsoft.com/office/officeart/2005/8/layout/hierarchy2"/>
    <dgm:cxn modelId="{6A794B18-E552-4EE8-9F34-29B8DDD09B4B}" type="presParOf" srcId="{664469FA-AB55-40C0-8FFA-382EEB52A630}" destId="{7106FB21-3CB6-4DB0-BFA2-D127EFCE6BCA}" srcOrd="0" destOrd="0" presId="urn:microsoft.com/office/officeart/2005/8/layout/hierarchy2"/>
    <dgm:cxn modelId="{7C7E2D8F-CCDF-45DF-98C3-6D1C28C1A19F}" type="presParOf" srcId="{7106FB21-3CB6-4DB0-BFA2-D127EFCE6BCA}" destId="{0EFB1F6E-6BFC-41B7-BBA2-301A058D0150}" srcOrd="0" destOrd="0" presId="urn:microsoft.com/office/officeart/2005/8/layout/hierarchy2"/>
    <dgm:cxn modelId="{14E98CD0-C80F-438F-AA0B-DD15D0B1CA8A}" type="presParOf" srcId="{664469FA-AB55-40C0-8FFA-382EEB52A630}" destId="{1EEDBB8D-2892-496E-BD0C-7CD3C7F7566C}" srcOrd="1" destOrd="0" presId="urn:microsoft.com/office/officeart/2005/8/layout/hierarchy2"/>
    <dgm:cxn modelId="{CDEC3906-EC7D-4C8E-A36F-772C898A4F4D}" type="presParOf" srcId="{1EEDBB8D-2892-496E-BD0C-7CD3C7F7566C}" destId="{E1A20519-CB58-4E2A-A90A-0EB96B40F93A}" srcOrd="0" destOrd="0" presId="urn:microsoft.com/office/officeart/2005/8/layout/hierarchy2"/>
    <dgm:cxn modelId="{91E01543-AF53-4F20-94EB-FD60FE46D3EB}" type="presParOf" srcId="{1EEDBB8D-2892-496E-BD0C-7CD3C7F7566C}" destId="{A404BD80-1D50-4B07-A8FA-806E6F721F3D}" srcOrd="1" destOrd="0" presId="urn:microsoft.com/office/officeart/2005/8/layout/hierarchy2"/>
    <dgm:cxn modelId="{59CBB714-2435-4CA8-9B96-45F06640EA82}" type="presParOf" srcId="{A404BD80-1D50-4B07-A8FA-806E6F721F3D}" destId="{C9B9C346-3108-4348-A506-5774F6ED7B7E}" srcOrd="0" destOrd="0" presId="urn:microsoft.com/office/officeart/2005/8/layout/hierarchy2"/>
    <dgm:cxn modelId="{34F2219F-795D-4118-87F8-376C6AE6D9C4}" type="presParOf" srcId="{C9B9C346-3108-4348-A506-5774F6ED7B7E}" destId="{BDA963AB-A5D2-4E17-A6F8-9B3B64B7C146}" srcOrd="0" destOrd="0" presId="urn:microsoft.com/office/officeart/2005/8/layout/hierarchy2"/>
    <dgm:cxn modelId="{0FA12FEF-5410-4965-9287-F780408BDE30}" type="presParOf" srcId="{A404BD80-1D50-4B07-A8FA-806E6F721F3D}" destId="{80826F27-6729-477B-859B-3B3AC7A4D355}" srcOrd="1" destOrd="0" presId="urn:microsoft.com/office/officeart/2005/8/layout/hierarchy2"/>
    <dgm:cxn modelId="{79C81F29-7F1E-47FA-BF41-22EA38B94104}" type="presParOf" srcId="{80826F27-6729-477B-859B-3B3AC7A4D355}" destId="{58AEE46C-E2F4-419B-8D16-89C2A6696BAC}" srcOrd="0" destOrd="0" presId="urn:microsoft.com/office/officeart/2005/8/layout/hierarchy2"/>
    <dgm:cxn modelId="{A9187E1E-F686-464E-A36C-81846EDFB468}" type="presParOf" srcId="{80826F27-6729-477B-859B-3B3AC7A4D355}" destId="{7C574D17-7332-481E-A56B-0F8B4E8F6C61}" srcOrd="1" destOrd="0" presId="urn:microsoft.com/office/officeart/2005/8/layout/hierarchy2"/>
    <dgm:cxn modelId="{926B3223-3F05-4F07-B6F6-41B56CC250F1}" type="presParOf" srcId="{A404BD80-1D50-4B07-A8FA-806E6F721F3D}" destId="{8C399440-121F-4A3C-BA3C-DF3CF43D3117}" srcOrd="2" destOrd="0" presId="urn:microsoft.com/office/officeart/2005/8/layout/hierarchy2"/>
    <dgm:cxn modelId="{3D53C98F-4A69-478F-A201-BC6D76A79EB1}" type="presParOf" srcId="{8C399440-121F-4A3C-BA3C-DF3CF43D3117}" destId="{137529C9-0534-4213-9E0B-991BDCB55995}" srcOrd="0" destOrd="0" presId="urn:microsoft.com/office/officeart/2005/8/layout/hierarchy2"/>
    <dgm:cxn modelId="{392CE20B-3570-4C5F-911D-E794DBD3A308}" type="presParOf" srcId="{A404BD80-1D50-4B07-A8FA-806E6F721F3D}" destId="{7D5ABE92-CBDF-4489-964A-A7EB424B434A}" srcOrd="3" destOrd="0" presId="urn:microsoft.com/office/officeart/2005/8/layout/hierarchy2"/>
    <dgm:cxn modelId="{B7295662-ADA1-470B-995B-80A49516C0C1}" type="presParOf" srcId="{7D5ABE92-CBDF-4489-964A-A7EB424B434A}" destId="{AE3C9698-8624-4ADF-A2A0-E504E04955D7}" srcOrd="0" destOrd="0" presId="urn:microsoft.com/office/officeart/2005/8/layout/hierarchy2"/>
    <dgm:cxn modelId="{A39EC265-A430-47F6-A332-FA3FCAD7CF9C}" type="presParOf" srcId="{7D5ABE92-CBDF-4489-964A-A7EB424B434A}" destId="{EA955920-CD24-4D3E-A702-25549B817D10}" srcOrd="1" destOrd="0" presId="urn:microsoft.com/office/officeart/2005/8/layout/hierarchy2"/>
    <dgm:cxn modelId="{182DF800-F32B-4264-8715-FE96EAF1AA69}" type="presParOf" srcId="{664469FA-AB55-40C0-8FFA-382EEB52A630}" destId="{B2BDC2B8-9AE0-427D-9AD7-80D76B9C8347}" srcOrd="2" destOrd="0" presId="urn:microsoft.com/office/officeart/2005/8/layout/hierarchy2"/>
    <dgm:cxn modelId="{295BD2F3-FEFA-47E6-96AB-488A6687C1BC}" type="presParOf" srcId="{B2BDC2B8-9AE0-427D-9AD7-80D76B9C8347}" destId="{7ED7A689-2657-475F-9AF4-A0060442B759}" srcOrd="0" destOrd="0" presId="urn:microsoft.com/office/officeart/2005/8/layout/hierarchy2"/>
    <dgm:cxn modelId="{016F380D-063A-4840-81E9-828EA55A6FC0}" type="presParOf" srcId="{664469FA-AB55-40C0-8FFA-382EEB52A630}" destId="{B2C9A5D7-DF0D-4492-B1D3-0CCA45FE8C77}" srcOrd="3" destOrd="0" presId="urn:microsoft.com/office/officeart/2005/8/layout/hierarchy2"/>
    <dgm:cxn modelId="{EB29B6E8-E004-4F68-B4CC-C3835B912195}" type="presParOf" srcId="{B2C9A5D7-DF0D-4492-B1D3-0CCA45FE8C77}" destId="{CF08EEB7-B22D-45BC-A9BD-2D952943351D}" srcOrd="0" destOrd="0" presId="urn:microsoft.com/office/officeart/2005/8/layout/hierarchy2"/>
    <dgm:cxn modelId="{B73C8F95-5A0B-4CAE-BA31-6E6B83DCEBBF}" type="presParOf" srcId="{B2C9A5D7-DF0D-4492-B1D3-0CCA45FE8C77}" destId="{8EBF6B55-EDCE-4012-A890-10C855E094A9}" srcOrd="1" destOrd="0" presId="urn:microsoft.com/office/officeart/2005/8/layout/hierarchy2"/>
    <dgm:cxn modelId="{A047CCCC-BC47-4214-AEAE-1F0B7A0869A9}" type="presParOf" srcId="{8EBF6B55-EDCE-4012-A890-10C855E094A9}" destId="{BA499D2B-C3C2-4C62-85CC-52E60C8EB67C}" srcOrd="0" destOrd="0" presId="urn:microsoft.com/office/officeart/2005/8/layout/hierarchy2"/>
    <dgm:cxn modelId="{0E19EDFB-9638-4199-A5CA-C5444A5452EC}" type="presParOf" srcId="{BA499D2B-C3C2-4C62-85CC-52E60C8EB67C}" destId="{EABC280F-F04F-43DA-9A25-218123337AE7}" srcOrd="0" destOrd="0" presId="urn:microsoft.com/office/officeart/2005/8/layout/hierarchy2"/>
    <dgm:cxn modelId="{B92C7B11-4DB7-472D-AAE7-8E84FBB2AB75}" type="presParOf" srcId="{8EBF6B55-EDCE-4012-A890-10C855E094A9}" destId="{E89FD830-E79C-4535-BC06-5ABB74C85665}" srcOrd="1" destOrd="0" presId="urn:microsoft.com/office/officeart/2005/8/layout/hierarchy2"/>
    <dgm:cxn modelId="{5C4D1BCD-C649-42F5-9352-0FC21E5CD439}" type="presParOf" srcId="{E89FD830-E79C-4535-BC06-5ABB74C85665}" destId="{8BE5AEBB-F021-4A58-8ECA-30720C2BD241}" srcOrd="0" destOrd="0" presId="urn:microsoft.com/office/officeart/2005/8/layout/hierarchy2"/>
    <dgm:cxn modelId="{AEE1DCF4-4E70-4EAF-9E47-6E343000AB7B}" type="presParOf" srcId="{E89FD830-E79C-4535-BC06-5ABB74C85665}" destId="{1E7A694D-C72A-42F0-A36E-B17A5B8162B4}" srcOrd="1" destOrd="0" presId="urn:microsoft.com/office/officeart/2005/8/layout/hierarchy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1FBCA9-E4B9-4E96-A400-DCCF9C8E1AC3}" type="datetimeFigureOut">
              <a:rPr lang="es-ES" smtClean="0"/>
              <a:pPr/>
              <a:t>30/01/2018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81948E-BF6D-4F9E-9F54-29AC3C345750}"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981948E-BF6D-4F9E-9F54-29AC3C345750}" type="slidenum">
              <a:rPr lang="es-ES" smtClean="0"/>
              <a:pPr/>
              <a:t>11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2070934-66BF-4624-992A-E4F5903FD0D2}" type="datetimeFigureOut">
              <a:rPr lang="es-ES" smtClean="0"/>
              <a:pPr/>
              <a:t>30/01/2018</a:t>
            </a:fld>
            <a:endParaRPr lang="es-ES"/>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ES"/>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B6A5E561-0832-4AD4-8DA8-45D31FF59B94}"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2070934-66BF-4624-992A-E4F5903FD0D2}" type="datetimeFigureOut">
              <a:rPr lang="es-ES" smtClean="0"/>
              <a:pPr/>
              <a:t>30/01/2018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6A5E561-0832-4AD4-8DA8-45D31FF59B94}" type="slidenum">
              <a:rPr lang="es-ES" smtClean="0"/>
              <a:pPr/>
              <a:t>‹Nº›</a:t>
            </a:fld>
            <a:endParaRPr lang="es-E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C2070934-66BF-4624-992A-E4F5903FD0D2}" type="datetimeFigureOut">
              <a:rPr lang="es-ES" smtClean="0"/>
              <a:pPr/>
              <a:t>30/01/2018</a:t>
            </a:fld>
            <a:endParaRPr lang="es-ES"/>
          </a:p>
        </p:txBody>
      </p:sp>
      <p:sp>
        <p:nvSpPr>
          <p:cNvPr id="5" name="4 Marcador de pie de página"/>
          <p:cNvSpPr>
            <a:spLocks noGrp="1"/>
          </p:cNvSpPr>
          <p:nvPr>
            <p:ph type="ftr" sz="quarter" idx="11"/>
          </p:nvPr>
        </p:nvSpPr>
        <p:spPr>
          <a:xfrm>
            <a:off x="457201" y="6248207"/>
            <a:ext cx="5573483" cy="365125"/>
          </a:xfrm>
        </p:spPr>
        <p:txBody>
          <a:bodyPr/>
          <a:lstStyle/>
          <a:p>
            <a:endParaRPr lang="es-ES"/>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B6A5E561-0832-4AD4-8DA8-45D31FF59B94}"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C2070934-66BF-4624-992A-E4F5903FD0D2}" type="datetimeFigureOut">
              <a:rPr lang="es-ES" smtClean="0"/>
              <a:pPr/>
              <a:t>30/01/2018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B6A5E561-0832-4AD4-8DA8-45D31FF59B94}" type="slidenum">
              <a:rPr lang="es-ES" smtClean="0"/>
              <a:pPr/>
              <a:t>‹Nº›</a:t>
            </a:fld>
            <a:endParaRPr lang="es-ES"/>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C2070934-66BF-4624-992A-E4F5903FD0D2}" type="datetimeFigureOut">
              <a:rPr lang="es-ES" smtClean="0"/>
              <a:pPr/>
              <a:t>30/01/2018</a:t>
            </a:fld>
            <a:endParaRPr lang="es-ES"/>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A5E561-0832-4AD4-8DA8-45D31FF59B94}" type="slidenum">
              <a:rPr lang="es-ES" smtClean="0"/>
              <a:pPr/>
              <a:t>‹Nº›</a:t>
            </a:fld>
            <a:endParaRPr lang="es-ES"/>
          </a:p>
        </p:txBody>
      </p:sp>
      <p:sp>
        <p:nvSpPr>
          <p:cNvPr id="14" name="13 Marcador de pie de página"/>
          <p:cNvSpPr>
            <a:spLocks noGrp="1"/>
          </p:cNvSpPr>
          <p:nvPr>
            <p:ph type="ftr" sz="quarter" idx="12"/>
          </p:nvPr>
        </p:nvSpPr>
        <p:spPr/>
        <p:txBody>
          <a:bodyPr/>
          <a:lstStyle/>
          <a:p>
            <a:endParaRPr lang="es-E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C2070934-66BF-4624-992A-E4F5903FD0D2}" type="datetimeFigureOut">
              <a:rPr lang="es-ES" smtClean="0"/>
              <a:pPr/>
              <a:t>30/01/2018</a:t>
            </a:fld>
            <a:endParaRPr lang="es-ES"/>
          </a:p>
        </p:txBody>
      </p:sp>
      <p:sp>
        <p:nvSpPr>
          <p:cNvPr id="10" name="9 Marcador de número de diapositiva"/>
          <p:cNvSpPr>
            <a:spLocks noGrp="1"/>
          </p:cNvSpPr>
          <p:nvPr>
            <p:ph type="sldNum" sz="quarter" idx="16"/>
          </p:nvPr>
        </p:nvSpPr>
        <p:spPr/>
        <p:txBody>
          <a:bodyPr rtlCol="0"/>
          <a:lstStyle/>
          <a:p>
            <a:fld id="{B6A5E561-0832-4AD4-8DA8-45D31FF59B94}" type="slidenum">
              <a:rPr lang="es-ES" smtClean="0"/>
              <a:pPr/>
              <a:t>‹Nº›</a:t>
            </a:fld>
            <a:endParaRPr lang="es-ES"/>
          </a:p>
        </p:txBody>
      </p:sp>
      <p:sp>
        <p:nvSpPr>
          <p:cNvPr id="12" name="11 Marcador de pie de página"/>
          <p:cNvSpPr>
            <a:spLocks noGrp="1"/>
          </p:cNvSpPr>
          <p:nvPr>
            <p:ph type="ftr" sz="quarter" idx="17"/>
          </p:nvPr>
        </p:nvSpPr>
        <p:spPr/>
        <p:txBody>
          <a:bodyPr rtlCol="0"/>
          <a:lstStyle/>
          <a:p>
            <a:endParaRPr lang="es-E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C2070934-66BF-4624-992A-E4F5903FD0D2}" type="datetimeFigureOut">
              <a:rPr lang="es-ES" smtClean="0"/>
              <a:pPr/>
              <a:t>30/01/2018</a:t>
            </a:fld>
            <a:endParaRPr lang="es-ES"/>
          </a:p>
        </p:txBody>
      </p:sp>
      <p:sp>
        <p:nvSpPr>
          <p:cNvPr id="12" name="11 Marcador de número de diapositiva"/>
          <p:cNvSpPr>
            <a:spLocks noGrp="1"/>
          </p:cNvSpPr>
          <p:nvPr>
            <p:ph type="sldNum" sz="quarter" idx="16"/>
          </p:nvPr>
        </p:nvSpPr>
        <p:spPr/>
        <p:txBody>
          <a:bodyPr rtlCol="0"/>
          <a:lstStyle/>
          <a:p>
            <a:fld id="{B6A5E561-0832-4AD4-8DA8-45D31FF59B94}" type="slidenum">
              <a:rPr lang="es-ES" smtClean="0"/>
              <a:pPr/>
              <a:t>‹Nº›</a:t>
            </a:fld>
            <a:endParaRPr lang="es-ES"/>
          </a:p>
        </p:txBody>
      </p:sp>
      <p:sp>
        <p:nvSpPr>
          <p:cNvPr id="14" name="13 Marcador de pie de página"/>
          <p:cNvSpPr>
            <a:spLocks noGrp="1"/>
          </p:cNvSpPr>
          <p:nvPr>
            <p:ph type="ftr" sz="quarter" idx="17"/>
          </p:nvPr>
        </p:nvSpPr>
        <p:spPr/>
        <p:txBody>
          <a:bodyPr rtlCol="0"/>
          <a:lstStyle/>
          <a:p>
            <a:endParaRPr lang="es-E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2070934-66BF-4624-992A-E4F5903FD0D2}" type="datetimeFigureOut">
              <a:rPr lang="es-ES" smtClean="0"/>
              <a:pPr/>
              <a:t>30/01/2018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B6A5E561-0832-4AD4-8DA8-45D31FF59B94}" type="slidenum">
              <a:rPr lang="es-ES" smtClean="0"/>
              <a:pPr/>
              <a:t>‹Nº›</a:t>
            </a:fld>
            <a:endParaRPr lang="es-E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2070934-66BF-4624-992A-E4F5903FD0D2}" type="datetimeFigureOut">
              <a:rPr lang="es-ES" smtClean="0"/>
              <a:pPr/>
              <a:t>30/01/2018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B6A5E561-0832-4AD4-8DA8-45D31FF59B94}" type="slidenum">
              <a:rPr lang="es-ES" smtClean="0"/>
              <a:pPr/>
              <a:t>‹Nº›</a:t>
            </a:fld>
            <a:endParaRPr lang="es-E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2070934-66BF-4624-992A-E4F5903FD0D2}" type="datetimeFigureOut">
              <a:rPr lang="es-ES" smtClean="0"/>
              <a:pPr/>
              <a:t>30/01/2018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B6A5E561-0832-4AD4-8DA8-45D31FF59B94}" type="slidenum">
              <a:rPr lang="es-ES" smtClean="0"/>
              <a:pPr/>
              <a:t>‹Nº›</a:t>
            </a:fld>
            <a:endParaRPr lang="es-E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C2070934-66BF-4624-992A-E4F5903FD0D2}" type="datetimeFigureOut">
              <a:rPr lang="es-ES" smtClean="0"/>
              <a:pPr/>
              <a:t>30/01/2018</a:t>
            </a:fld>
            <a:endParaRPr lang="es-ES"/>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B6A5E561-0832-4AD4-8DA8-45D31FF59B94}" type="slidenum">
              <a:rPr lang="es-ES" smtClean="0"/>
              <a:pPr/>
              <a:t>‹Nº›</a:t>
            </a:fld>
            <a:endParaRPr lang="es-ES"/>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E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2070934-66BF-4624-992A-E4F5903FD0D2}" type="datetimeFigureOut">
              <a:rPr lang="es-ES" smtClean="0"/>
              <a:pPr/>
              <a:t>30/01/2018</a:t>
            </a:fld>
            <a:endParaRPr lang="es-ES"/>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ES"/>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A5E561-0832-4AD4-8DA8-45D31FF59B9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dissolve/>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sz="6600" dirty="0" smtClean="0"/>
              <a:t>Método </a:t>
            </a:r>
            <a:r>
              <a:rPr lang="es-ES" sz="6600" dirty="0" err="1" smtClean="0"/>
              <a:t>bapner</a:t>
            </a:r>
            <a:endParaRPr lang="es-ES" sz="6600" dirty="0"/>
          </a:p>
        </p:txBody>
      </p:sp>
      <p:sp>
        <p:nvSpPr>
          <p:cNvPr id="3" name="2 Subtítulo"/>
          <p:cNvSpPr>
            <a:spLocks noGrp="1"/>
          </p:cNvSpPr>
          <p:nvPr>
            <p:ph type="subTitle" idx="1"/>
          </p:nvPr>
        </p:nvSpPr>
        <p:spPr/>
        <p:txBody>
          <a:bodyPr/>
          <a:lstStyle/>
          <a:p>
            <a:r>
              <a:rPr lang="es-ES" dirty="0" smtClean="0"/>
              <a:t>Lic. María </a:t>
            </a:r>
            <a:r>
              <a:rPr lang="es-ES" dirty="0" err="1" smtClean="0"/>
              <a:t>Renée</a:t>
            </a:r>
            <a:r>
              <a:rPr lang="es-ES" dirty="0" smtClean="0"/>
              <a:t> Zapata O.</a:t>
            </a:r>
            <a:endParaRPr lang="es-ES" dirty="0"/>
          </a:p>
        </p:txBody>
      </p:sp>
      <p:pic>
        <p:nvPicPr>
          <p:cNvPr id="1027" name="Picture 3" descr="C:\Users\TEMS\Desktop\39.jpg"/>
          <p:cNvPicPr>
            <a:picLocks noChangeAspect="1" noChangeArrowheads="1"/>
          </p:cNvPicPr>
          <p:nvPr/>
        </p:nvPicPr>
        <p:blipFill>
          <a:blip r:embed="rId2"/>
          <a:srcRect/>
          <a:stretch>
            <a:fillRect/>
          </a:stretch>
        </p:blipFill>
        <p:spPr bwMode="auto">
          <a:xfrm>
            <a:off x="3000364" y="2500306"/>
            <a:ext cx="5072098" cy="1785950"/>
          </a:xfrm>
          <a:prstGeom prst="rect">
            <a:avLst/>
          </a:prstGeom>
          <a:noFill/>
        </p:spPr>
      </p:pic>
      <p:pic>
        <p:nvPicPr>
          <p:cNvPr id="1028" name="Picture 4" descr="C:\Users\TEMS\Desktop\40.png"/>
          <p:cNvPicPr>
            <a:picLocks noChangeAspect="1" noChangeArrowheads="1"/>
          </p:cNvPicPr>
          <p:nvPr/>
        </p:nvPicPr>
        <p:blipFill>
          <a:blip r:embed="rId3"/>
          <a:srcRect/>
          <a:stretch>
            <a:fillRect/>
          </a:stretch>
        </p:blipFill>
        <p:spPr bwMode="auto">
          <a:xfrm>
            <a:off x="6643702" y="285728"/>
            <a:ext cx="2143140" cy="500066"/>
          </a:xfrm>
          <a:prstGeom prst="rect">
            <a:avLst/>
          </a:prstGeom>
          <a:noFill/>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85728"/>
            <a:ext cx="8229600" cy="1143000"/>
          </a:xfrm>
        </p:spPr>
        <p:txBody>
          <a:bodyPr>
            <a:noAutofit/>
          </a:bodyPr>
          <a:lstStyle/>
          <a:p>
            <a:r>
              <a:rPr lang="es-ES" sz="3200" dirty="0"/>
              <a:t>El canto y su importancia en la percusión corporal</a:t>
            </a:r>
            <a:br>
              <a:rPr lang="es-ES" sz="3200" dirty="0"/>
            </a:br>
            <a:endParaRPr lang="es-ES" sz="3200" dirty="0"/>
          </a:p>
        </p:txBody>
      </p:sp>
      <p:sp>
        <p:nvSpPr>
          <p:cNvPr id="3" name="2 Marcador de contenido"/>
          <p:cNvSpPr>
            <a:spLocks noGrp="1"/>
          </p:cNvSpPr>
          <p:nvPr>
            <p:ph sz="quarter" idx="1"/>
          </p:nvPr>
        </p:nvSpPr>
        <p:spPr/>
        <p:txBody>
          <a:bodyPr>
            <a:normAutofit fontScale="70000" lnSpcReduction="20000"/>
          </a:bodyPr>
          <a:lstStyle/>
          <a:p>
            <a:r>
              <a:rPr lang="es-ES" dirty="0"/>
              <a:t>El canto es fundamental para una correcta estimulación cognitiva y estimulación de ambos hemisferios cerebrales. Por esa razón, el Método BAPNE® es contrario a hacer percusión corporal con música de fondo, en el que el sujeto no canta, sino que realiza una coreografía sobre una melodía enlatada. Desde el punto de vista neurológico se sabe que cuando hay música de fondo mientras se realiza percusión corporal, solo afecta a una parte emocional sin que se </a:t>
            </a:r>
            <a:r>
              <a:rPr lang="es-ES" dirty="0" smtClean="0"/>
              <a:t>produzca una estimulación cognitiva. </a:t>
            </a:r>
            <a:r>
              <a:rPr lang="es-ES" dirty="0" smtClean="0">
                <a:solidFill>
                  <a:srgbClr val="C00000"/>
                </a:solidFill>
              </a:rPr>
              <a:t>Ej. Discoteca.</a:t>
            </a:r>
            <a:endParaRPr lang="es-ES" dirty="0">
              <a:solidFill>
                <a:srgbClr val="C00000"/>
              </a:solidFill>
            </a:endParaRPr>
          </a:p>
          <a:p>
            <a:endParaRPr lang="es-ES" dirty="0"/>
          </a:p>
        </p:txBody>
      </p:sp>
      <p:pic>
        <p:nvPicPr>
          <p:cNvPr id="9218" name="Picture 2" descr="C:\Users\TEMS\Desktop\11.jpg"/>
          <p:cNvPicPr>
            <a:picLocks noGrp="1" noChangeAspect="1" noChangeArrowheads="1"/>
          </p:cNvPicPr>
          <p:nvPr>
            <p:ph sz="quarter" idx="2"/>
          </p:nvPr>
        </p:nvPicPr>
        <p:blipFill>
          <a:blip r:embed="rId2"/>
          <a:srcRect/>
          <a:stretch>
            <a:fillRect/>
          </a:stretch>
        </p:blipFill>
        <p:spPr bwMode="auto">
          <a:xfrm>
            <a:off x="4714876" y="2071678"/>
            <a:ext cx="3714776" cy="3357586"/>
          </a:xfrm>
          <a:prstGeom prst="rect">
            <a:avLst/>
          </a:prstGeom>
          <a:noFill/>
        </p:spPr>
      </p:pic>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Base teórica de aprendizaje</a:t>
            </a:r>
            <a:br>
              <a:rPr lang="es-ES" dirty="0" smtClean="0"/>
            </a:br>
            <a:endParaRPr lang="es-ES" dirty="0"/>
          </a:p>
        </p:txBody>
      </p:sp>
      <p:sp>
        <p:nvSpPr>
          <p:cNvPr id="3" name="2 Marcador de contenido"/>
          <p:cNvSpPr>
            <a:spLocks noGrp="1"/>
          </p:cNvSpPr>
          <p:nvPr>
            <p:ph sz="quarter" idx="1"/>
          </p:nvPr>
        </p:nvSpPr>
        <p:spPr/>
        <p:txBody>
          <a:bodyPr>
            <a:normAutofit fontScale="77500" lnSpcReduction="20000"/>
          </a:bodyPr>
          <a:lstStyle/>
          <a:p>
            <a:r>
              <a:rPr lang="es-ES" dirty="0" smtClean="0"/>
              <a:t>La </a:t>
            </a:r>
            <a:r>
              <a:rPr lang="es-ES" dirty="0"/>
              <a:t>concepción del ritmo en el Método BAPNE® tiene una base etnográfica al estudiar cómo se mueve el cuerpo en las diferentes culturas desde el punto de vista del proceso de aprendizaje. Este proceso no es igual en todas las culturas, dado que varía por áreas geográficas. En unas se entiende el movimiento en función a lo que siento, percibo, intuyo y expreso; y en otras culturas en relación a lo que pienso, entiendo y clasifico. </a:t>
            </a:r>
          </a:p>
          <a:p>
            <a:endParaRPr lang="es-ES" dirty="0"/>
          </a:p>
        </p:txBody>
      </p:sp>
      <p:pic>
        <p:nvPicPr>
          <p:cNvPr id="10242" name="Picture 2" descr="C:\Users\TEMS\Desktop\9.jpg"/>
          <p:cNvPicPr>
            <a:picLocks noGrp="1" noChangeAspect="1" noChangeArrowheads="1"/>
          </p:cNvPicPr>
          <p:nvPr>
            <p:ph sz="quarter" idx="2"/>
          </p:nvPr>
        </p:nvPicPr>
        <p:blipFill>
          <a:blip r:embed="rId3"/>
          <a:srcRect/>
          <a:stretch>
            <a:fillRect/>
          </a:stretch>
        </p:blipFill>
        <p:spPr bwMode="auto">
          <a:xfrm>
            <a:off x="4929190" y="2071678"/>
            <a:ext cx="3357586" cy="3286148"/>
          </a:xfrm>
          <a:prstGeom prst="rect">
            <a:avLst/>
          </a:prstGeom>
          <a:noFill/>
        </p:spPr>
      </p:pic>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Los juegos de coordinación infantil</a:t>
            </a:r>
            <a:endParaRPr lang="es-ES" dirty="0"/>
          </a:p>
        </p:txBody>
      </p:sp>
      <p:sp>
        <p:nvSpPr>
          <p:cNvPr id="3" name="2 Marcador de contenido"/>
          <p:cNvSpPr>
            <a:spLocks noGrp="1"/>
          </p:cNvSpPr>
          <p:nvPr>
            <p:ph sz="quarter" idx="1"/>
          </p:nvPr>
        </p:nvSpPr>
        <p:spPr/>
        <p:txBody>
          <a:bodyPr>
            <a:normAutofit/>
          </a:bodyPr>
          <a:lstStyle/>
          <a:p>
            <a:r>
              <a:rPr lang="es-ES" dirty="0"/>
              <a:t>La sabiduría popular infantil es una fuente de riqueza única dado que se articula mediante el movimiento intuitivo frente al movimiento reflexivo. </a:t>
            </a:r>
          </a:p>
        </p:txBody>
      </p:sp>
      <p:pic>
        <p:nvPicPr>
          <p:cNvPr id="11267" name="Picture 3" descr="C:\Users\TEMS\Desktop\26.jpg"/>
          <p:cNvPicPr>
            <a:picLocks noGrp="1" noChangeAspect="1" noChangeArrowheads="1"/>
          </p:cNvPicPr>
          <p:nvPr>
            <p:ph sz="quarter" idx="2"/>
          </p:nvPr>
        </p:nvPicPr>
        <p:blipFill>
          <a:blip r:embed="rId2"/>
          <a:srcRect/>
          <a:stretch>
            <a:fillRect/>
          </a:stretch>
        </p:blipFill>
        <p:spPr bwMode="auto">
          <a:xfrm>
            <a:off x="4857752" y="2143116"/>
            <a:ext cx="3857652" cy="3071834"/>
          </a:xfrm>
          <a:prstGeom prst="rect">
            <a:avLst/>
          </a:prstGeom>
          <a:noFill/>
        </p:spPr>
      </p:pic>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Aprendizaje</a:t>
            </a:r>
            <a:endParaRPr lang="es-ES" dirty="0"/>
          </a:p>
        </p:txBody>
      </p:sp>
      <p:sp>
        <p:nvSpPr>
          <p:cNvPr id="3" name="2 Marcador de contenido"/>
          <p:cNvSpPr>
            <a:spLocks noGrp="1"/>
          </p:cNvSpPr>
          <p:nvPr>
            <p:ph sz="quarter" idx="1"/>
          </p:nvPr>
        </p:nvSpPr>
        <p:spPr/>
        <p:txBody>
          <a:bodyPr>
            <a:normAutofit fontScale="77500" lnSpcReduction="20000"/>
          </a:bodyPr>
          <a:lstStyle/>
          <a:p>
            <a:r>
              <a:rPr lang="es-ES" dirty="0"/>
              <a:t>La forma de aprendizaje, tal y como se emplea en África de forma común, es mediante el círculo y círculos concéntricos. </a:t>
            </a:r>
          </a:p>
          <a:p>
            <a:r>
              <a:rPr lang="es-ES" dirty="0"/>
              <a:t>Diversos estudios demuestran que interactuar con los alumnos de forma jerárquica conlleva un aprendizaje competitivo, no cooperativo y poco asertivo, por esa razón en BAPNE® trabajamos en círculo y círculos concéntricos.</a:t>
            </a:r>
          </a:p>
          <a:p>
            <a:endParaRPr lang="es-ES" dirty="0"/>
          </a:p>
        </p:txBody>
      </p:sp>
      <p:pic>
        <p:nvPicPr>
          <p:cNvPr id="12290" name="Picture 2" descr="C:\Users\TEMS\Desktop\12.jpg"/>
          <p:cNvPicPr>
            <a:picLocks noGrp="1" noChangeAspect="1" noChangeArrowheads="1"/>
          </p:cNvPicPr>
          <p:nvPr>
            <p:ph sz="quarter" idx="2"/>
          </p:nvPr>
        </p:nvPicPr>
        <p:blipFill>
          <a:blip r:embed="rId2"/>
          <a:srcRect/>
          <a:stretch>
            <a:fillRect/>
          </a:stretch>
        </p:blipFill>
        <p:spPr bwMode="auto">
          <a:xfrm>
            <a:off x="5072066" y="2143116"/>
            <a:ext cx="3214710" cy="3286148"/>
          </a:xfrm>
          <a:prstGeom prst="rect">
            <a:avLst/>
          </a:prstGeom>
          <a:noFill/>
        </p:spPr>
      </p:pic>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¿Coreografía o estimulación cognitiva?</a:t>
            </a:r>
            <a:br>
              <a:rPr lang="es-ES" dirty="0" smtClean="0"/>
            </a:br>
            <a:endParaRPr lang="es-ES" dirty="0"/>
          </a:p>
        </p:txBody>
      </p:sp>
      <p:sp>
        <p:nvSpPr>
          <p:cNvPr id="3" name="2 Marcador de contenido"/>
          <p:cNvSpPr>
            <a:spLocks noGrp="1"/>
          </p:cNvSpPr>
          <p:nvPr>
            <p:ph sz="quarter" idx="1"/>
          </p:nvPr>
        </p:nvSpPr>
        <p:spPr/>
        <p:txBody>
          <a:bodyPr>
            <a:normAutofit fontScale="70000" lnSpcReduction="20000"/>
          </a:bodyPr>
          <a:lstStyle/>
          <a:p>
            <a:r>
              <a:rPr lang="es-ES" dirty="0" smtClean="0"/>
              <a:t>La </a:t>
            </a:r>
            <a:r>
              <a:rPr lang="es-ES" dirty="0"/>
              <a:t>finalidad del método no es hacer coreografías con percusión corporal, ni mucho menos con música de fondo. En una sesión de dos horas del Método BAPNE® se realizan mas de cincuenta actividades diferentes justificadas por los planos </a:t>
            </a:r>
            <a:r>
              <a:rPr lang="es-ES" dirty="0" err="1"/>
              <a:t>biomecánicos</a:t>
            </a:r>
            <a:r>
              <a:rPr lang="es-ES" dirty="0"/>
              <a:t>, los lóbulos que deseamos activar en nuestro cerebro y las inteligencias múltiples que deseamos estimular. Por ello, conseguimos tener el cerebro en un alto nivel de atención y concentración, siendo esta nuestra finalidad. </a:t>
            </a:r>
          </a:p>
        </p:txBody>
      </p:sp>
      <p:pic>
        <p:nvPicPr>
          <p:cNvPr id="1026" name="Picture 2" descr="C:\Users\TEMS\Desktop\brain percusion corporal-BAPNE.png"/>
          <p:cNvPicPr>
            <a:picLocks noGrp="1" noChangeAspect="1" noChangeArrowheads="1"/>
          </p:cNvPicPr>
          <p:nvPr>
            <p:ph sz="quarter" idx="2"/>
          </p:nvPr>
        </p:nvPicPr>
        <p:blipFill>
          <a:blip r:embed="rId2"/>
          <a:srcRect/>
          <a:stretch>
            <a:fillRect/>
          </a:stretch>
        </p:blipFill>
        <p:spPr bwMode="auto">
          <a:xfrm>
            <a:off x="4429124" y="1857364"/>
            <a:ext cx="4429156" cy="4071965"/>
          </a:xfrm>
          <a:prstGeom prst="rect">
            <a:avLst/>
          </a:prstGeom>
          <a:noFill/>
        </p:spPr>
      </p:pic>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El movimiento acorde con la edad</a:t>
            </a:r>
            <a:endParaRPr lang="es-ES" dirty="0"/>
          </a:p>
        </p:txBody>
      </p:sp>
      <p:sp>
        <p:nvSpPr>
          <p:cNvPr id="3" name="2 Marcador de contenido"/>
          <p:cNvSpPr>
            <a:spLocks noGrp="1"/>
          </p:cNvSpPr>
          <p:nvPr>
            <p:ph sz="quarter" idx="1"/>
          </p:nvPr>
        </p:nvSpPr>
        <p:spPr/>
        <p:txBody>
          <a:bodyPr>
            <a:normAutofit fontScale="85000" lnSpcReduction="10000"/>
          </a:bodyPr>
          <a:lstStyle/>
          <a:p>
            <a:r>
              <a:rPr lang="es-ES" dirty="0"/>
              <a:t>En BAPNE® estudiamos de forma precisa las capacidades del niño y del adulto conforme a sus posibilidades psicomotrices y cognitivas. Con cada etapa evolutiva presentamos una clasificación lo más detallada posible para saber las posibilidades básicas de los sujetos a estudiar. </a:t>
            </a:r>
          </a:p>
        </p:txBody>
      </p:sp>
      <p:sp>
        <p:nvSpPr>
          <p:cNvPr id="4" name="3 Marcador de contenido"/>
          <p:cNvSpPr>
            <a:spLocks noGrp="1"/>
          </p:cNvSpPr>
          <p:nvPr>
            <p:ph sz="quarter" idx="2"/>
          </p:nvPr>
        </p:nvSpPr>
        <p:spPr/>
        <p:txBody>
          <a:bodyPr>
            <a:normAutofit fontScale="85000" lnSpcReduction="10000"/>
          </a:bodyPr>
          <a:lstStyle/>
          <a:p>
            <a:r>
              <a:rPr lang="es-ES" dirty="0" smtClean="0"/>
              <a:t>Motricidad gruesa</a:t>
            </a:r>
          </a:p>
          <a:p>
            <a:r>
              <a:rPr lang="es-ES" dirty="0" smtClean="0"/>
              <a:t>Motricidad fina</a:t>
            </a:r>
          </a:p>
          <a:p>
            <a:r>
              <a:rPr lang="es-ES" dirty="0" smtClean="0"/>
              <a:t>Acciones perceptivo-motrices</a:t>
            </a:r>
          </a:p>
          <a:p>
            <a:r>
              <a:rPr lang="es-ES" dirty="0" smtClean="0"/>
              <a:t>Adaptaciones de las conductas motrices</a:t>
            </a:r>
          </a:p>
          <a:p>
            <a:r>
              <a:rPr lang="es-ES" dirty="0" smtClean="0"/>
              <a:t>Evolución del lenguaje</a:t>
            </a:r>
          </a:p>
          <a:p>
            <a:r>
              <a:rPr lang="es-ES" dirty="0" smtClean="0"/>
              <a:t>Horizonte temporal</a:t>
            </a:r>
          </a:p>
          <a:p>
            <a:r>
              <a:rPr lang="es-ES" dirty="0" smtClean="0"/>
              <a:t>Percepción y discriminación táctil</a:t>
            </a:r>
          </a:p>
          <a:p>
            <a:r>
              <a:rPr lang="es-ES" dirty="0" smtClean="0"/>
              <a:t>Nociones de espacio</a:t>
            </a:r>
            <a:endParaRPr lang="es-E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EJEMPLO (3 años y 6 meses)</a:t>
            </a:r>
            <a:endParaRPr lang="es-ES" dirty="0"/>
          </a:p>
        </p:txBody>
      </p:sp>
      <p:sp>
        <p:nvSpPr>
          <p:cNvPr id="3" name="2 Marcador de contenido"/>
          <p:cNvSpPr>
            <a:spLocks noGrp="1"/>
          </p:cNvSpPr>
          <p:nvPr>
            <p:ph sz="quarter" idx="1"/>
          </p:nvPr>
        </p:nvSpPr>
        <p:spPr/>
        <p:txBody>
          <a:bodyPr>
            <a:normAutofit fontScale="25000" lnSpcReduction="20000"/>
          </a:bodyPr>
          <a:lstStyle/>
          <a:p>
            <a:r>
              <a:rPr lang="es-ES" sz="3600" dirty="0" smtClean="0"/>
              <a:t>Motricidad </a:t>
            </a:r>
            <a:r>
              <a:rPr lang="es-ES" sz="3600" dirty="0"/>
              <a:t>gruesa</a:t>
            </a:r>
          </a:p>
          <a:p>
            <a:r>
              <a:rPr lang="es-ES" sz="3600" dirty="0"/>
              <a:t>Saltar por encima de una cuerda a 20 cm del suelo.</a:t>
            </a:r>
          </a:p>
          <a:p>
            <a:r>
              <a:rPr lang="es-ES" sz="3600" dirty="0"/>
              <a:t>Ascender las escaleras, un pie por escalón.</a:t>
            </a:r>
          </a:p>
          <a:p>
            <a:r>
              <a:rPr lang="es-ES" sz="3600" dirty="0"/>
              <a:t>Capacidad de arrancar y parar.</a:t>
            </a:r>
          </a:p>
          <a:p>
            <a:r>
              <a:rPr lang="es-ES" sz="3600" dirty="0"/>
              <a:t>Motricidad fina</a:t>
            </a:r>
          </a:p>
          <a:p>
            <a:r>
              <a:rPr lang="es-ES" sz="3600" dirty="0"/>
              <a:t>Apilar 10 cubos hacer rodar la plastilina sobre la mesa.</a:t>
            </a:r>
          </a:p>
          <a:p>
            <a:r>
              <a:rPr lang="es-ES" sz="3600" dirty="0"/>
              <a:t>Acciones Perceptivo-Motrices</a:t>
            </a:r>
          </a:p>
          <a:p>
            <a:r>
              <a:rPr lang="es-ES" sz="3600" dirty="0"/>
              <a:t>Clasificar en grandes familias (animales, plantas, juguetes, </a:t>
            </a:r>
            <a:r>
              <a:rPr lang="es-ES" sz="3600" dirty="0" err="1"/>
              <a:t>etc</a:t>
            </a:r>
            <a:r>
              <a:rPr lang="es-ES" sz="3600" dirty="0"/>
              <a:t>).</a:t>
            </a:r>
          </a:p>
          <a:p>
            <a:r>
              <a:rPr lang="es-ES" sz="3600" dirty="0"/>
              <a:t>Contestar a las preguntas ¿quién? ¿cuándo? ¿dónde? ¿cómo?.</a:t>
            </a:r>
          </a:p>
          <a:p>
            <a:r>
              <a:rPr lang="es-ES" sz="3600" dirty="0"/>
              <a:t>Adaptaciones de las conductas motrices</a:t>
            </a:r>
          </a:p>
          <a:p>
            <a:r>
              <a:rPr lang="es-ES" sz="3600" dirty="0"/>
              <a:t>Ponerse y quitarse sólo la ropa.</a:t>
            </a:r>
          </a:p>
          <a:p>
            <a:r>
              <a:rPr lang="es-ES" sz="3600" dirty="0"/>
              <a:t>Desabotonar y abotonar sólo sus vestidos.</a:t>
            </a:r>
          </a:p>
          <a:p>
            <a:r>
              <a:rPr lang="es-ES" sz="3600" dirty="0"/>
              <a:t>Ponerse los zapatos.</a:t>
            </a:r>
          </a:p>
          <a:p>
            <a:r>
              <a:rPr lang="es-ES" sz="3600" dirty="0"/>
              <a:t>Evolución del lenguaje</a:t>
            </a:r>
          </a:p>
          <a:p>
            <a:r>
              <a:rPr lang="es-ES" sz="3600" dirty="0"/>
              <a:t>Empleo común de verbos y artículos.</a:t>
            </a:r>
          </a:p>
          <a:p>
            <a:r>
              <a:rPr lang="es-ES" sz="3600" dirty="0"/>
              <a:t>Extensiones de frases con más de tres palabras.</a:t>
            </a:r>
          </a:p>
          <a:p>
            <a:r>
              <a:rPr lang="es-ES" sz="3600" dirty="0"/>
              <a:t>Horizonte temporal</a:t>
            </a:r>
          </a:p>
          <a:p>
            <a:r>
              <a:rPr lang="es-ES" sz="3600" dirty="0"/>
              <a:t>Utiliza el participio pasado y del imperfecto con mayor fluidez.</a:t>
            </a:r>
          </a:p>
          <a:p>
            <a:r>
              <a:rPr lang="es-ES" sz="3600" dirty="0"/>
              <a:t>Percepción y discriminación táctil</a:t>
            </a:r>
          </a:p>
          <a:p>
            <a:r>
              <a:rPr lang="es-ES" sz="3600" dirty="0"/>
              <a:t>Discriminar frío y calor.</a:t>
            </a:r>
          </a:p>
          <a:p>
            <a:r>
              <a:rPr lang="es-ES" sz="3600" dirty="0"/>
              <a:t>Discriminar objetos con los ojos cerrados (cuadrado, triángulo y círculo).</a:t>
            </a:r>
          </a:p>
          <a:p>
            <a:r>
              <a:rPr lang="es-ES" sz="3600" dirty="0"/>
              <a:t>Nociones de espacio</a:t>
            </a:r>
          </a:p>
          <a:p>
            <a:r>
              <a:rPr lang="es-ES" sz="3600" dirty="0"/>
              <a:t>Noción de hacia delante / hacia atrás.</a:t>
            </a:r>
          </a:p>
          <a:p>
            <a:r>
              <a:rPr lang="es-ES" sz="3600" dirty="0"/>
              <a:t>Sigue una línea dibujada en el suelo con un recorrido preciso.</a:t>
            </a:r>
          </a:p>
          <a:p>
            <a:endParaRPr lang="es-ES" dirty="0"/>
          </a:p>
        </p:txBody>
      </p:sp>
      <p:pic>
        <p:nvPicPr>
          <p:cNvPr id="14339" name="Picture 3" descr="C:\Users\TEMS\Desktop\27.jpg"/>
          <p:cNvPicPr>
            <a:picLocks noGrp="1" noChangeAspect="1" noChangeArrowheads="1"/>
          </p:cNvPicPr>
          <p:nvPr>
            <p:ph sz="quarter" idx="2"/>
          </p:nvPr>
        </p:nvPicPr>
        <p:blipFill>
          <a:blip r:embed="rId2"/>
          <a:srcRect/>
          <a:stretch>
            <a:fillRect/>
          </a:stretch>
        </p:blipFill>
        <p:spPr bwMode="auto">
          <a:xfrm>
            <a:off x="5143504" y="2285992"/>
            <a:ext cx="3143272" cy="3143272"/>
          </a:xfrm>
          <a:prstGeom prst="rect">
            <a:avLst/>
          </a:prstGeom>
          <a:noFill/>
        </p:spPr>
      </p:pic>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Percusión corporal como recurso terapéutico</a:t>
            </a:r>
            <a:br>
              <a:rPr lang="es-ES" dirty="0" smtClean="0"/>
            </a:br>
            <a:endParaRPr lang="es-ES" dirty="0"/>
          </a:p>
        </p:txBody>
      </p:sp>
      <p:sp>
        <p:nvSpPr>
          <p:cNvPr id="4" name="3 Marcador de texto"/>
          <p:cNvSpPr>
            <a:spLocks noGrp="1"/>
          </p:cNvSpPr>
          <p:nvPr>
            <p:ph type="body" idx="2"/>
          </p:nvPr>
        </p:nvSpPr>
        <p:spPr/>
        <p:txBody>
          <a:bodyPr>
            <a:normAutofit fontScale="77500" lnSpcReduction="20000"/>
          </a:bodyPr>
          <a:lstStyle/>
          <a:p>
            <a:r>
              <a:rPr lang="es-ES" sz="1800" dirty="0" smtClean="0">
                <a:solidFill>
                  <a:schemeClr val="tx1"/>
                </a:solidFill>
              </a:rPr>
              <a:t>Existen </a:t>
            </a:r>
            <a:r>
              <a:rPr lang="es-ES" sz="1800" dirty="0">
                <a:solidFill>
                  <a:schemeClr val="tx1"/>
                </a:solidFill>
              </a:rPr>
              <a:t>estudios clínicos que avalan el uso del Método BAPNE® con pacientes con daño cerebral, déficit cognitivo, Alzheimer y Parkinson. Mediante pruebas </a:t>
            </a:r>
            <a:r>
              <a:rPr lang="es-ES" sz="1800" dirty="0" err="1">
                <a:solidFill>
                  <a:schemeClr val="tx1"/>
                </a:solidFill>
              </a:rPr>
              <a:t>neuropsicológicas</a:t>
            </a:r>
            <a:r>
              <a:rPr lang="es-ES" sz="1800" dirty="0">
                <a:solidFill>
                  <a:schemeClr val="tx1"/>
                </a:solidFill>
              </a:rPr>
              <a:t> y fisiológicas se demuestran cambios relevantes en la función ejecutiva, atención y memoria (Romero-Naranjo, 2013a).</a:t>
            </a:r>
          </a:p>
          <a:p>
            <a:r>
              <a:rPr lang="es-ES" dirty="0"/>
              <a:t/>
            </a:r>
            <a:br>
              <a:rPr lang="es-ES" dirty="0"/>
            </a:br>
            <a:endParaRPr lang="es-ES" dirty="0"/>
          </a:p>
        </p:txBody>
      </p:sp>
      <p:pic>
        <p:nvPicPr>
          <p:cNvPr id="15362" name="Picture 2" descr="C:\Users\TEMS\Desktop\2.jpg"/>
          <p:cNvPicPr>
            <a:picLocks noGrp="1" noChangeAspect="1" noChangeArrowheads="1"/>
          </p:cNvPicPr>
          <p:nvPr>
            <p:ph sz="quarter" idx="1"/>
          </p:nvPr>
        </p:nvPicPr>
        <p:blipFill>
          <a:blip r:embed="rId2"/>
          <a:srcRect/>
          <a:stretch>
            <a:fillRect/>
          </a:stretch>
        </p:blipFill>
        <p:spPr bwMode="auto">
          <a:xfrm>
            <a:off x="3571868" y="2285992"/>
            <a:ext cx="4000528" cy="3000396"/>
          </a:xfrm>
          <a:prstGeom prst="rect">
            <a:avLst/>
          </a:prstGeom>
          <a:noFill/>
        </p:spPr>
      </p:pic>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Percusión corporal y </a:t>
            </a:r>
            <a:r>
              <a:rPr lang="es-ES" dirty="0" err="1" smtClean="0"/>
              <a:t>neuro</a:t>
            </a:r>
            <a:r>
              <a:rPr lang="es-ES" dirty="0" smtClean="0"/>
              <a:t>-rehabilitación</a:t>
            </a:r>
            <a:br>
              <a:rPr lang="es-ES" dirty="0" smtClean="0"/>
            </a:br>
            <a:endParaRPr lang="es-ES" dirty="0"/>
          </a:p>
        </p:txBody>
      </p:sp>
      <p:sp>
        <p:nvSpPr>
          <p:cNvPr id="4" name="3 Marcador de texto"/>
          <p:cNvSpPr>
            <a:spLocks noGrp="1"/>
          </p:cNvSpPr>
          <p:nvPr>
            <p:ph type="body" idx="2"/>
          </p:nvPr>
        </p:nvSpPr>
        <p:spPr/>
        <p:txBody>
          <a:bodyPr>
            <a:normAutofit fontScale="62500" lnSpcReduction="20000"/>
          </a:bodyPr>
          <a:lstStyle/>
          <a:p>
            <a:r>
              <a:rPr lang="es-ES" dirty="0" smtClean="0">
                <a:solidFill>
                  <a:schemeClr val="tx1"/>
                </a:solidFill>
              </a:rPr>
              <a:t>La </a:t>
            </a:r>
            <a:r>
              <a:rPr lang="es-ES" dirty="0">
                <a:solidFill>
                  <a:schemeClr val="tx1"/>
                </a:solidFill>
              </a:rPr>
              <a:t>importancia del ritmo y de la música en pacientes con daño cerebral adquirido es un instrumento de trabajo muy útil por la estimulación de la atención, concentración y función ejecutiva. Mediante actividades destinadas a la estimulación de la atención dividida se potencia el trabajo motor porque cuando se canta se activa la corteza </a:t>
            </a:r>
            <a:r>
              <a:rPr lang="es-ES" dirty="0" err="1">
                <a:solidFill>
                  <a:schemeClr val="tx1"/>
                </a:solidFill>
              </a:rPr>
              <a:t>prefrontal</a:t>
            </a:r>
            <a:r>
              <a:rPr lang="es-ES" dirty="0">
                <a:solidFill>
                  <a:schemeClr val="tx1"/>
                </a:solidFill>
              </a:rPr>
              <a:t> y el lóbulo parietal, los encargados del control motor. Por ello, el cerebro no entiende o percibe la música sin movimiento. </a:t>
            </a:r>
          </a:p>
          <a:p>
            <a:endParaRPr lang="es-ES" dirty="0"/>
          </a:p>
        </p:txBody>
      </p:sp>
      <p:pic>
        <p:nvPicPr>
          <p:cNvPr id="16386" name="Picture 2" descr="C:\Users\TEMS\Desktop\3.jpg"/>
          <p:cNvPicPr>
            <a:picLocks noGrp="1" noChangeAspect="1" noChangeArrowheads="1"/>
          </p:cNvPicPr>
          <p:nvPr>
            <p:ph sz="quarter" idx="1"/>
          </p:nvPr>
        </p:nvPicPr>
        <p:blipFill>
          <a:blip r:embed="rId2"/>
          <a:srcRect/>
          <a:stretch>
            <a:fillRect/>
          </a:stretch>
        </p:blipFill>
        <p:spPr bwMode="auto">
          <a:xfrm>
            <a:off x="3500430" y="2143116"/>
            <a:ext cx="4572032" cy="3357586"/>
          </a:xfrm>
          <a:prstGeom prst="rect">
            <a:avLst/>
          </a:prstGeom>
          <a:noFill/>
        </p:spPr>
      </p:pic>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aprendizaje motor</a:t>
            </a:r>
            <a:br>
              <a:rPr lang="es-ES" dirty="0" smtClean="0"/>
            </a:br>
            <a:endParaRPr lang="es-ES" dirty="0"/>
          </a:p>
        </p:txBody>
      </p:sp>
      <p:sp>
        <p:nvSpPr>
          <p:cNvPr id="3" name="2 Marcador de contenido"/>
          <p:cNvSpPr>
            <a:spLocks noGrp="1"/>
          </p:cNvSpPr>
          <p:nvPr>
            <p:ph sz="quarter" idx="1"/>
          </p:nvPr>
        </p:nvSpPr>
        <p:spPr/>
        <p:txBody>
          <a:bodyPr>
            <a:normAutofit lnSpcReduction="10000"/>
          </a:bodyPr>
          <a:lstStyle/>
          <a:p>
            <a:r>
              <a:rPr lang="es-ES" dirty="0" smtClean="0"/>
              <a:t>El </a:t>
            </a:r>
            <a:r>
              <a:rPr lang="es-ES" dirty="0"/>
              <a:t>proceso de aprendizaje motor se estructura de manera específica para potenciar los cinco tipos de atención (focal, sostenida, dividida, selectiva y alternante), la memoria y la concentración. </a:t>
            </a:r>
          </a:p>
          <a:p>
            <a:endParaRPr lang="es-ES" dirty="0"/>
          </a:p>
        </p:txBody>
      </p:sp>
      <p:sp>
        <p:nvSpPr>
          <p:cNvPr id="4" name="3 Marcador de contenido"/>
          <p:cNvSpPr>
            <a:spLocks noGrp="1"/>
          </p:cNvSpPr>
          <p:nvPr>
            <p:ph sz="quarter" idx="2"/>
          </p:nvPr>
        </p:nvSpPr>
        <p:spPr/>
        <p:txBody>
          <a:bodyPr>
            <a:normAutofit lnSpcReduction="10000"/>
          </a:bodyPr>
          <a:lstStyle/>
          <a:p>
            <a:r>
              <a:rPr lang="es-ES" dirty="0" smtClean="0"/>
              <a:t>El aprendizaje del ritmo y el movimiento</a:t>
            </a:r>
          </a:p>
          <a:p>
            <a:r>
              <a:rPr lang="es-ES" dirty="0" smtClean="0"/>
              <a:t>La Lateralidad</a:t>
            </a:r>
          </a:p>
          <a:p>
            <a:r>
              <a:rPr lang="es-ES" dirty="0" smtClean="0"/>
              <a:t>El contratiempo</a:t>
            </a:r>
          </a:p>
          <a:p>
            <a:r>
              <a:rPr lang="es-ES" dirty="0" smtClean="0"/>
              <a:t>El control del cuerpo en el espacio</a:t>
            </a:r>
          </a:p>
          <a:p>
            <a:r>
              <a:rPr lang="es-ES" dirty="0" smtClean="0"/>
              <a:t>El peso del cuerpo en el movimiento</a:t>
            </a:r>
          </a:p>
          <a:p>
            <a:endParaRPr lang="es-E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CONCEPTUALIZACIÓN</a:t>
            </a:r>
            <a:endParaRPr lang="es-ES" dirty="0"/>
          </a:p>
        </p:txBody>
      </p:sp>
      <p:sp>
        <p:nvSpPr>
          <p:cNvPr id="3" name="2 Marcador de contenido"/>
          <p:cNvSpPr>
            <a:spLocks noGrp="1"/>
          </p:cNvSpPr>
          <p:nvPr>
            <p:ph sz="quarter" idx="1"/>
          </p:nvPr>
        </p:nvSpPr>
        <p:spPr/>
        <p:txBody>
          <a:bodyPr>
            <a:normAutofit fontScale="85000" lnSpcReduction="20000"/>
          </a:bodyPr>
          <a:lstStyle/>
          <a:p>
            <a:r>
              <a:rPr lang="es-ES" dirty="0"/>
              <a:t>La percusión corporal es el arte de percutirse en el cuerpo produciendo diversos tipos de sonidos con una finalidad didáctica, terapéutica, antropológica y social. </a:t>
            </a:r>
            <a:endParaRPr lang="es-ES" dirty="0" smtClean="0"/>
          </a:p>
          <a:p>
            <a:r>
              <a:rPr lang="es-ES" dirty="0" smtClean="0"/>
              <a:t>El </a:t>
            </a:r>
            <a:r>
              <a:rPr lang="es-ES" dirty="0"/>
              <a:t>cuerpo es empleado en sus diversas acepciones como un instrumento acústico, rítmico, </a:t>
            </a:r>
            <a:r>
              <a:rPr lang="es-ES" dirty="0" err="1"/>
              <a:t>tímbrico</a:t>
            </a:r>
            <a:r>
              <a:rPr lang="es-ES" dirty="0"/>
              <a:t> y dinámico porque está ligado al movimiento y a la danza. </a:t>
            </a:r>
          </a:p>
        </p:txBody>
      </p:sp>
      <p:pic>
        <p:nvPicPr>
          <p:cNvPr id="2050" name="Picture 2" descr="C:\Users\TEMS\Desktop\7.jpg"/>
          <p:cNvPicPr>
            <a:picLocks noGrp="1" noChangeAspect="1" noChangeArrowheads="1"/>
          </p:cNvPicPr>
          <p:nvPr>
            <p:ph sz="quarter" idx="2"/>
          </p:nvPr>
        </p:nvPicPr>
        <p:blipFill>
          <a:blip r:embed="rId2"/>
          <a:srcRect/>
          <a:stretch>
            <a:fillRect/>
          </a:stretch>
        </p:blipFill>
        <p:spPr bwMode="auto">
          <a:xfrm>
            <a:off x="5286380" y="2071678"/>
            <a:ext cx="2857520" cy="3571900"/>
          </a:xfrm>
          <a:prstGeom prst="rect">
            <a:avLst/>
          </a:prstGeom>
          <a:noFill/>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El Método BAPNE a nivel fisiológico</a:t>
            </a:r>
            <a:endParaRPr lang="es-ES" dirty="0"/>
          </a:p>
        </p:txBody>
      </p:sp>
      <p:sp>
        <p:nvSpPr>
          <p:cNvPr id="3" name="2 Marcador de contenido"/>
          <p:cNvSpPr>
            <a:spLocks noGrp="1"/>
          </p:cNvSpPr>
          <p:nvPr>
            <p:ph sz="quarter" idx="1"/>
          </p:nvPr>
        </p:nvSpPr>
        <p:spPr/>
        <p:txBody>
          <a:bodyPr>
            <a:normAutofit/>
          </a:bodyPr>
          <a:lstStyle/>
          <a:p>
            <a:r>
              <a:rPr lang="es-ES" dirty="0"/>
              <a:t>El alto nivel de atención que posee esta metodología, junto a sus movimientos psicomotores implican alto nivel de calorías y de pulsaciones durante una sesión. </a:t>
            </a:r>
          </a:p>
        </p:txBody>
      </p:sp>
      <p:pic>
        <p:nvPicPr>
          <p:cNvPr id="17410" name="Picture 2" descr="C:\Users\TEMS\Desktop\8.jpg"/>
          <p:cNvPicPr>
            <a:picLocks noGrp="1" noChangeAspect="1" noChangeArrowheads="1"/>
          </p:cNvPicPr>
          <p:nvPr>
            <p:ph sz="quarter" idx="2"/>
          </p:nvPr>
        </p:nvPicPr>
        <p:blipFill>
          <a:blip r:embed="rId2"/>
          <a:srcRect/>
          <a:stretch>
            <a:fillRect/>
          </a:stretch>
        </p:blipFill>
        <p:spPr bwMode="auto">
          <a:xfrm>
            <a:off x="4929190" y="2214554"/>
            <a:ext cx="3429024" cy="3214710"/>
          </a:xfrm>
          <a:prstGeom prst="rect">
            <a:avLst/>
          </a:prstGeom>
          <a:noFill/>
        </p:spPr>
      </p:pic>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Percusión corporal y creatividad</a:t>
            </a:r>
            <a:endParaRPr lang="es-ES" dirty="0"/>
          </a:p>
        </p:txBody>
      </p:sp>
      <p:sp>
        <p:nvSpPr>
          <p:cNvPr id="3" name="2 Marcador de contenido"/>
          <p:cNvSpPr>
            <a:spLocks noGrp="1"/>
          </p:cNvSpPr>
          <p:nvPr>
            <p:ph sz="quarter" idx="1"/>
          </p:nvPr>
        </p:nvSpPr>
        <p:spPr/>
        <p:txBody>
          <a:bodyPr>
            <a:normAutofit fontScale="92500" lnSpcReduction="10000"/>
          </a:bodyPr>
          <a:lstStyle/>
          <a:p>
            <a:r>
              <a:rPr lang="es-ES" dirty="0" smtClean="0"/>
              <a:t>“Enseñar </a:t>
            </a:r>
            <a:r>
              <a:rPr lang="es-ES" dirty="0"/>
              <a:t>no es transferir conocimiento, es crear la posibilidad de </a:t>
            </a:r>
            <a:r>
              <a:rPr lang="es-ES" dirty="0" smtClean="0"/>
              <a:t>producirlo“ Paulo Freire. </a:t>
            </a:r>
            <a:r>
              <a:rPr lang="es-ES" dirty="0"/>
              <a:t>En el Método BAPNE® damos directrices y sugerencias específicas para potenciar la creatividad desde el punto de vista </a:t>
            </a:r>
            <a:r>
              <a:rPr lang="es-ES" dirty="0" err="1"/>
              <a:t>kinestésico</a:t>
            </a:r>
            <a:r>
              <a:rPr lang="es-ES" dirty="0"/>
              <a:t> ligado a la estimulación cerebral.</a:t>
            </a:r>
          </a:p>
        </p:txBody>
      </p:sp>
      <p:pic>
        <p:nvPicPr>
          <p:cNvPr id="18434" name="Picture 2" descr="C:\Users\TEMS\Desktop\10.jpg"/>
          <p:cNvPicPr>
            <a:picLocks noGrp="1" noChangeAspect="1" noChangeArrowheads="1"/>
          </p:cNvPicPr>
          <p:nvPr>
            <p:ph sz="quarter" idx="2"/>
          </p:nvPr>
        </p:nvPicPr>
        <p:blipFill>
          <a:blip r:embed="rId2"/>
          <a:srcRect/>
          <a:stretch>
            <a:fillRect/>
          </a:stretch>
        </p:blipFill>
        <p:spPr bwMode="auto">
          <a:xfrm>
            <a:off x="5143504" y="2000240"/>
            <a:ext cx="3000396" cy="3714776"/>
          </a:xfrm>
          <a:prstGeom prst="rect">
            <a:avLst/>
          </a:prstGeom>
          <a:noFill/>
        </p:spPr>
      </p:pic>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000" dirty="0" smtClean="0"/>
              <a:t/>
            </a:r>
            <a:br>
              <a:rPr lang="es-ES" sz="2000" dirty="0" smtClean="0"/>
            </a:br>
            <a:r>
              <a:rPr lang="es-ES" sz="2000" dirty="0"/>
              <a:t/>
            </a:r>
            <a:br>
              <a:rPr lang="es-ES" sz="2000" dirty="0"/>
            </a:br>
            <a:r>
              <a:rPr lang="es-ES" b="1" dirty="0" smtClean="0"/>
              <a:t>Beneficios </a:t>
            </a:r>
            <a:r>
              <a:rPr lang="es-ES" b="1" dirty="0"/>
              <a:t>de la percusión corporal</a:t>
            </a:r>
            <a:br>
              <a:rPr lang="es-ES" b="1" dirty="0"/>
            </a:br>
            <a:r>
              <a:rPr lang="es-ES" b="1" dirty="0"/>
              <a:t/>
            </a:r>
            <a:br>
              <a:rPr lang="es-ES" b="1" dirty="0"/>
            </a:br>
            <a:endParaRPr lang="es-ES" b="1" dirty="0"/>
          </a:p>
        </p:txBody>
      </p:sp>
      <p:sp>
        <p:nvSpPr>
          <p:cNvPr id="3" name="2 Marcador de contenido"/>
          <p:cNvSpPr>
            <a:spLocks noGrp="1"/>
          </p:cNvSpPr>
          <p:nvPr>
            <p:ph sz="quarter" idx="1"/>
          </p:nvPr>
        </p:nvSpPr>
        <p:spPr/>
        <p:txBody>
          <a:bodyPr>
            <a:normAutofit fontScale="92500" lnSpcReduction="10000"/>
          </a:bodyPr>
          <a:lstStyle/>
          <a:p>
            <a:pPr>
              <a:buNone/>
            </a:pPr>
            <a:r>
              <a:rPr lang="es-ES" dirty="0"/>
              <a:t>Desde el punto de </a:t>
            </a:r>
            <a:r>
              <a:rPr lang="es-ES" dirty="0" smtClean="0"/>
              <a:t>vista psicomotriz:</a:t>
            </a:r>
            <a:endParaRPr lang="es-ES" dirty="0"/>
          </a:p>
          <a:p>
            <a:r>
              <a:rPr lang="es-ES" dirty="0"/>
              <a:t>Disociación psicomotora.</a:t>
            </a:r>
          </a:p>
          <a:p>
            <a:r>
              <a:rPr lang="es-ES" dirty="0"/>
              <a:t>Desarrollo del sistema </a:t>
            </a:r>
            <a:r>
              <a:rPr lang="es-ES" dirty="0" err="1"/>
              <a:t>propioceptivo</a:t>
            </a:r>
            <a:r>
              <a:rPr lang="es-ES" dirty="0" smtClean="0"/>
              <a:t>.</a:t>
            </a:r>
            <a:endParaRPr lang="es-ES" dirty="0"/>
          </a:p>
          <a:p>
            <a:r>
              <a:rPr lang="es-ES" dirty="0"/>
              <a:t>Alternancias motoras.</a:t>
            </a:r>
          </a:p>
          <a:p>
            <a:r>
              <a:rPr lang="es-ES" dirty="0"/>
              <a:t>Coordinación </a:t>
            </a:r>
            <a:r>
              <a:rPr lang="es-ES" dirty="0" err="1"/>
              <a:t>visomotora</a:t>
            </a:r>
            <a:r>
              <a:rPr lang="es-ES" dirty="0"/>
              <a:t>.</a:t>
            </a:r>
          </a:p>
          <a:p>
            <a:r>
              <a:rPr lang="es-ES" dirty="0"/>
              <a:t>Coordinación </a:t>
            </a:r>
            <a:r>
              <a:rPr lang="es-ES" dirty="0" err="1"/>
              <a:t>oculomotora</a:t>
            </a:r>
            <a:r>
              <a:rPr lang="es-ES" dirty="0"/>
              <a:t>.</a:t>
            </a:r>
          </a:p>
          <a:p>
            <a:endParaRPr lang="es-ES" dirty="0"/>
          </a:p>
        </p:txBody>
      </p:sp>
      <p:pic>
        <p:nvPicPr>
          <p:cNvPr id="19459" name="Picture 3" descr="C:\Users\TEMS\Desktop\14.jpg"/>
          <p:cNvPicPr>
            <a:picLocks noGrp="1" noChangeAspect="1" noChangeArrowheads="1"/>
          </p:cNvPicPr>
          <p:nvPr>
            <p:ph sz="quarter" idx="2"/>
          </p:nvPr>
        </p:nvPicPr>
        <p:blipFill>
          <a:blip r:embed="rId2"/>
          <a:srcRect/>
          <a:stretch>
            <a:fillRect/>
          </a:stretch>
        </p:blipFill>
        <p:spPr bwMode="auto">
          <a:xfrm>
            <a:off x="4714876" y="2214554"/>
            <a:ext cx="3786214" cy="3357586"/>
          </a:xfrm>
          <a:prstGeom prst="rect">
            <a:avLst/>
          </a:prstGeom>
          <a:noFill/>
        </p:spPr>
      </p:pic>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Desde el punto de vista neurológico:</a:t>
            </a:r>
            <a:br>
              <a:rPr lang="es-ES" dirty="0" smtClean="0"/>
            </a:br>
            <a:endParaRPr lang="es-ES" dirty="0"/>
          </a:p>
        </p:txBody>
      </p:sp>
      <p:sp>
        <p:nvSpPr>
          <p:cNvPr id="3" name="2 Marcador de contenido"/>
          <p:cNvSpPr>
            <a:spLocks noGrp="1"/>
          </p:cNvSpPr>
          <p:nvPr>
            <p:ph sz="quarter" idx="1"/>
          </p:nvPr>
        </p:nvSpPr>
        <p:spPr/>
        <p:txBody>
          <a:bodyPr>
            <a:normAutofit fontScale="85000" lnSpcReduction="10000"/>
          </a:bodyPr>
          <a:lstStyle/>
          <a:p>
            <a:r>
              <a:rPr lang="es-ES" dirty="0" smtClean="0"/>
              <a:t>Desarrollo </a:t>
            </a:r>
            <a:r>
              <a:rPr lang="es-ES" dirty="0"/>
              <a:t>de la atención (focal, sostenida, selectiva, dividida y alternante).</a:t>
            </a:r>
          </a:p>
          <a:p>
            <a:r>
              <a:rPr lang="es-ES" dirty="0"/>
              <a:t>Desarrollo de la memoria (memoria de trabajo, memoria y aprendizaje, memoria de procedimiento, aprendizaje motor).</a:t>
            </a:r>
          </a:p>
          <a:p>
            <a:r>
              <a:rPr lang="es-ES" dirty="0"/>
              <a:t>Planificación del movimiento.</a:t>
            </a:r>
          </a:p>
          <a:p>
            <a:r>
              <a:rPr lang="es-ES" dirty="0"/>
              <a:t>Programación </a:t>
            </a:r>
            <a:r>
              <a:rPr lang="es-ES" dirty="0" smtClean="0"/>
              <a:t>motora</a:t>
            </a:r>
            <a:endParaRPr lang="es-ES" dirty="0"/>
          </a:p>
          <a:p>
            <a:endParaRPr lang="es-ES" dirty="0"/>
          </a:p>
        </p:txBody>
      </p:sp>
      <p:pic>
        <p:nvPicPr>
          <p:cNvPr id="20482" name="Picture 2" descr="C:\Users\TEMS\Desktop\30.jpg"/>
          <p:cNvPicPr>
            <a:picLocks noGrp="1" noChangeAspect="1" noChangeArrowheads="1"/>
          </p:cNvPicPr>
          <p:nvPr>
            <p:ph sz="quarter" idx="2"/>
          </p:nvPr>
        </p:nvPicPr>
        <p:blipFill>
          <a:blip r:embed="rId2"/>
          <a:srcRect/>
          <a:stretch>
            <a:fillRect/>
          </a:stretch>
        </p:blipFill>
        <p:spPr bwMode="auto">
          <a:xfrm>
            <a:off x="4929190" y="2071678"/>
            <a:ext cx="3429024" cy="3286148"/>
          </a:xfrm>
          <a:prstGeom prst="rect">
            <a:avLst/>
          </a:prstGeom>
          <a:noFill/>
        </p:spPr>
      </p:pic>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Desde el punto de vista psicológico:</a:t>
            </a:r>
            <a:br>
              <a:rPr lang="es-ES" dirty="0" smtClean="0"/>
            </a:br>
            <a:endParaRPr lang="es-ES" dirty="0"/>
          </a:p>
        </p:txBody>
      </p:sp>
      <p:sp>
        <p:nvSpPr>
          <p:cNvPr id="3" name="2 Marcador de contenido"/>
          <p:cNvSpPr>
            <a:spLocks noGrp="1"/>
          </p:cNvSpPr>
          <p:nvPr>
            <p:ph sz="quarter" idx="1"/>
          </p:nvPr>
        </p:nvSpPr>
        <p:spPr/>
        <p:txBody>
          <a:bodyPr>
            <a:normAutofit fontScale="85000" lnSpcReduction="20000"/>
          </a:bodyPr>
          <a:lstStyle/>
          <a:p>
            <a:r>
              <a:rPr lang="es-ES" dirty="0" smtClean="0"/>
              <a:t>Trabajo </a:t>
            </a:r>
            <a:r>
              <a:rPr lang="es-ES" dirty="0"/>
              <a:t>comunitario, en equipo.</a:t>
            </a:r>
          </a:p>
          <a:p>
            <a:r>
              <a:rPr lang="es-ES" dirty="0"/>
              <a:t>Desarrollo de la inteligencia interpersonal.</a:t>
            </a:r>
          </a:p>
          <a:p>
            <a:r>
              <a:rPr lang="es-ES" dirty="0"/>
              <a:t>Desarrollo de la inteligencia </a:t>
            </a:r>
            <a:r>
              <a:rPr lang="es-ES" dirty="0" err="1"/>
              <a:t>intrapersonal</a:t>
            </a:r>
            <a:r>
              <a:rPr lang="es-ES" dirty="0"/>
              <a:t>.</a:t>
            </a:r>
          </a:p>
          <a:p>
            <a:r>
              <a:rPr lang="es-ES" dirty="0" smtClean="0"/>
              <a:t>Mejora </a:t>
            </a:r>
            <a:r>
              <a:rPr lang="es-ES" dirty="0"/>
              <a:t>de la motivación.</a:t>
            </a:r>
          </a:p>
          <a:p>
            <a:r>
              <a:rPr lang="es-ES" dirty="0"/>
              <a:t>Transmisión de valores.</a:t>
            </a:r>
          </a:p>
          <a:p>
            <a:r>
              <a:rPr lang="es-ES" dirty="0"/>
              <a:t>Actividades específicas para Déficit cognitivo, Toxicómanos, Alzheimer, Parkinson, Autismo, Asperger, etc.</a:t>
            </a:r>
          </a:p>
          <a:p>
            <a:endParaRPr lang="es-ES" dirty="0"/>
          </a:p>
        </p:txBody>
      </p:sp>
      <p:pic>
        <p:nvPicPr>
          <p:cNvPr id="21506" name="Picture 2" descr="C:\Users\TEMS\Desktop\32.jpg"/>
          <p:cNvPicPr>
            <a:picLocks noGrp="1" noChangeAspect="1" noChangeArrowheads="1"/>
          </p:cNvPicPr>
          <p:nvPr>
            <p:ph sz="quarter" idx="2"/>
          </p:nvPr>
        </p:nvPicPr>
        <p:blipFill>
          <a:blip r:embed="rId2"/>
          <a:srcRect/>
          <a:stretch>
            <a:fillRect/>
          </a:stretch>
        </p:blipFill>
        <p:spPr bwMode="auto">
          <a:xfrm>
            <a:off x="5072066" y="2214554"/>
            <a:ext cx="3357586" cy="3571900"/>
          </a:xfrm>
          <a:prstGeom prst="rect">
            <a:avLst/>
          </a:prstGeom>
          <a:noFill/>
        </p:spPr>
      </p:pic>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Desde el punto de vista musical:</a:t>
            </a:r>
            <a:br>
              <a:rPr lang="es-ES" dirty="0" smtClean="0"/>
            </a:br>
            <a:endParaRPr lang="es-ES" dirty="0"/>
          </a:p>
        </p:txBody>
      </p:sp>
      <p:sp>
        <p:nvSpPr>
          <p:cNvPr id="3" name="2 Marcador de contenido"/>
          <p:cNvSpPr>
            <a:spLocks noGrp="1"/>
          </p:cNvSpPr>
          <p:nvPr>
            <p:ph sz="quarter" idx="1"/>
          </p:nvPr>
        </p:nvSpPr>
        <p:spPr/>
        <p:txBody>
          <a:bodyPr>
            <a:normAutofit fontScale="70000" lnSpcReduction="20000"/>
          </a:bodyPr>
          <a:lstStyle/>
          <a:p>
            <a:r>
              <a:rPr lang="es-ES" dirty="0" smtClean="0"/>
              <a:t>Forma </a:t>
            </a:r>
            <a:r>
              <a:rPr lang="es-ES" dirty="0"/>
              <a:t>musical.</a:t>
            </a:r>
          </a:p>
          <a:p>
            <a:r>
              <a:rPr lang="es-ES" dirty="0"/>
              <a:t>Timbre.</a:t>
            </a:r>
          </a:p>
          <a:p>
            <a:r>
              <a:rPr lang="es-ES" dirty="0"/>
              <a:t>Vocabulario musical.</a:t>
            </a:r>
          </a:p>
          <a:p>
            <a:r>
              <a:rPr lang="es-ES" dirty="0"/>
              <a:t>Compás</a:t>
            </a:r>
            <a:r>
              <a:rPr lang="es-ES" dirty="0" smtClean="0"/>
              <a:t>.</a:t>
            </a:r>
            <a:endParaRPr lang="es-ES" dirty="0"/>
          </a:p>
          <a:p>
            <a:r>
              <a:rPr lang="es-ES" dirty="0"/>
              <a:t>Dinámica</a:t>
            </a:r>
            <a:r>
              <a:rPr lang="es-ES" dirty="0" smtClean="0"/>
              <a:t>.</a:t>
            </a:r>
            <a:endParaRPr lang="es-ES" dirty="0"/>
          </a:p>
          <a:p>
            <a:r>
              <a:rPr lang="es-ES" dirty="0"/>
              <a:t>Pulso.</a:t>
            </a:r>
          </a:p>
          <a:p>
            <a:r>
              <a:rPr lang="es-ES" dirty="0"/>
              <a:t>Ritmo.</a:t>
            </a:r>
          </a:p>
          <a:p>
            <a:r>
              <a:rPr lang="es-ES" dirty="0"/>
              <a:t>Entonación melódica.</a:t>
            </a:r>
          </a:p>
          <a:p>
            <a:r>
              <a:rPr lang="es-ES" dirty="0"/>
              <a:t>Trabajo grupal musical.</a:t>
            </a:r>
          </a:p>
          <a:p>
            <a:r>
              <a:rPr lang="es-ES" dirty="0"/>
              <a:t>Composición.</a:t>
            </a:r>
          </a:p>
          <a:p>
            <a:r>
              <a:rPr lang="es-ES" dirty="0"/>
              <a:t>Análisis y descripción musical de lo realizado</a:t>
            </a:r>
            <a:r>
              <a:rPr lang="es-ES" dirty="0" smtClean="0"/>
              <a:t>.</a:t>
            </a:r>
            <a:endParaRPr lang="es-ES" dirty="0"/>
          </a:p>
          <a:p>
            <a:r>
              <a:rPr lang="es-ES" dirty="0"/>
              <a:t>Relación con otras artes (pintura, escultura, videoarte, diseño…).</a:t>
            </a:r>
          </a:p>
          <a:p>
            <a:endParaRPr lang="es-ES" dirty="0"/>
          </a:p>
        </p:txBody>
      </p:sp>
      <p:pic>
        <p:nvPicPr>
          <p:cNvPr id="22532" name="Picture 4" descr="C:\Users\TEMS\Desktop\34.jpg"/>
          <p:cNvPicPr>
            <a:picLocks noGrp="1" noChangeAspect="1" noChangeArrowheads="1"/>
          </p:cNvPicPr>
          <p:nvPr>
            <p:ph sz="quarter" idx="2"/>
          </p:nvPr>
        </p:nvPicPr>
        <p:blipFill>
          <a:blip r:embed="rId2"/>
          <a:srcRect/>
          <a:stretch>
            <a:fillRect/>
          </a:stretch>
        </p:blipFill>
        <p:spPr bwMode="auto">
          <a:xfrm>
            <a:off x="4929190" y="2071678"/>
            <a:ext cx="3643338" cy="3500462"/>
          </a:xfrm>
          <a:prstGeom prst="rect">
            <a:avLst/>
          </a:prstGeom>
          <a:noFill/>
        </p:spPr>
      </p:pic>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Percusión corporal y evaluación</a:t>
            </a:r>
            <a:br>
              <a:rPr lang="es-ES" dirty="0" smtClean="0"/>
            </a:br>
            <a:endParaRPr lang="es-ES" dirty="0"/>
          </a:p>
        </p:txBody>
      </p:sp>
      <p:sp>
        <p:nvSpPr>
          <p:cNvPr id="3" name="2 Marcador de contenido"/>
          <p:cNvSpPr>
            <a:spLocks noGrp="1"/>
          </p:cNvSpPr>
          <p:nvPr>
            <p:ph sz="quarter" idx="1"/>
          </p:nvPr>
        </p:nvSpPr>
        <p:spPr/>
        <p:txBody>
          <a:bodyPr>
            <a:normAutofit fontScale="85000" lnSpcReduction="20000"/>
          </a:bodyPr>
          <a:lstStyle/>
          <a:p>
            <a:r>
              <a:rPr lang="es-ES" dirty="0" smtClean="0"/>
              <a:t>En </a:t>
            </a:r>
            <a:r>
              <a:rPr lang="es-ES" dirty="0"/>
              <a:t>el Método BAPNE® evaluamos por sistema de rúbrica para ser lo más precisos posible. </a:t>
            </a:r>
            <a:r>
              <a:rPr lang="es-ES" dirty="0" smtClean="0"/>
              <a:t>Nos </a:t>
            </a:r>
            <a:r>
              <a:rPr lang="es-ES" dirty="0"/>
              <a:t>centramos en los aspectos relacionados con las “Coordinaciones psicomotoras</a:t>
            </a:r>
            <a:r>
              <a:rPr lang="es-ES" dirty="0" smtClean="0"/>
              <a:t>”:</a:t>
            </a:r>
            <a:r>
              <a:rPr lang="es-ES" dirty="0"/>
              <a:t> </a:t>
            </a:r>
            <a:endParaRPr lang="es-ES" dirty="0" smtClean="0"/>
          </a:p>
          <a:p>
            <a:r>
              <a:rPr lang="es-ES" i="1" dirty="0" smtClean="0"/>
              <a:t>Coordinaciones básicas</a:t>
            </a:r>
            <a:r>
              <a:rPr lang="es-ES" dirty="0"/>
              <a:t>, </a:t>
            </a:r>
            <a:r>
              <a:rPr lang="es-ES" i="1" dirty="0"/>
              <a:t>Pulso</a:t>
            </a:r>
            <a:r>
              <a:rPr lang="es-ES" dirty="0"/>
              <a:t>, </a:t>
            </a:r>
            <a:r>
              <a:rPr lang="es-ES" i="1" dirty="0"/>
              <a:t>Ritmo por compases</a:t>
            </a:r>
            <a:r>
              <a:rPr lang="es-ES" dirty="0"/>
              <a:t>, </a:t>
            </a:r>
            <a:r>
              <a:rPr lang="es-ES" i="1" dirty="0"/>
              <a:t>Tiempos y contratiempo</a:t>
            </a:r>
            <a:r>
              <a:rPr lang="es-ES" dirty="0"/>
              <a:t>, </a:t>
            </a:r>
            <a:r>
              <a:rPr lang="es-ES" i="1" dirty="0"/>
              <a:t>Canon</a:t>
            </a:r>
            <a:r>
              <a:rPr lang="es-ES" dirty="0"/>
              <a:t>, </a:t>
            </a:r>
            <a:r>
              <a:rPr lang="es-ES" i="1" dirty="0"/>
              <a:t>Lateralidad</a:t>
            </a:r>
            <a:r>
              <a:rPr lang="es-ES" dirty="0"/>
              <a:t> y </a:t>
            </a:r>
            <a:r>
              <a:rPr lang="es-ES" i="1" dirty="0"/>
              <a:t>C</a:t>
            </a:r>
            <a:r>
              <a:rPr lang="es-ES" i="1" dirty="0" smtClean="0"/>
              <a:t>reatividad</a:t>
            </a:r>
            <a:r>
              <a:rPr lang="es-ES" dirty="0"/>
              <a:t>. </a:t>
            </a:r>
          </a:p>
          <a:p>
            <a:endParaRPr lang="es-ES" dirty="0"/>
          </a:p>
        </p:txBody>
      </p:sp>
      <p:pic>
        <p:nvPicPr>
          <p:cNvPr id="24578" name="Picture 2" descr="C:\Users\TEMS\Desktop\35.jpg"/>
          <p:cNvPicPr>
            <a:picLocks noGrp="1" noChangeAspect="1" noChangeArrowheads="1"/>
          </p:cNvPicPr>
          <p:nvPr>
            <p:ph sz="quarter" idx="2"/>
          </p:nvPr>
        </p:nvPicPr>
        <p:blipFill>
          <a:blip r:embed="rId2"/>
          <a:srcRect/>
          <a:stretch>
            <a:fillRect/>
          </a:stretch>
        </p:blipFill>
        <p:spPr bwMode="auto">
          <a:xfrm>
            <a:off x="5000628" y="1857364"/>
            <a:ext cx="3357586" cy="3571900"/>
          </a:xfrm>
          <a:prstGeom prst="rect">
            <a:avLst/>
          </a:prstGeom>
          <a:noFill/>
        </p:spPr>
      </p:pic>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PRÁCTICA</a:t>
            </a:r>
            <a:endParaRPr lang="es-ES" dirty="0"/>
          </a:p>
        </p:txBody>
      </p:sp>
      <p:sp>
        <p:nvSpPr>
          <p:cNvPr id="3" name="2 Marcador de contenido"/>
          <p:cNvSpPr>
            <a:spLocks noGrp="1"/>
          </p:cNvSpPr>
          <p:nvPr>
            <p:ph sz="quarter" idx="1"/>
          </p:nvPr>
        </p:nvSpPr>
        <p:spPr/>
        <p:txBody>
          <a:bodyPr/>
          <a:lstStyle/>
          <a:p>
            <a:r>
              <a:rPr lang="es-ES" dirty="0"/>
              <a:t>“Al principio, la gente se equivoca, es lo más normal. Si no hay error, no hay aprendizaje”, manifestó Romero.</a:t>
            </a:r>
          </a:p>
        </p:txBody>
      </p:sp>
      <p:pic>
        <p:nvPicPr>
          <p:cNvPr id="23554" name="Picture 2" descr="C:\Users\TEMS\Desktop\31.jpg"/>
          <p:cNvPicPr>
            <a:picLocks noChangeAspect="1" noChangeArrowheads="1"/>
          </p:cNvPicPr>
          <p:nvPr/>
        </p:nvPicPr>
        <p:blipFill>
          <a:blip r:embed="rId2"/>
          <a:srcRect/>
          <a:stretch>
            <a:fillRect/>
          </a:stretch>
        </p:blipFill>
        <p:spPr bwMode="auto">
          <a:xfrm>
            <a:off x="2214546" y="3214686"/>
            <a:ext cx="4572032" cy="2571768"/>
          </a:xfrm>
          <a:prstGeom prst="rect">
            <a:avLst/>
          </a:prstGeom>
          <a:noFill/>
        </p:spPr>
      </p:pic>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GRACIAS POR SU ATENCIÓN!</a:t>
            </a:r>
            <a:endParaRPr lang="es-ES" dirty="0"/>
          </a:p>
        </p:txBody>
      </p:sp>
      <p:pic>
        <p:nvPicPr>
          <p:cNvPr id="25602" name="Picture 2" descr="C:\Users\TEMS\Desktop\37.jpg"/>
          <p:cNvPicPr>
            <a:picLocks noGrp="1" noChangeAspect="1" noChangeArrowheads="1"/>
          </p:cNvPicPr>
          <p:nvPr>
            <p:ph sz="quarter" idx="1"/>
          </p:nvPr>
        </p:nvPicPr>
        <p:blipFill>
          <a:blip r:embed="rId2"/>
          <a:srcRect/>
          <a:stretch>
            <a:fillRect/>
          </a:stretch>
        </p:blipFill>
        <p:spPr bwMode="auto">
          <a:xfrm>
            <a:off x="1285852" y="1643050"/>
            <a:ext cx="6429420" cy="4572032"/>
          </a:xfrm>
          <a:prstGeom prst="rect">
            <a:avLst/>
          </a:prstGeom>
          <a:noFill/>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Inteligencias Múltiples y el método BAPNE</a:t>
            </a:r>
            <a:endParaRPr lang="es-ES" dirty="0"/>
          </a:p>
        </p:txBody>
      </p:sp>
      <p:sp>
        <p:nvSpPr>
          <p:cNvPr id="3" name="2 Marcador de contenido"/>
          <p:cNvSpPr>
            <a:spLocks noGrp="1"/>
          </p:cNvSpPr>
          <p:nvPr>
            <p:ph sz="quarter" idx="1"/>
          </p:nvPr>
        </p:nvSpPr>
        <p:spPr/>
        <p:txBody>
          <a:bodyPr>
            <a:normAutofit fontScale="70000" lnSpcReduction="20000"/>
          </a:bodyPr>
          <a:lstStyle/>
          <a:p>
            <a:r>
              <a:rPr lang="es-ES" dirty="0" smtClean="0"/>
              <a:t>La </a:t>
            </a:r>
            <a:r>
              <a:rPr lang="es-ES" dirty="0"/>
              <a:t>visión de Gardner fue completamente novedosa porque define una inteligencia como un sistema semiautónomo de procesamiento de la información que se manifiesta en la habilidad para resolver problemas o crear nuevos productos que son valorados por una cultura. </a:t>
            </a:r>
            <a:r>
              <a:rPr lang="es-ES" b="1" dirty="0"/>
              <a:t>Según este autor, todas las personas poseen la ocho inteligencias múltiples, pero difieren en la cantidad y empleo de cada una de ellas, porque manifiestan puntos fuertes en una o varias inteligencias y tienen puntos débiles en otras</a:t>
            </a:r>
            <a:r>
              <a:rPr lang="es-ES" dirty="0"/>
              <a:t>.</a:t>
            </a:r>
          </a:p>
        </p:txBody>
      </p:sp>
      <p:pic>
        <p:nvPicPr>
          <p:cNvPr id="3074" name="Picture 2" descr="C:\Users\TEMS\Desktop\22.jpg"/>
          <p:cNvPicPr>
            <a:picLocks noGrp="1" noChangeAspect="1" noChangeArrowheads="1"/>
          </p:cNvPicPr>
          <p:nvPr>
            <p:ph sz="quarter" idx="2"/>
          </p:nvPr>
        </p:nvPicPr>
        <p:blipFill>
          <a:blip r:embed="rId2"/>
          <a:srcRect/>
          <a:stretch>
            <a:fillRect/>
          </a:stretch>
        </p:blipFill>
        <p:spPr bwMode="auto">
          <a:xfrm>
            <a:off x="4714876" y="2214554"/>
            <a:ext cx="3714776" cy="3214710"/>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MÉTODO BAPNE. </a:t>
            </a:r>
            <a:br>
              <a:rPr lang="es-ES" dirty="0" smtClean="0"/>
            </a:br>
            <a:r>
              <a:rPr lang="es-ES" dirty="0" smtClean="0"/>
              <a:t>Dr. Javier Romero(Etnomusicólogo)</a:t>
            </a:r>
            <a:endParaRPr lang="es-ES" dirty="0"/>
          </a:p>
        </p:txBody>
      </p:sp>
      <p:sp>
        <p:nvSpPr>
          <p:cNvPr id="4" name="3 Marcador de texto"/>
          <p:cNvSpPr>
            <a:spLocks noGrp="1"/>
          </p:cNvSpPr>
          <p:nvPr>
            <p:ph type="body" idx="2"/>
          </p:nvPr>
        </p:nvSpPr>
        <p:spPr/>
        <p:txBody>
          <a:bodyPr>
            <a:normAutofit fontScale="77500" lnSpcReduction="20000"/>
          </a:bodyPr>
          <a:lstStyle/>
          <a:p>
            <a:r>
              <a:rPr lang="es-ES" sz="1600" dirty="0">
                <a:solidFill>
                  <a:schemeClr val="tx1"/>
                </a:solidFill>
              </a:rPr>
              <a:t>Es un Método de estimulación cognitiva, psicomotriz, socioemocional y </a:t>
            </a:r>
            <a:r>
              <a:rPr lang="es-ES" sz="1600" dirty="0" err="1" smtClean="0">
                <a:solidFill>
                  <a:schemeClr val="tx1"/>
                </a:solidFill>
              </a:rPr>
              <a:t>neuro-rehabilitativo</a:t>
            </a:r>
            <a:r>
              <a:rPr lang="es-ES" sz="1600" dirty="0" smtClean="0">
                <a:solidFill>
                  <a:schemeClr val="tx1"/>
                </a:solidFill>
              </a:rPr>
              <a:t> </a:t>
            </a:r>
            <a:r>
              <a:rPr lang="es-ES" sz="1600" dirty="0">
                <a:solidFill>
                  <a:schemeClr val="tx1"/>
                </a:solidFill>
              </a:rPr>
              <a:t>que integra la percusión corporal, música y movimiento a través de la </a:t>
            </a:r>
            <a:r>
              <a:rPr lang="es-ES" sz="1600" dirty="0" err="1" smtClean="0">
                <a:solidFill>
                  <a:schemeClr val="tx1"/>
                </a:solidFill>
              </a:rPr>
              <a:t>Neuro</a:t>
            </a:r>
            <a:r>
              <a:rPr lang="es-ES" sz="1600" dirty="0" smtClean="0">
                <a:solidFill>
                  <a:schemeClr val="tx1"/>
                </a:solidFill>
              </a:rPr>
              <a:t>-motricidad</a:t>
            </a:r>
            <a:r>
              <a:rPr lang="es-ES" sz="1600" dirty="0">
                <a:solidFill>
                  <a:schemeClr val="tx1"/>
                </a:solidFill>
              </a:rPr>
              <a:t>.</a:t>
            </a:r>
            <a:endParaRPr lang="es-ES" sz="1600" dirty="0" smtClean="0">
              <a:solidFill>
                <a:schemeClr val="tx1"/>
              </a:solidFill>
            </a:endParaRPr>
          </a:p>
          <a:p>
            <a:r>
              <a:rPr lang="es-ES" sz="1600" dirty="0" smtClean="0">
                <a:solidFill>
                  <a:schemeClr val="tx1"/>
                </a:solidFill>
              </a:rPr>
              <a:t>Método </a:t>
            </a:r>
            <a:r>
              <a:rPr lang="es-ES" sz="1600" dirty="0">
                <a:solidFill>
                  <a:schemeClr val="tx1"/>
                </a:solidFill>
              </a:rPr>
              <a:t>que busca estimular el cerebro y ayudar en diversos procesos neurológicos como la atención, la memoria, la concentración y capacidades para el lenguaje o la matemática.</a:t>
            </a:r>
          </a:p>
        </p:txBody>
      </p:sp>
      <p:sp>
        <p:nvSpPr>
          <p:cNvPr id="3" name="2 Marcador de contenido"/>
          <p:cNvSpPr>
            <a:spLocks noGrp="1"/>
          </p:cNvSpPr>
          <p:nvPr>
            <p:ph sz="quarter" idx="1"/>
          </p:nvPr>
        </p:nvSpPr>
        <p:spPr/>
        <p:txBody>
          <a:bodyPr/>
          <a:lstStyle/>
          <a:p>
            <a:r>
              <a:rPr lang="es-ES" dirty="0"/>
              <a:t>(Biomecánica, Anatomía, Neurociencia y Etnomusicología)</a:t>
            </a:r>
          </a:p>
        </p:txBody>
      </p:sp>
      <p:pic>
        <p:nvPicPr>
          <p:cNvPr id="4098" name="Picture 2" descr="C:\Users\TEMS\Desktop\21.png"/>
          <p:cNvPicPr>
            <a:picLocks noChangeAspect="1" noChangeArrowheads="1"/>
          </p:cNvPicPr>
          <p:nvPr/>
        </p:nvPicPr>
        <p:blipFill>
          <a:blip r:embed="rId2"/>
          <a:srcRect/>
          <a:stretch>
            <a:fillRect/>
          </a:stretch>
        </p:blipFill>
        <p:spPr bwMode="auto">
          <a:xfrm>
            <a:off x="2857488" y="2857496"/>
            <a:ext cx="5286412" cy="2928958"/>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CARACTERÍSTICAS</a:t>
            </a:r>
            <a:endParaRPr lang="es-ES" dirty="0"/>
          </a:p>
        </p:txBody>
      </p:sp>
      <p:sp>
        <p:nvSpPr>
          <p:cNvPr id="3" name="2 Marcador de contenido"/>
          <p:cNvSpPr>
            <a:spLocks noGrp="1"/>
          </p:cNvSpPr>
          <p:nvPr>
            <p:ph sz="quarter" idx="1"/>
          </p:nvPr>
        </p:nvSpPr>
        <p:spPr/>
        <p:txBody>
          <a:bodyPr/>
          <a:lstStyle/>
          <a:p>
            <a:r>
              <a:rPr lang="es-ES" dirty="0" smtClean="0"/>
              <a:t>Evaluación </a:t>
            </a:r>
            <a:r>
              <a:rPr lang="es-ES" dirty="0"/>
              <a:t>psicomotora y se determina si tiene algún tipo de daño neurológico o en su desarrollo </a:t>
            </a:r>
            <a:r>
              <a:rPr lang="es-ES" dirty="0" smtClean="0"/>
              <a:t>cerebral.</a:t>
            </a:r>
            <a:endParaRPr lang="es-ES" dirty="0"/>
          </a:p>
        </p:txBody>
      </p:sp>
      <p:sp>
        <p:nvSpPr>
          <p:cNvPr id="4" name="3 Marcador de contenido"/>
          <p:cNvSpPr>
            <a:spLocks noGrp="1"/>
          </p:cNvSpPr>
          <p:nvPr>
            <p:ph sz="quarter" idx="2"/>
          </p:nvPr>
        </p:nvSpPr>
        <p:spPr/>
        <p:txBody>
          <a:bodyPr/>
          <a:lstStyle/>
          <a:p>
            <a:r>
              <a:rPr lang="es-ES" dirty="0" smtClean="0"/>
              <a:t> </a:t>
            </a:r>
            <a:endParaRPr lang="es-ES" dirty="0"/>
          </a:p>
        </p:txBody>
      </p:sp>
      <p:pic>
        <p:nvPicPr>
          <p:cNvPr id="5122" name="Picture 2" descr="C:\Users\TEMS\Desktop\23.jpg"/>
          <p:cNvPicPr>
            <a:picLocks noChangeAspect="1" noChangeArrowheads="1"/>
          </p:cNvPicPr>
          <p:nvPr/>
        </p:nvPicPr>
        <p:blipFill>
          <a:blip r:embed="rId2"/>
          <a:srcRect/>
          <a:stretch>
            <a:fillRect/>
          </a:stretch>
        </p:blipFill>
        <p:spPr bwMode="auto">
          <a:xfrm>
            <a:off x="4786314" y="2000240"/>
            <a:ext cx="3071834" cy="3143272"/>
          </a:xfrm>
          <a:prstGeom prst="rect">
            <a:avLst/>
          </a:prstGeom>
          <a:noFill/>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TÉCNICAS</a:t>
            </a:r>
            <a:endParaRPr lang="es-ES" dirty="0"/>
          </a:p>
        </p:txBody>
      </p:sp>
      <p:sp>
        <p:nvSpPr>
          <p:cNvPr id="3" name="2 Marcador de contenido"/>
          <p:cNvSpPr>
            <a:spLocks noGrp="1"/>
          </p:cNvSpPr>
          <p:nvPr>
            <p:ph sz="quarter" idx="1"/>
          </p:nvPr>
        </p:nvSpPr>
        <p:spPr/>
        <p:txBody>
          <a:bodyPr/>
          <a:lstStyle/>
          <a:p>
            <a:r>
              <a:rPr lang="es-ES" dirty="0" smtClean="0"/>
              <a:t>Existen más de 600 ejercicios</a:t>
            </a:r>
            <a:endParaRPr lang="es-ES" dirty="0"/>
          </a:p>
        </p:txBody>
      </p:sp>
      <p:pic>
        <p:nvPicPr>
          <p:cNvPr id="6146" name="Picture 2" descr="C:\Users\TEMS\Desktop\24.jpg"/>
          <p:cNvPicPr>
            <a:picLocks noChangeAspect="1" noChangeArrowheads="1"/>
          </p:cNvPicPr>
          <p:nvPr/>
        </p:nvPicPr>
        <p:blipFill>
          <a:blip r:embed="rId2"/>
          <a:srcRect/>
          <a:stretch>
            <a:fillRect/>
          </a:stretch>
        </p:blipFill>
        <p:spPr bwMode="auto">
          <a:xfrm>
            <a:off x="1428729" y="2285992"/>
            <a:ext cx="5857916" cy="3357586"/>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1600" dirty="0"/>
              <a:t>“Nuestra mente entró en una zona de confort y hay que sacarla de ahí. Nuestros padres podían recordar números de hasta nueve cifras, nosotros no podemos ni cinco. Tenemos que conectar las diferentes partes de nuestro cerebro y ponerlas a trabajar en </a:t>
            </a:r>
            <a:r>
              <a:rPr lang="es-ES" sz="1600" dirty="0" smtClean="0"/>
              <a:t>conjunto”, Romero</a:t>
            </a:r>
            <a:r>
              <a:rPr lang="es-ES" sz="1600" dirty="0"/>
              <a:t>.</a:t>
            </a:r>
          </a:p>
        </p:txBody>
      </p:sp>
      <p:sp>
        <p:nvSpPr>
          <p:cNvPr id="3" name="2 Marcador de contenido"/>
          <p:cNvSpPr>
            <a:spLocks noGrp="1"/>
          </p:cNvSpPr>
          <p:nvPr>
            <p:ph sz="quarter" idx="1"/>
          </p:nvPr>
        </p:nvSpPr>
        <p:spPr/>
        <p:txBody>
          <a:bodyPr/>
          <a:lstStyle/>
          <a:p>
            <a:r>
              <a:rPr lang="es-ES" dirty="0" smtClean="0"/>
              <a:t>“Los recuerdos pueden ser muy emocionales”</a:t>
            </a:r>
            <a:endParaRPr lang="es-ES" dirty="0"/>
          </a:p>
        </p:txBody>
      </p:sp>
      <p:pic>
        <p:nvPicPr>
          <p:cNvPr id="7171" name="Picture 3" descr="C:\Users\TEMS\Desktop\25.jpg"/>
          <p:cNvPicPr>
            <a:picLocks noChangeAspect="1" noChangeArrowheads="1"/>
          </p:cNvPicPr>
          <p:nvPr/>
        </p:nvPicPr>
        <p:blipFill>
          <a:blip r:embed="rId2"/>
          <a:srcRect/>
          <a:stretch>
            <a:fillRect/>
          </a:stretch>
        </p:blipFill>
        <p:spPr bwMode="auto">
          <a:xfrm>
            <a:off x="2000232" y="2428868"/>
            <a:ext cx="5072098" cy="3143272"/>
          </a:xfrm>
          <a:prstGeom prst="rect">
            <a:avLst/>
          </a:prstGeom>
          <a:noFill/>
        </p:spPr>
      </p:pic>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Fundamentación</a:t>
            </a:r>
            <a:endParaRPr lang="es-ES" dirty="0"/>
          </a:p>
        </p:txBody>
      </p:sp>
      <p:graphicFrame>
        <p:nvGraphicFramePr>
          <p:cNvPr id="4" name="3 Marcador de contenido"/>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5 Conector recto de flecha"/>
          <p:cNvCxnSpPr/>
          <p:nvPr/>
        </p:nvCxnSpPr>
        <p:spPr>
          <a:xfrm rot="5400000" flipH="1" flipV="1">
            <a:off x="5643570" y="4214818"/>
            <a:ext cx="928694" cy="78581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600" dirty="0" smtClean="0"/>
              <a:t>El valor de la palabra en la percusión corporal</a:t>
            </a:r>
            <a:r>
              <a:rPr lang="es-ES" dirty="0" smtClean="0"/>
              <a:t/>
            </a:r>
            <a:br>
              <a:rPr lang="es-ES" dirty="0" smtClean="0"/>
            </a:br>
            <a:endParaRPr lang="es-ES" dirty="0"/>
          </a:p>
        </p:txBody>
      </p:sp>
      <p:sp>
        <p:nvSpPr>
          <p:cNvPr id="3" name="2 Marcador de contenido"/>
          <p:cNvSpPr>
            <a:spLocks noGrp="1"/>
          </p:cNvSpPr>
          <p:nvPr>
            <p:ph sz="quarter" idx="1"/>
          </p:nvPr>
        </p:nvSpPr>
        <p:spPr/>
        <p:txBody>
          <a:bodyPr>
            <a:normAutofit fontScale="70000" lnSpcReduction="20000"/>
          </a:bodyPr>
          <a:lstStyle/>
          <a:p>
            <a:r>
              <a:rPr lang="es-ES" dirty="0" smtClean="0"/>
              <a:t>La </a:t>
            </a:r>
            <a:r>
              <a:rPr lang="es-ES" dirty="0"/>
              <a:t>palabra (pensada, hablada, recitada y cantada) posee una gran importancia en el Método BAPNE® porque casi todas sus actividades van articuladas en torno a ella. Al inicio va unido el acento prosódico con el movimiento para posteriormente ejecutarlo de forma completamente independiente. La finalidad es poder disociar ambas extremidades y sobre todo la voz de forma </a:t>
            </a:r>
            <a:r>
              <a:rPr lang="es-ES" dirty="0" smtClean="0"/>
              <a:t>independiente (</a:t>
            </a:r>
            <a:r>
              <a:rPr lang="es-ES" b="1" dirty="0" smtClean="0"/>
              <a:t>aspecto </a:t>
            </a:r>
            <a:r>
              <a:rPr lang="es-ES" b="1" dirty="0"/>
              <a:t>muy común en diversas culturas </a:t>
            </a:r>
            <a:r>
              <a:rPr lang="es-ES" b="1" dirty="0" smtClean="0"/>
              <a:t>tribales</a:t>
            </a:r>
            <a:r>
              <a:rPr lang="es-ES" dirty="0" smtClean="0"/>
              <a:t>). </a:t>
            </a:r>
            <a:endParaRPr lang="es-ES" dirty="0"/>
          </a:p>
          <a:p>
            <a:endParaRPr lang="es-ES" dirty="0"/>
          </a:p>
        </p:txBody>
      </p:sp>
      <p:pic>
        <p:nvPicPr>
          <p:cNvPr id="8194" name="Picture 2" descr="C:\Users\TEMS\Desktop\1.jpg"/>
          <p:cNvPicPr>
            <a:picLocks noGrp="1" noChangeAspect="1" noChangeArrowheads="1"/>
          </p:cNvPicPr>
          <p:nvPr>
            <p:ph sz="quarter" idx="2"/>
          </p:nvPr>
        </p:nvPicPr>
        <p:blipFill>
          <a:blip r:embed="rId2"/>
          <a:srcRect/>
          <a:stretch>
            <a:fillRect/>
          </a:stretch>
        </p:blipFill>
        <p:spPr bwMode="auto">
          <a:xfrm>
            <a:off x="5286380" y="2143116"/>
            <a:ext cx="3214710" cy="3000396"/>
          </a:xfrm>
          <a:prstGeom prst="rect">
            <a:avLst/>
          </a:prstGeom>
          <a:noFill/>
        </p:spPr>
      </p:pic>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351</TotalTime>
  <Words>1545</Words>
  <Application>Microsoft Office PowerPoint</Application>
  <PresentationFormat>Presentación en pantalla (4:3)</PresentationFormat>
  <Paragraphs>128</Paragraphs>
  <Slides>28</Slides>
  <Notes>1</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Intermedio</vt:lpstr>
      <vt:lpstr>Método bapner</vt:lpstr>
      <vt:lpstr>CONCEPTUALIZACIÓN</vt:lpstr>
      <vt:lpstr>Inteligencias Múltiples y el método BAPNE</vt:lpstr>
      <vt:lpstr>MÉTODO BAPNE.  Dr. Javier Romero(Etnomusicólogo)</vt:lpstr>
      <vt:lpstr>CARACTERÍSTICAS</vt:lpstr>
      <vt:lpstr>TÉCNICAS</vt:lpstr>
      <vt:lpstr>“Nuestra mente entró en una zona de confort y hay que sacarla de ahí. Nuestros padres podían recordar números de hasta nueve cifras, nosotros no podemos ni cinco. Tenemos que conectar las diferentes partes de nuestro cerebro y ponerlas a trabajar en conjunto”, Romero.</vt:lpstr>
      <vt:lpstr>Fundamentación</vt:lpstr>
      <vt:lpstr>El valor de la palabra en la percusión corporal </vt:lpstr>
      <vt:lpstr>El canto y su importancia en la percusión corporal </vt:lpstr>
      <vt:lpstr>Base teórica de aprendizaje </vt:lpstr>
      <vt:lpstr>Los juegos de coordinación infantil</vt:lpstr>
      <vt:lpstr>Aprendizaje</vt:lpstr>
      <vt:lpstr>¿Coreografía o estimulación cognitiva? </vt:lpstr>
      <vt:lpstr>El movimiento acorde con la edad</vt:lpstr>
      <vt:lpstr>EJEMPLO (3 años y 6 meses)</vt:lpstr>
      <vt:lpstr>Percusión corporal como recurso terapéutico </vt:lpstr>
      <vt:lpstr>Percusión corporal y neuro-rehabilitación </vt:lpstr>
      <vt:lpstr>El aprendizaje motor </vt:lpstr>
      <vt:lpstr>El Método BAPNE a nivel fisiológico</vt:lpstr>
      <vt:lpstr>Percusión corporal y creatividad</vt:lpstr>
      <vt:lpstr>  Beneficios de la percusión corporal  </vt:lpstr>
      <vt:lpstr>Desde el punto de vista neurológico: </vt:lpstr>
      <vt:lpstr>Desde el punto de vista psicológico: </vt:lpstr>
      <vt:lpstr>Desde el punto de vista musical: </vt:lpstr>
      <vt:lpstr>Percusión corporal y evaluación </vt:lpstr>
      <vt:lpstr>PRÁCTICA</vt:lpstr>
      <vt:lpstr>GRACIAS POR SU ATENCIÓN!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Percusión Corporal</dc:title>
  <dc:creator>TEMS</dc:creator>
  <cp:lastModifiedBy>TEMS</cp:lastModifiedBy>
  <cp:revision>34</cp:revision>
  <dcterms:created xsi:type="dcterms:W3CDTF">2018-01-28T22:52:13Z</dcterms:created>
  <dcterms:modified xsi:type="dcterms:W3CDTF">2018-01-31T02:27:10Z</dcterms:modified>
</cp:coreProperties>
</file>