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57" r:id="rId2"/>
    <p:sldId id="258" r:id="rId3"/>
    <p:sldId id="272" r:id="rId4"/>
    <p:sldId id="259" r:id="rId5"/>
    <p:sldId id="407" r:id="rId6"/>
    <p:sldId id="408" r:id="rId7"/>
    <p:sldId id="271" r:id="rId8"/>
    <p:sldId id="406" r:id="rId9"/>
    <p:sldId id="375" r:id="rId10"/>
    <p:sldId id="339" r:id="rId11"/>
    <p:sldId id="417" r:id="rId12"/>
    <p:sldId id="330" r:id="rId13"/>
    <p:sldId id="260" r:id="rId14"/>
    <p:sldId id="409" r:id="rId15"/>
    <p:sldId id="261" r:id="rId16"/>
    <p:sldId id="436" r:id="rId17"/>
    <p:sldId id="425" r:id="rId18"/>
    <p:sldId id="426" r:id="rId19"/>
    <p:sldId id="422" r:id="rId20"/>
    <p:sldId id="424" r:id="rId21"/>
    <p:sldId id="263" r:id="rId22"/>
    <p:sldId id="264" r:id="rId23"/>
    <p:sldId id="265" r:id="rId24"/>
    <p:sldId id="427" r:id="rId25"/>
    <p:sldId id="428" r:id="rId26"/>
    <p:sldId id="429" r:id="rId27"/>
    <p:sldId id="430" r:id="rId28"/>
    <p:sldId id="269" r:id="rId29"/>
    <p:sldId id="431" r:id="rId30"/>
    <p:sldId id="270" r:id="rId31"/>
    <p:sldId id="432" r:id="rId32"/>
    <p:sldId id="433" r:id="rId33"/>
    <p:sldId id="434" r:id="rId34"/>
    <p:sldId id="26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FDDF"/>
    <a:srgbClr val="7BF19A"/>
    <a:srgbClr val="269C20"/>
    <a:srgbClr val="5C0604"/>
    <a:srgbClr val="DEF3FA"/>
    <a:srgbClr val="A0DEF2"/>
    <a:srgbClr val="05053D"/>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85696" autoAdjust="0"/>
  </p:normalViewPr>
  <p:slideViewPr>
    <p:cSldViewPr snapToGrid="0">
      <p:cViewPr varScale="1">
        <p:scale>
          <a:sx n="47" d="100"/>
          <a:sy n="47" d="100"/>
        </p:scale>
        <p:origin x="59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C478A-8243-4E45-BFC3-C3111A20CE5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BO"/>
        </a:p>
      </dgm:t>
    </dgm:pt>
    <dgm:pt modelId="{CEF52C9E-4459-4288-A34D-6F520B7A8606}">
      <dgm:prSet phldrT="[Texto]"/>
      <dgm:spPr>
        <a:solidFill>
          <a:srgbClr val="FFFF00"/>
        </a:solidFill>
      </dgm:spPr>
      <dgm:t>
        <a:bodyPr/>
        <a:lstStyle/>
        <a:p>
          <a:r>
            <a:rPr lang="es-MX" b="1" dirty="0">
              <a:solidFill>
                <a:schemeClr val="tx1"/>
              </a:solidFill>
            </a:rPr>
            <a:t>Empleo Protegido</a:t>
          </a:r>
          <a:endParaRPr lang="es-BO" b="1" dirty="0">
            <a:solidFill>
              <a:schemeClr val="tx1"/>
            </a:solidFill>
          </a:endParaRPr>
        </a:p>
      </dgm:t>
    </dgm:pt>
    <dgm:pt modelId="{82DE1692-33BD-496D-9E06-F8CBA6CE9910}" type="parTrans" cxnId="{E302BBEB-02DC-4389-8B9E-3CA7E141E0A4}">
      <dgm:prSet/>
      <dgm:spPr/>
      <dgm:t>
        <a:bodyPr/>
        <a:lstStyle/>
        <a:p>
          <a:endParaRPr lang="es-BO"/>
        </a:p>
      </dgm:t>
    </dgm:pt>
    <dgm:pt modelId="{4170BFE8-D4FC-4AE9-80A8-001ADAB0EA54}" type="sibTrans" cxnId="{E302BBEB-02DC-4389-8B9E-3CA7E141E0A4}">
      <dgm:prSet/>
      <dgm:spPr/>
      <dgm:t>
        <a:bodyPr/>
        <a:lstStyle/>
        <a:p>
          <a:endParaRPr lang="es-BO"/>
        </a:p>
      </dgm:t>
    </dgm:pt>
    <dgm:pt modelId="{7D8B793F-8DA3-4B09-9F31-C942B4411756}">
      <dgm:prSet phldrT="[Texto]"/>
      <dgm:spPr>
        <a:solidFill>
          <a:srgbClr val="00B050"/>
        </a:solidFill>
      </dgm:spPr>
      <dgm:t>
        <a:bodyPr/>
        <a:lstStyle/>
        <a:p>
          <a:r>
            <a:rPr lang="es-MX" b="1" dirty="0"/>
            <a:t>Empleo con apoyo</a:t>
          </a:r>
          <a:endParaRPr lang="es-BO" b="1" dirty="0"/>
        </a:p>
      </dgm:t>
    </dgm:pt>
    <dgm:pt modelId="{7C33AF9B-1568-443A-8DCF-456F62040754}" type="parTrans" cxnId="{5BF5D77D-C626-47F5-9CF1-09F108D692D9}">
      <dgm:prSet/>
      <dgm:spPr/>
      <dgm:t>
        <a:bodyPr/>
        <a:lstStyle/>
        <a:p>
          <a:endParaRPr lang="es-BO"/>
        </a:p>
      </dgm:t>
    </dgm:pt>
    <dgm:pt modelId="{8BEE566D-0BCD-4F37-B2DE-6BA69C1D5A0D}" type="sibTrans" cxnId="{5BF5D77D-C626-47F5-9CF1-09F108D692D9}">
      <dgm:prSet/>
      <dgm:spPr/>
      <dgm:t>
        <a:bodyPr/>
        <a:lstStyle/>
        <a:p>
          <a:endParaRPr lang="es-BO"/>
        </a:p>
      </dgm:t>
    </dgm:pt>
    <dgm:pt modelId="{E576503D-C1E9-4134-92CD-D9A51B58BC38}">
      <dgm:prSet phldrT="[Texto]"/>
      <dgm:spPr/>
      <dgm:t>
        <a:bodyPr/>
        <a:lstStyle/>
        <a:p>
          <a:r>
            <a:rPr lang="es-MX" b="1" dirty="0"/>
            <a:t>Empleo con apoyo natural</a:t>
          </a:r>
          <a:endParaRPr lang="es-BO" b="1" dirty="0"/>
        </a:p>
      </dgm:t>
    </dgm:pt>
    <dgm:pt modelId="{FD325D51-4797-4038-96EC-E9D0E02196B9}" type="parTrans" cxnId="{B137CD5F-5883-4EC5-98AE-B5A2A7298C34}">
      <dgm:prSet/>
      <dgm:spPr/>
      <dgm:t>
        <a:bodyPr/>
        <a:lstStyle/>
        <a:p>
          <a:endParaRPr lang="es-BO"/>
        </a:p>
      </dgm:t>
    </dgm:pt>
    <dgm:pt modelId="{BB1571A4-1B30-4B0B-A0A7-7B83387D0C8C}" type="sibTrans" cxnId="{B137CD5F-5883-4EC5-98AE-B5A2A7298C34}">
      <dgm:prSet/>
      <dgm:spPr/>
      <dgm:t>
        <a:bodyPr/>
        <a:lstStyle/>
        <a:p>
          <a:endParaRPr lang="es-BO"/>
        </a:p>
      </dgm:t>
    </dgm:pt>
    <dgm:pt modelId="{7040742F-C0AF-42AE-B079-ACF6C631E78C}" type="pres">
      <dgm:prSet presAssocID="{973C478A-8243-4E45-BFC3-C3111A20CE5D}" presName="Name0" presStyleCnt="0">
        <dgm:presLayoutVars>
          <dgm:dir/>
          <dgm:resizeHandles val="exact"/>
        </dgm:presLayoutVars>
      </dgm:prSet>
      <dgm:spPr/>
      <dgm:t>
        <a:bodyPr/>
        <a:lstStyle/>
        <a:p>
          <a:endParaRPr lang="es-BO"/>
        </a:p>
      </dgm:t>
    </dgm:pt>
    <dgm:pt modelId="{49ECE17A-0113-454E-821A-226F4934B5ED}" type="pres">
      <dgm:prSet presAssocID="{CEF52C9E-4459-4288-A34D-6F520B7A8606}" presName="node" presStyleLbl="node1" presStyleIdx="0" presStyleCnt="3">
        <dgm:presLayoutVars>
          <dgm:bulletEnabled val="1"/>
        </dgm:presLayoutVars>
      </dgm:prSet>
      <dgm:spPr/>
      <dgm:t>
        <a:bodyPr/>
        <a:lstStyle/>
        <a:p>
          <a:endParaRPr lang="es-BO"/>
        </a:p>
      </dgm:t>
    </dgm:pt>
    <dgm:pt modelId="{3A8D0EA5-1A84-431E-9B5B-5E1C56B4DE8F}" type="pres">
      <dgm:prSet presAssocID="{4170BFE8-D4FC-4AE9-80A8-001ADAB0EA54}" presName="sibTrans" presStyleCnt="0"/>
      <dgm:spPr/>
    </dgm:pt>
    <dgm:pt modelId="{26FC48F4-498C-4FC9-ACE5-2092493A5FA6}" type="pres">
      <dgm:prSet presAssocID="{7D8B793F-8DA3-4B09-9F31-C942B4411756}" presName="node" presStyleLbl="node1" presStyleIdx="1" presStyleCnt="3">
        <dgm:presLayoutVars>
          <dgm:bulletEnabled val="1"/>
        </dgm:presLayoutVars>
      </dgm:prSet>
      <dgm:spPr/>
      <dgm:t>
        <a:bodyPr/>
        <a:lstStyle/>
        <a:p>
          <a:endParaRPr lang="es-BO"/>
        </a:p>
      </dgm:t>
    </dgm:pt>
    <dgm:pt modelId="{873A04F6-D43E-4576-8812-1B6F8691A766}" type="pres">
      <dgm:prSet presAssocID="{8BEE566D-0BCD-4F37-B2DE-6BA69C1D5A0D}" presName="sibTrans" presStyleCnt="0"/>
      <dgm:spPr/>
    </dgm:pt>
    <dgm:pt modelId="{3921CFD5-7E97-46EB-85B0-634DC28ED12D}" type="pres">
      <dgm:prSet presAssocID="{E576503D-C1E9-4134-92CD-D9A51B58BC38}" presName="node" presStyleLbl="node1" presStyleIdx="2" presStyleCnt="3">
        <dgm:presLayoutVars>
          <dgm:bulletEnabled val="1"/>
        </dgm:presLayoutVars>
      </dgm:prSet>
      <dgm:spPr/>
      <dgm:t>
        <a:bodyPr/>
        <a:lstStyle/>
        <a:p>
          <a:endParaRPr lang="es-BO"/>
        </a:p>
      </dgm:t>
    </dgm:pt>
  </dgm:ptLst>
  <dgm:cxnLst>
    <dgm:cxn modelId="{E302BBEB-02DC-4389-8B9E-3CA7E141E0A4}" srcId="{973C478A-8243-4E45-BFC3-C3111A20CE5D}" destId="{CEF52C9E-4459-4288-A34D-6F520B7A8606}" srcOrd="0" destOrd="0" parTransId="{82DE1692-33BD-496D-9E06-F8CBA6CE9910}" sibTransId="{4170BFE8-D4FC-4AE9-80A8-001ADAB0EA54}"/>
    <dgm:cxn modelId="{5BF5D77D-C626-47F5-9CF1-09F108D692D9}" srcId="{973C478A-8243-4E45-BFC3-C3111A20CE5D}" destId="{7D8B793F-8DA3-4B09-9F31-C942B4411756}" srcOrd="1" destOrd="0" parTransId="{7C33AF9B-1568-443A-8DCF-456F62040754}" sibTransId="{8BEE566D-0BCD-4F37-B2DE-6BA69C1D5A0D}"/>
    <dgm:cxn modelId="{21C6B96D-F635-4A7C-8341-E494E1D4A4D5}" type="presOf" srcId="{7D8B793F-8DA3-4B09-9F31-C942B4411756}" destId="{26FC48F4-498C-4FC9-ACE5-2092493A5FA6}" srcOrd="0" destOrd="0" presId="urn:microsoft.com/office/officeart/2005/8/layout/hList6"/>
    <dgm:cxn modelId="{9ABED82F-F656-4BDE-944A-5AA00C7B917B}" type="presOf" srcId="{E576503D-C1E9-4134-92CD-D9A51B58BC38}" destId="{3921CFD5-7E97-46EB-85B0-634DC28ED12D}" srcOrd="0" destOrd="0" presId="urn:microsoft.com/office/officeart/2005/8/layout/hList6"/>
    <dgm:cxn modelId="{B137CD5F-5883-4EC5-98AE-B5A2A7298C34}" srcId="{973C478A-8243-4E45-BFC3-C3111A20CE5D}" destId="{E576503D-C1E9-4134-92CD-D9A51B58BC38}" srcOrd="2" destOrd="0" parTransId="{FD325D51-4797-4038-96EC-E9D0E02196B9}" sibTransId="{BB1571A4-1B30-4B0B-A0A7-7B83387D0C8C}"/>
    <dgm:cxn modelId="{A5959E0E-65A4-4FA6-BF1A-EC0972AF7A80}" type="presOf" srcId="{973C478A-8243-4E45-BFC3-C3111A20CE5D}" destId="{7040742F-C0AF-42AE-B079-ACF6C631E78C}" srcOrd="0" destOrd="0" presId="urn:microsoft.com/office/officeart/2005/8/layout/hList6"/>
    <dgm:cxn modelId="{DCF7A16C-DB45-43BA-8E6B-EC91E9F767BC}" type="presOf" srcId="{CEF52C9E-4459-4288-A34D-6F520B7A8606}" destId="{49ECE17A-0113-454E-821A-226F4934B5ED}" srcOrd="0" destOrd="0" presId="urn:microsoft.com/office/officeart/2005/8/layout/hList6"/>
    <dgm:cxn modelId="{8236E3CD-8D8D-46CD-B89D-5298567EC544}" type="presParOf" srcId="{7040742F-C0AF-42AE-B079-ACF6C631E78C}" destId="{49ECE17A-0113-454E-821A-226F4934B5ED}" srcOrd="0" destOrd="0" presId="urn:microsoft.com/office/officeart/2005/8/layout/hList6"/>
    <dgm:cxn modelId="{B9111EA3-4064-44CB-939B-8EA8A536FD02}" type="presParOf" srcId="{7040742F-C0AF-42AE-B079-ACF6C631E78C}" destId="{3A8D0EA5-1A84-431E-9B5B-5E1C56B4DE8F}" srcOrd="1" destOrd="0" presId="urn:microsoft.com/office/officeart/2005/8/layout/hList6"/>
    <dgm:cxn modelId="{FEB11AB2-B469-4E08-88FE-F4DB26F98D78}" type="presParOf" srcId="{7040742F-C0AF-42AE-B079-ACF6C631E78C}" destId="{26FC48F4-498C-4FC9-ACE5-2092493A5FA6}" srcOrd="2" destOrd="0" presId="urn:microsoft.com/office/officeart/2005/8/layout/hList6"/>
    <dgm:cxn modelId="{F5E990B8-2F2B-4F53-8D0A-C056D51139FA}" type="presParOf" srcId="{7040742F-C0AF-42AE-B079-ACF6C631E78C}" destId="{873A04F6-D43E-4576-8812-1B6F8691A766}" srcOrd="3" destOrd="0" presId="urn:microsoft.com/office/officeart/2005/8/layout/hList6"/>
    <dgm:cxn modelId="{1638D270-2B6B-42B2-B7C4-66028763799E}" type="presParOf" srcId="{7040742F-C0AF-42AE-B079-ACF6C631E78C}" destId="{3921CFD5-7E97-46EB-85B0-634DC28ED12D}"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‹Nº›</a:t>
            </a:fld>
            <a:endParaRPr lang="en-US"/>
          </a:p>
        </p:txBody>
      </p:sp>
    </p:spTree>
    <p:extLst>
      <p:ext uri="{BB962C8B-B14F-4D97-AF65-F5344CB8AC3E}">
        <p14:creationId xmlns:p14="http://schemas.microsoft.com/office/powerpoint/2010/main" val="91755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339039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 la posibilidad de hablar acerca de:</a:t>
            </a:r>
          </a:p>
          <a:p>
            <a:pPr marL="171450" indent="-171450">
              <a:buFont typeface="Arial" panose="020B0604020202020204" pitchFamily="34" charset="0"/>
              <a:buChar char="•"/>
            </a:pPr>
            <a:r>
              <a:rPr lang="en-US" dirty="0"/>
              <a:t>Los primeros molinos</a:t>
            </a:r>
          </a:p>
          <a:p>
            <a:pPr marL="171450" indent="-171450">
              <a:buFont typeface="Arial" panose="020B0604020202020204" pitchFamily="34" charset="0"/>
              <a:buChar char="•"/>
            </a:pPr>
            <a:r>
              <a:rPr lang="en-US" dirty="0"/>
              <a:t>En Europa</a:t>
            </a:r>
          </a:p>
          <a:p>
            <a:pPr marL="171450" indent="-171450">
              <a:buFont typeface="Arial" panose="020B0604020202020204" pitchFamily="34" charset="0"/>
              <a:buChar char="•"/>
            </a:pPr>
            <a:r>
              <a:rPr lang="en-US" dirty="0"/>
              <a:t>Bombeo con energía eólica</a:t>
            </a:r>
          </a:p>
          <a:p>
            <a:pPr marL="171450" indent="-171450">
              <a:buFont typeface="Arial" panose="020B0604020202020204" pitchFamily="34" charset="0"/>
              <a:buChar char="•"/>
            </a:pPr>
            <a:r>
              <a:rPr lang="en-US" dirty="0"/>
              <a:t>Turbinas modernas</a:t>
            </a:r>
          </a:p>
        </p:txBody>
      </p:sp>
      <p:sp>
        <p:nvSpPr>
          <p:cNvPr id="4" name="Slide Number Placeholder 3"/>
          <p:cNvSpPr>
            <a:spLocks noGrp="1"/>
          </p:cNvSpPr>
          <p:nvPr>
            <p:ph type="sldNum" sz="quarter" idx="10"/>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129936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 la posibilidad de hablar acerca de:</a:t>
            </a:r>
          </a:p>
          <a:p>
            <a:pPr marL="171450" indent="-171450">
              <a:buFont typeface="Arial" panose="020B0604020202020204" pitchFamily="34" charset="0"/>
              <a:buChar char="•"/>
            </a:pPr>
            <a:r>
              <a:rPr lang="en-US" dirty="0"/>
              <a:t>Energía eólica en el Reino Unido</a:t>
            </a:r>
          </a:p>
          <a:p>
            <a:pPr marL="171450" indent="-171450">
              <a:buFont typeface="Arial" panose="020B0604020202020204" pitchFamily="34" charset="0"/>
              <a:buChar char="•"/>
            </a:pPr>
            <a:r>
              <a:rPr lang="en-US" dirty="0"/>
              <a:t>Energía eólica en Suecia</a:t>
            </a:r>
          </a:p>
          <a:p>
            <a:pPr marL="171450" indent="-171450">
              <a:buFont typeface="Arial" panose="020B0604020202020204" pitchFamily="34" charset="0"/>
              <a:buChar char="•"/>
            </a:pPr>
            <a:r>
              <a:rPr lang="en-US" dirty="0"/>
              <a:t>Energía eólica en Centroamérica y Sudamérica</a:t>
            </a:r>
          </a:p>
          <a:p>
            <a:pPr marL="171450" indent="-171450">
              <a:buFont typeface="Arial" panose="020B0604020202020204" pitchFamily="34" charset="0"/>
              <a:buChar char="•"/>
            </a:pPr>
            <a:r>
              <a:rPr lang="en-US" dirty="0"/>
              <a:t>Energía eólica en África</a:t>
            </a:r>
          </a:p>
        </p:txBody>
      </p:sp>
      <p:sp>
        <p:nvSpPr>
          <p:cNvPr id="4" name="Slide Number Placeholder 3"/>
          <p:cNvSpPr>
            <a:spLocks noGrp="1"/>
          </p:cNvSpPr>
          <p:nvPr>
            <p:ph type="sldNum" sz="quarter" idx="10"/>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71851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 la posibilidad de hablar acerca de:</a:t>
            </a:r>
          </a:p>
          <a:p>
            <a:pPr marL="171450" indent="-171450">
              <a:buFont typeface="Arial" panose="020B0604020202020204" pitchFamily="34" charset="0"/>
              <a:buChar char="•"/>
            </a:pPr>
            <a:r>
              <a:rPr lang="en-US" dirty="0"/>
              <a:t>Aspectos técnicos</a:t>
            </a:r>
          </a:p>
          <a:p>
            <a:pPr marL="171450" indent="-171450">
              <a:buFont typeface="Arial" panose="020B0604020202020204" pitchFamily="34" charset="0"/>
              <a:buChar char="•"/>
            </a:pPr>
            <a:r>
              <a:rPr lang="en-US" dirty="0"/>
              <a:t>Aspectos medioambientales</a:t>
            </a:r>
          </a:p>
        </p:txBody>
      </p:sp>
      <p:sp>
        <p:nvSpPr>
          <p:cNvPr id="4" name="Slide Number Placeholder 3"/>
          <p:cNvSpPr>
            <a:spLocks noGrp="1"/>
          </p:cNvSpPr>
          <p:nvPr>
            <p:ph type="sldNum" sz="quarter" idx="10"/>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34156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2/5/2024</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‹Nº›</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2/5/2024</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‹Nº›</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2/5/2024</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‹Nº›</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181600" y="1526671"/>
            <a:ext cx="6245352" cy="175564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181600" y="4669432"/>
            <a:ext cx="6245352" cy="175564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C633830-2244-49AE-BC4A-47F415C177C6}" type="datetimeFigureOut">
              <a:rPr lang="en-US" dirty="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C633830-2244-49AE-BC4A-47F415C177C6}" type="datetimeFigureOut">
              <a:rPr lang="en-US" dirty="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‹Nº›</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2/5/2024</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‹Nº›</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1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xmlns="" id="{D3686B33-4E07-4542-8F02-1876C8359B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5" name="Freeform: Shape 14">
            <a:extLst>
              <a:ext uri="{FF2B5EF4-FFF2-40B4-BE49-F238E27FC236}">
                <a16:creationId xmlns:a16="http://schemas.microsoft.com/office/drawing/2014/main" xmlns="" id="{5D44B584-65A7-4029-A075-505AA5EAEB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xmlns="" id="{D6E95BAF-7B85-4D33-BD5C-94336D35CB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387389" y="1090707"/>
            <a:ext cx="4446023" cy="4676588"/>
          </a:xfrm>
        </p:spPr>
        <p:txBody>
          <a:bodyPr anchor="ctr">
            <a:normAutofit/>
          </a:bodyPr>
          <a:lstStyle/>
          <a:p>
            <a:r>
              <a:rPr lang="en-US" sz="5400" dirty="0">
                <a:solidFill>
                  <a:schemeClr val="bg1"/>
                </a:solidFill>
              </a:rPr>
              <a:t>INCLUSIÓN LABORAL</a:t>
            </a:r>
          </a:p>
        </p:txBody>
      </p:sp>
      <p:sp>
        <p:nvSpPr>
          <p:cNvPr id="3" name="Content Placeholder 2"/>
          <p:cNvSpPr>
            <a:spLocks noGrp="1"/>
          </p:cNvSpPr>
          <p:nvPr>
            <p:ph type="subTitle" idx="1"/>
          </p:nvPr>
        </p:nvSpPr>
        <p:spPr>
          <a:xfrm>
            <a:off x="2244882" y="144075"/>
            <a:ext cx="5528236" cy="898327"/>
          </a:xfrm>
        </p:spPr>
        <p:txBody>
          <a:bodyPr anchor="ctr">
            <a:normAutofit/>
          </a:bodyPr>
          <a:lstStyle/>
          <a:p>
            <a:pPr algn="r"/>
            <a:r>
              <a:rPr lang="es-MX" sz="3600" b="1" dirty="0">
                <a:solidFill>
                  <a:srgbClr val="FF0000"/>
                </a:solidFill>
              </a:rPr>
              <a:t>Guía de apoyo para la</a:t>
            </a:r>
            <a:endParaRPr sz="3600" b="1" dirty="0">
              <a:solidFill>
                <a:srgbClr val="FF0000"/>
              </a:solidFill>
            </a:endParaRPr>
          </a:p>
        </p:txBody>
      </p:sp>
      <p:sp>
        <p:nvSpPr>
          <p:cNvPr id="12" name="Content Placeholder 2">
            <a:extLst>
              <a:ext uri="{FF2B5EF4-FFF2-40B4-BE49-F238E27FC236}">
                <a16:creationId xmlns:a16="http://schemas.microsoft.com/office/drawing/2014/main" xmlns="" id="{CFAF938F-9F1A-F89A-C24E-C32A84F1620C}"/>
              </a:ext>
            </a:extLst>
          </p:cNvPr>
          <p:cNvSpPr txBox="1">
            <a:spLocks/>
          </p:cNvSpPr>
          <p:nvPr/>
        </p:nvSpPr>
        <p:spPr>
          <a:xfrm>
            <a:off x="7732030" y="5298974"/>
            <a:ext cx="4656221" cy="1171355"/>
          </a:xfrm>
          <a:prstGeom prst="rect">
            <a:avLst/>
          </a:prstGeom>
        </p:spPr>
        <p:txBody>
          <a:bodyPr vert="horz" lIns="91440" tIns="45720" rIns="91440" bIns="45720" rtlCol="0" anchor="ctr">
            <a:norm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r>
              <a:rPr lang="es-MX" sz="2800" b="1" dirty="0">
                <a:solidFill>
                  <a:srgbClr val="FFFF00"/>
                </a:solidFill>
              </a:rPr>
              <a:t>De personas </a:t>
            </a:r>
          </a:p>
          <a:p>
            <a:r>
              <a:rPr lang="es-MX" sz="2800" b="1" dirty="0">
                <a:solidFill>
                  <a:srgbClr val="FFFF00"/>
                </a:solidFill>
              </a:rPr>
              <a:t>con discapacidad intelectual</a:t>
            </a:r>
          </a:p>
        </p:txBody>
      </p:sp>
      <p:sp>
        <p:nvSpPr>
          <p:cNvPr id="14" name="CuadroTexto 13">
            <a:extLst>
              <a:ext uri="{FF2B5EF4-FFF2-40B4-BE49-F238E27FC236}">
                <a16:creationId xmlns:a16="http://schemas.microsoft.com/office/drawing/2014/main" xmlns="" id="{6AD12E35-BF6B-1C2A-8227-41173E4E208B}"/>
              </a:ext>
            </a:extLst>
          </p:cNvPr>
          <p:cNvSpPr txBox="1"/>
          <p:nvPr/>
        </p:nvSpPr>
        <p:spPr>
          <a:xfrm>
            <a:off x="407989" y="6203833"/>
            <a:ext cx="6796169" cy="400110"/>
          </a:xfrm>
          <a:prstGeom prst="rect">
            <a:avLst/>
          </a:prstGeom>
          <a:noFill/>
        </p:spPr>
        <p:txBody>
          <a:bodyPr wrap="square" rtlCol="0">
            <a:spAutoFit/>
          </a:bodyPr>
          <a:lstStyle/>
          <a:p>
            <a:r>
              <a:rPr lang="es-MX" sz="2000" b="1" dirty="0">
                <a:solidFill>
                  <a:srgbClr val="002060"/>
                </a:solidFill>
              </a:rPr>
              <a:t>Lic. Eylen Salazar Saucedo</a:t>
            </a:r>
            <a:endParaRPr lang="es-BO" sz="2000" b="1" dirty="0">
              <a:solidFill>
                <a:srgbClr val="002060"/>
              </a:solidFill>
            </a:endParaRPr>
          </a:p>
        </p:txBody>
      </p:sp>
      <p:pic>
        <p:nvPicPr>
          <p:cNvPr id="7" name="Imagen 6">
            <a:extLst>
              <a:ext uri="{FF2B5EF4-FFF2-40B4-BE49-F238E27FC236}">
                <a16:creationId xmlns:a16="http://schemas.microsoft.com/office/drawing/2014/main" xmlns="" id="{CAB8D4CF-FBC6-C04C-677D-6DA326A40565}"/>
              </a:ext>
            </a:extLst>
          </p:cNvPr>
          <p:cNvPicPr>
            <a:picLocks noChangeAspect="1"/>
          </p:cNvPicPr>
          <p:nvPr/>
        </p:nvPicPr>
        <p:blipFill>
          <a:blip r:embed="rId3"/>
          <a:stretch>
            <a:fillRect/>
          </a:stretch>
        </p:blipFill>
        <p:spPr>
          <a:xfrm>
            <a:off x="519999" y="1285812"/>
            <a:ext cx="5847623" cy="4663964"/>
          </a:xfrm>
          <a:prstGeom prst="rect">
            <a:avLst/>
          </a:prstGeom>
        </p:spPr>
      </p:pic>
      <p:pic>
        <p:nvPicPr>
          <p:cNvPr id="16" name="Imagen 15">
            <a:extLst>
              <a:ext uri="{FF2B5EF4-FFF2-40B4-BE49-F238E27FC236}">
                <a16:creationId xmlns:a16="http://schemas.microsoft.com/office/drawing/2014/main" xmlns="" id="{4EF4300B-6F09-9E8F-B1E7-3513D8EEB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595"/>
            <a:ext cx="1214226" cy="1274798"/>
          </a:xfrm>
          <a:prstGeom prst="rect">
            <a:avLst/>
          </a:prstGeom>
        </p:spPr>
      </p:pic>
    </p:spTree>
    <p:extLst>
      <p:ext uri="{BB962C8B-B14F-4D97-AF65-F5344CB8AC3E}">
        <p14:creationId xmlns:p14="http://schemas.microsoft.com/office/powerpoint/2010/main" val="8170297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Marcador de contenido 2">
            <a:extLst>
              <a:ext uri="{FF2B5EF4-FFF2-40B4-BE49-F238E27FC236}">
                <a16:creationId xmlns:a16="http://schemas.microsoft.com/office/drawing/2014/main" xmlns="" id="{9EE88763-7789-5D53-E7A2-EC4F3FF446B4}"/>
              </a:ext>
            </a:extLst>
          </p:cNvPr>
          <p:cNvSpPr>
            <a:spLocks noGrp="1" noChangeArrowheads="1"/>
          </p:cNvSpPr>
          <p:nvPr>
            <p:ph idx="1"/>
          </p:nvPr>
        </p:nvSpPr>
        <p:spPr>
          <a:xfrm>
            <a:off x="457200" y="1737360"/>
            <a:ext cx="9601200" cy="5020945"/>
          </a:xfrm>
        </p:spPr>
        <p:txBody>
          <a:bodyPr/>
          <a:lstStyle/>
          <a:p>
            <a:pPr algn="just" eaLnBrk="1" hangingPunct="1">
              <a:defRPr/>
            </a:pPr>
            <a:r>
              <a:rPr lang="es-BO" altLang="es-BO" sz="2200" dirty="0">
                <a:solidFill>
                  <a:schemeClr val="tx1"/>
                </a:solidFill>
                <a:latin typeface="Times New Roman" panose="02020603050405020304" pitchFamily="18" charset="0"/>
                <a:cs typeface="Times New Roman" panose="02020603050405020304" pitchFamily="18" charset="0"/>
              </a:rPr>
              <a:t>El desconocimiento sobre la discapacidad y la falta de experiencia, son factores que sustentan y alimentan los </a:t>
            </a:r>
            <a:r>
              <a:rPr lang="es-BO" altLang="es-BO" sz="2200" b="1" dirty="0">
                <a:solidFill>
                  <a:schemeClr val="tx1"/>
                </a:solidFill>
                <a:latin typeface="Times New Roman" panose="02020603050405020304" pitchFamily="18" charset="0"/>
                <a:cs typeface="Times New Roman" panose="02020603050405020304" pitchFamily="18" charset="0"/>
              </a:rPr>
              <a:t>diversos prejuicios</a:t>
            </a:r>
            <a:r>
              <a:rPr lang="es-BO" altLang="es-BO" sz="2200" dirty="0">
                <a:solidFill>
                  <a:schemeClr val="tx1"/>
                </a:solidFill>
                <a:latin typeface="Times New Roman" panose="02020603050405020304" pitchFamily="18" charset="0"/>
                <a:cs typeface="Times New Roman" panose="02020603050405020304" pitchFamily="18" charset="0"/>
              </a:rPr>
              <a:t> respecto de esta población. </a:t>
            </a:r>
          </a:p>
          <a:p>
            <a:pPr algn="just" eaLnBrk="1" hangingPunct="1">
              <a:defRPr/>
            </a:pPr>
            <a:r>
              <a:rPr lang="es-BO" altLang="es-BO" sz="2200" b="1" dirty="0">
                <a:solidFill>
                  <a:schemeClr val="tx1"/>
                </a:solidFill>
                <a:latin typeface="Times New Roman" panose="02020603050405020304" pitchFamily="18" charset="0"/>
                <a:cs typeface="Times New Roman" panose="02020603050405020304" pitchFamily="18" charset="0"/>
              </a:rPr>
              <a:t>Desconocimiento</a:t>
            </a:r>
            <a:r>
              <a:rPr lang="es-BO" altLang="es-BO" sz="2200" dirty="0">
                <a:solidFill>
                  <a:schemeClr val="tx1"/>
                </a:solidFill>
                <a:latin typeface="Times New Roman" panose="02020603050405020304" pitchFamily="18" charset="0"/>
                <a:cs typeface="Times New Roman" panose="02020603050405020304" pitchFamily="18" charset="0"/>
              </a:rPr>
              <a:t> sobre cómo trabajar el tema, la normativa vigente, los beneficios impositivos, las formas de relacionarse con PCD, desconocimiento sobre los diversos tipos de discapacidad. </a:t>
            </a:r>
          </a:p>
          <a:p>
            <a:pPr algn="just">
              <a:defRPr/>
            </a:pPr>
            <a:r>
              <a:rPr lang="es-BO" altLang="es-BO" sz="2400" dirty="0">
                <a:solidFill>
                  <a:schemeClr val="tx1"/>
                </a:solidFill>
                <a:latin typeface="Times New Roman" panose="02020603050405020304" pitchFamily="18" charset="0"/>
                <a:cs typeface="Times New Roman" panose="02020603050405020304" pitchFamily="18" charset="0"/>
              </a:rPr>
              <a:t>P</a:t>
            </a:r>
            <a:r>
              <a:rPr lang="es-BO" altLang="es-BO" sz="2400" b="1" dirty="0">
                <a:solidFill>
                  <a:schemeClr val="tx1"/>
                </a:solidFill>
                <a:latin typeface="Times New Roman" panose="02020603050405020304" pitchFamily="18" charset="0"/>
                <a:cs typeface="Times New Roman" panose="02020603050405020304" pitchFamily="18" charset="0"/>
              </a:rPr>
              <a:t>reconceptos</a:t>
            </a:r>
            <a:r>
              <a:rPr lang="es-BO" altLang="es-BO" sz="2400" dirty="0">
                <a:solidFill>
                  <a:schemeClr val="tx1"/>
                </a:solidFill>
                <a:latin typeface="Times New Roman" panose="02020603050405020304" pitchFamily="18" charset="0"/>
                <a:cs typeface="Times New Roman" panose="02020603050405020304" pitchFamily="18" charset="0"/>
              </a:rPr>
              <a:t> sobre el desempeño y habilidades de las PCD</a:t>
            </a:r>
          </a:p>
          <a:p>
            <a:pPr algn="just">
              <a:defRPr/>
            </a:pPr>
            <a:r>
              <a:rPr lang="es-BO" altLang="es-BO" sz="2400" dirty="0">
                <a:solidFill>
                  <a:schemeClr val="tx1"/>
                </a:solidFill>
                <a:latin typeface="Times New Roman" panose="02020603050405020304" pitchFamily="18" charset="0"/>
                <a:cs typeface="Times New Roman" panose="02020603050405020304" pitchFamily="18" charset="0"/>
              </a:rPr>
              <a:t>Dificultades en los </a:t>
            </a:r>
            <a:r>
              <a:rPr lang="es-BO" altLang="es-BO" sz="2400" b="1" dirty="0">
                <a:solidFill>
                  <a:schemeClr val="tx1"/>
                </a:solidFill>
                <a:latin typeface="Times New Roman" panose="02020603050405020304" pitchFamily="18" charset="0"/>
                <a:cs typeface="Times New Roman" panose="02020603050405020304" pitchFamily="18" charset="0"/>
              </a:rPr>
              <a:t>procesos de selección</a:t>
            </a:r>
          </a:p>
          <a:p>
            <a:pPr>
              <a:defRPr/>
            </a:pPr>
            <a:r>
              <a:rPr lang="es-BO" altLang="es-BO" sz="2400" i="0" dirty="0">
                <a:solidFill>
                  <a:schemeClr val="tx1"/>
                </a:solidFill>
                <a:latin typeface="Times New Roman" panose="02020603050405020304" pitchFamily="18" charset="0"/>
                <a:cs typeface="Times New Roman" panose="02020603050405020304" pitchFamily="18" charset="0"/>
              </a:rPr>
              <a:t>Temor ante</a:t>
            </a:r>
            <a:r>
              <a:rPr lang="es-BO" altLang="es-BO" sz="2400" dirty="0">
                <a:solidFill>
                  <a:schemeClr val="tx1"/>
                </a:solidFill>
                <a:latin typeface="Times New Roman" panose="02020603050405020304" pitchFamily="18" charset="0"/>
                <a:cs typeface="Times New Roman" panose="02020603050405020304" pitchFamily="18" charset="0"/>
              </a:rPr>
              <a:t> </a:t>
            </a:r>
            <a:r>
              <a:rPr lang="es-BO" altLang="es-BO" sz="2400" i="0" dirty="0">
                <a:solidFill>
                  <a:schemeClr val="tx1"/>
                </a:solidFill>
                <a:latin typeface="Times New Roman" panose="02020603050405020304" pitchFamily="18" charset="0"/>
                <a:cs typeface="Times New Roman" panose="02020603050405020304" pitchFamily="18" charset="0"/>
              </a:rPr>
              <a:t>la desvinculación: Demandas o </a:t>
            </a:r>
            <a:r>
              <a:rPr lang="es-BO" altLang="es-BO" sz="2400" b="1" i="0" dirty="0">
                <a:solidFill>
                  <a:schemeClr val="tx1"/>
                </a:solidFill>
                <a:latin typeface="Times New Roman" panose="02020603050405020304" pitchFamily="18" charset="0"/>
                <a:cs typeface="Times New Roman" panose="02020603050405020304" pitchFamily="18" charset="0"/>
              </a:rPr>
              <a:t>litigios legales</a:t>
            </a:r>
            <a:endParaRPr lang="es-BO" altLang="es-BO" sz="2400" b="1" dirty="0">
              <a:solidFill>
                <a:schemeClr val="tx1"/>
              </a:solidFill>
              <a:latin typeface="Times New Roman" panose="02020603050405020304" pitchFamily="18" charset="0"/>
              <a:cs typeface="Times New Roman" panose="02020603050405020304" pitchFamily="18" charset="0"/>
            </a:endParaRPr>
          </a:p>
          <a:p>
            <a:pPr algn="just">
              <a:defRPr/>
            </a:pPr>
            <a:endParaRPr lang="es-MX" sz="2400" dirty="0">
              <a:solidFill>
                <a:schemeClr val="tx1"/>
              </a:solidFill>
              <a:latin typeface="Times New Roman" panose="02020603050405020304" pitchFamily="18" charset="0"/>
              <a:cs typeface="Times New Roman" panose="02020603050405020304" pitchFamily="18" charset="0"/>
            </a:endParaRPr>
          </a:p>
          <a:p>
            <a:pPr algn="just">
              <a:defRPr/>
            </a:pPr>
            <a:endParaRPr lang="es-BO" sz="2400" dirty="0">
              <a:solidFill>
                <a:schemeClr val="tx1"/>
              </a:solidFill>
              <a:latin typeface="Times New Roman" panose="02020603050405020304" pitchFamily="18" charset="0"/>
              <a:cs typeface="Times New Roman" panose="02020603050405020304" pitchFamily="18" charset="0"/>
            </a:endParaRPr>
          </a:p>
          <a:p>
            <a:pPr algn="just" eaLnBrk="1" hangingPunct="1">
              <a:defRPr/>
            </a:pPr>
            <a:endParaRPr lang="es-BO" altLang="es-BO" sz="2200" dirty="0">
              <a:solidFill>
                <a:schemeClr val="tx1"/>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xmlns="" id="{5EB75ACE-5D9C-E3C0-38ED-255F88751B1D}"/>
              </a:ext>
            </a:extLst>
          </p:cNvPr>
          <p:cNvSpPr>
            <a:spLocks noGrp="1"/>
          </p:cNvSpPr>
          <p:nvPr>
            <p:ph type="title"/>
          </p:nvPr>
        </p:nvSpPr>
        <p:spPr>
          <a:xfrm>
            <a:off x="660400" y="152401"/>
            <a:ext cx="10088879" cy="1229360"/>
          </a:xfrm>
          <a:solidFill>
            <a:srgbClr val="05053D"/>
          </a:solidFill>
        </p:spPr>
        <p:txBody>
          <a:bodyPr rtlCol="0">
            <a:noAutofit/>
          </a:bodyPr>
          <a:lstStyle/>
          <a:p>
            <a:pPr algn="ctr">
              <a:lnSpc>
                <a:spcPct val="100000"/>
              </a:lnSpc>
              <a:defRPr/>
            </a:pPr>
            <a:r>
              <a:rPr lang="es-BO" sz="2400" b="1" i="0" dirty="0">
                <a:solidFill>
                  <a:schemeClr val="bg1"/>
                </a:solidFill>
              </a:rPr>
              <a:t>BARRERAS  PARA LA INCLUSIÓN LABORAL</a:t>
            </a:r>
            <a:br>
              <a:rPr lang="es-BO" sz="2400" b="1" i="0" dirty="0">
                <a:solidFill>
                  <a:schemeClr val="bg1"/>
                </a:solidFill>
              </a:rPr>
            </a:br>
            <a:r>
              <a:rPr lang="es-BO" sz="2400" b="1" i="0" dirty="0">
                <a:solidFill>
                  <a:schemeClr val="bg1"/>
                </a:solidFill>
              </a:rPr>
              <a:t> DE PERSONAS CON DISCAPACIDAD</a:t>
            </a:r>
            <a:br>
              <a:rPr lang="es-BO" sz="2400" b="1" i="0" dirty="0">
                <a:solidFill>
                  <a:schemeClr val="bg1"/>
                </a:solidFill>
              </a:rPr>
            </a:br>
            <a:endParaRPr lang="es-BO" sz="2400" b="1" i="0" dirty="0">
              <a:solidFill>
                <a:schemeClr val="bg1"/>
              </a:solidFill>
            </a:endParaRPr>
          </a:p>
        </p:txBody>
      </p:sp>
      <p:pic>
        <p:nvPicPr>
          <p:cNvPr id="3" name="Imagen 2">
            <a:extLst>
              <a:ext uri="{FF2B5EF4-FFF2-40B4-BE49-F238E27FC236}">
                <a16:creationId xmlns:a16="http://schemas.microsoft.com/office/drawing/2014/main" xmlns="" id="{19921A65-A6ED-4ACF-8996-BD2CF1693029}"/>
              </a:ext>
            </a:extLst>
          </p:cNvPr>
          <p:cNvPicPr>
            <a:picLocks noChangeAspect="1"/>
          </p:cNvPicPr>
          <p:nvPr/>
        </p:nvPicPr>
        <p:blipFill rotWithShape="1">
          <a:blip r:embed="rId2"/>
          <a:srcRect t="20148" b="23678"/>
          <a:stretch/>
        </p:blipFill>
        <p:spPr>
          <a:xfrm>
            <a:off x="8944303" y="3630292"/>
            <a:ext cx="3232093" cy="32277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Marcador de contenido 2">
            <a:extLst>
              <a:ext uri="{FF2B5EF4-FFF2-40B4-BE49-F238E27FC236}">
                <a16:creationId xmlns:a16="http://schemas.microsoft.com/office/drawing/2014/main" xmlns="" id="{3AB20641-DED8-676C-392D-D3B5B1EBDEDF}"/>
              </a:ext>
            </a:extLst>
          </p:cNvPr>
          <p:cNvSpPr>
            <a:spLocks noGrp="1" noChangeArrowheads="1"/>
          </p:cNvSpPr>
          <p:nvPr>
            <p:ph idx="1"/>
          </p:nvPr>
        </p:nvSpPr>
        <p:spPr>
          <a:xfrm>
            <a:off x="1076960" y="1910080"/>
            <a:ext cx="8280400" cy="3647440"/>
          </a:xfrm>
        </p:spPr>
        <p:txBody>
          <a:bodyPr>
            <a:normAutofit fontScale="85000" lnSpcReduction="10000"/>
          </a:bodyPr>
          <a:lstStyle/>
          <a:p>
            <a:pPr algn="just" eaLnBrk="1" hangingPunct="1">
              <a:defRPr/>
            </a:pPr>
            <a:r>
              <a:rPr lang="es-BO" altLang="es-BO" sz="2400" b="1" dirty="0">
                <a:solidFill>
                  <a:schemeClr val="tx1"/>
                </a:solidFill>
                <a:latin typeface="+mj-lt"/>
              </a:rPr>
              <a:t>Disyuntiva </a:t>
            </a:r>
            <a:r>
              <a:rPr lang="es-BO" altLang="es-BO" sz="2400" dirty="0">
                <a:solidFill>
                  <a:schemeClr val="tx1"/>
                </a:solidFill>
                <a:latin typeface="+mj-lt"/>
              </a:rPr>
              <a:t>de las </a:t>
            </a:r>
            <a:r>
              <a:rPr lang="es-BO" altLang="es-BO" sz="2400" dirty="0" err="1">
                <a:solidFill>
                  <a:schemeClr val="tx1"/>
                </a:solidFill>
                <a:latin typeface="+mj-lt"/>
              </a:rPr>
              <a:t>PcD</a:t>
            </a:r>
            <a:r>
              <a:rPr lang="es-BO" altLang="es-BO" sz="2400" dirty="0">
                <a:solidFill>
                  <a:schemeClr val="tx1"/>
                </a:solidFill>
                <a:latin typeface="+mj-lt"/>
              </a:rPr>
              <a:t> entre el salario y el bono por discapacidad</a:t>
            </a:r>
          </a:p>
          <a:p>
            <a:pPr marL="0" indent="0" algn="just" eaLnBrk="1" hangingPunct="1">
              <a:buNone/>
              <a:defRPr/>
            </a:pPr>
            <a:endParaRPr lang="es-BO" altLang="es-BO" sz="2400" dirty="0">
              <a:solidFill>
                <a:schemeClr val="tx1"/>
              </a:solidFill>
              <a:latin typeface="+mj-lt"/>
            </a:endParaRPr>
          </a:p>
          <a:p>
            <a:pPr algn="just">
              <a:defRPr/>
            </a:pPr>
            <a:r>
              <a:rPr lang="es-BO" altLang="es-BO" sz="2400" dirty="0">
                <a:solidFill>
                  <a:schemeClr val="tx1"/>
                </a:solidFill>
                <a:latin typeface="+mj-lt"/>
              </a:rPr>
              <a:t>Obstáculos que las PCD encuentran sistemáticamente en la </a:t>
            </a:r>
            <a:r>
              <a:rPr lang="es-BO" altLang="es-BO" sz="2400" b="1" dirty="0">
                <a:solidFill>
                  <a:schemeClr val="tx1"/>
                </a:solidFill>
                <a:latin typeface="+mj-lt"/>
              </a:rPr>
              <a:t>educación formal </a:t>
            </a:r>
            <a:r>
              <a:rPr lang="es-BO" altLang="es-BO" sz="2400" dirty="0">
                <a:solidFill>
                  <a:schemeClr val="tx1"/>
                </a:solidFill>
                <a:latin typeface="+mj-lt"/>
              </a:rPr>
              <a:t>que afectan la finalización de los ciclos educativos. </a:t>
            </a:r>
          </a:p>
          <a:p>
            <a:pPr marL="0" indent="0" algn="just">
              <a:buNone/>
              <a:defRPr/>
            </a:pPr>
            <a:endParaRPr lang="es-BO" altLang="es-BO" sz="2400" dirty="0">
              <a:solidFill>
                <a:schemeClr val="tx1"/>
              </a:solidFill>
              <a:latin typeface="+mj-lt"/>
            </a:endParaRPr>
          </a:p>
          <a:p>
            <a:pPr algn="just">
              <a:defRPr/>
            </a:pPr>
            <a:r>
              <a:rPr lang="es-BO" altLang="es-BO" sz="2400" b="1" dirty="0">
                <a:solidFill>
                  <a:schemeClr val="tx1"/>
                </a:solidFill>
                <a:latin typeface="+mj-lt"/>
              </a:rPr>
              <a:t>Falta de capacitación </a:t>
            </a:r>
            <a:r>
              <a:rPr lang="es-BO" altLang="es-BO" sz="2400" dirty="0">
                <a:solidFill>
                  <a:schemeClr val="tx1"/>
                </a:solidFill>
                <a:latin typeface="+mj-lt"/>
              </a:rPr>
              <a:t>técnica en la formación laboral</a:t>
            </a:r>
          </a:p>
          <a:p>
            <a:pPr marL="0" indent="0" algn="just">
              <a:buNone/>
              <a:defRPr/>
            </a:pPr>
            <a:endParaRPr lang="es-BO" altLang="es-BO" sz="2400" dirty="0">
              <a:solidFill>
                <a:schemeClr val="tx1"/>
              </a:solidFill>
              <a:latin typeface="+mj-lt"/>
            </a:endParaRPr>
          </a:p>
          <a:p>
            <a:pPr algn="just">
              <a:defRPr/>
            </a:pPr>
            <a:r>
              <a:rPr lang="es-BO" altLang="es-BO" sz="2400" b="1" dirty="0">
                <a:solidFill>
                  <a:schemeClr val="tx1"/>
                </a:solidFill>
                <a:latin typeface="+mj-lt"/>
              </a:rPr>
              <a:t>Sobreprotección</a:t>
            </a:r>
            <a:r>
              <a:rPr lang="es-BO" altLang="es-BO" sz="2400" dirty="0">
                <a:solidFill>
                  <a:schemeClr val="tx1"/>
                </a:solidFill>
                <a:latin typeface="+mj-lt"/>
              </a:rPr>
              <a:t> familiar</a:t>
            </a:r>
          </a:p>
          <a:p>
            <a:pPr algn="just">
              <a:defRPr/>
            </a:pPr>
            <a:endParaRPr lang="es-BO" altLang="es-BO" sz="2400" dirty="0">
              <a:solidFill>
                <a:schemeClr val="tx1"/>
              </a:solidFill>
              <a:latin typeface="+mj-lt"/>
            </a:endParaRPr>
          </a:p>
          <a:p>
            <a:pPr algn="just" eaLnBrk="1" hangingPunct="1">
              <a:defRPr/>
            </a:pPr>
            <a:endParaRPr lang="es-BO" altLang="es-BO" sz="2400" dirty="0">
              <a:solidFill>
                <a:schemeClr val="tx1"/>
              </a:solidFill>
              <a:latin typeface="+mj-lt"/>
            </a:endParaRPr>
          </a:p>
        </p:txBody>
      </p:sp>
      <p:sp>
        <p:nvSpPr>
          <p:cNvPr id="6" name="Rectangle 2">
            <a:extLst>
              <a:ext uri="{FF2B5EF4-FFF2-40B4-BE49-F238E27FC236}">
                <a16:creationId xmlns:a16="http://schemas.microsoft.com/office/drawing/2014/main" xmlns="" id="{01B70E0B-30A3-DAA3-76EB-F37E714A9F19}"/>
              </a:ext>
            </a:extLst>
          </p:cNvPr>
          <p:cNvSpPr txBox="1">
            <a:spLocks noChangeArrowheads="1"/>
          </p:cNvSpPr>
          <p:nvPr/>
        </p:nvSpPr>
        <p:spPr>
          <a:xfrm>
            <a:off x="264161" y="254635"/>
            <a:ext cx="11338560" cy="832485"/>
          </a:xfrm>
          <a:prstGeom prst="rect">
            <a:avLst/>
          </a:prstGeom>
          <a:solidFill>
            <a:srgbClr val="05053D"/>
          </a:solidFill>
        </p:spPr>
        <p:txBody>
          <a:bodyPr>
            <a:normAutofit fontScale="82500" lnSpcReduction="20000"/>
          </a:bodyPr>
          <a:lstStyle>
            <a:lvl1pPr algn="l" defTabSz="685800"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2pPr>
            <a:lvl3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3pPr>
            <a:lvl4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4pPr>
            <a:lvl5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5pPr>
            <a:lvl6pPr marL="457200" algn="l" defTabSz="685800" rtl="0" fontAlgn="base">
              <a:lnSpc>
                <a:spcPct val="90000"/>
              </a:lnSpc>
              <a:spcBef>
                <a:spcPct val="0"/>
              </a:spcBef>
              <a:spcAft>
                <a:spcPct val="0"/>
              </a:spcAft>
              <a:defRPr sz="3200">
                <a:solidFill>
                  <a:schemeClr val="tx1"/>
                </a:solidFill>
                <a:latin typeface="Gill Sans MT" panose="020B0502020104020203" pitchFamily="34" charset="0"/>
              </a:defRPr>
            </a:lvl6pPr>
            <a:lvl7pPr marL="914400" algn="l" defTabSz="685800" rtl="0" fontAlgn="base">
              <a:lnSpc>
                <a:spcPct val="90000"/>
              </a:lnSpc>
              <a:spcBef>
                <a:spcPct val="0"/>
              </a:spcBef>
              <a:spcAft>
                <a:spcPct val="0"/>
              </a:spcAft>
              <a:defRPr sz="3200">
                <a:solidFill>
                  <a:schemeClr val="tx1"/>
                </a:solidFill>
                <a:latin typeface="Gill Sans MT" panose="020B0502020104020203" pitchFamily="34" charset="0"/>
              </a:defRPr>
            </a:lvl7pPr>
            <a:lvl8pPr marL="1371600" algn="l" defTabSz="685800" rtl="0" fontAlgn="base">
              <a:lnSpc>
                <a:spcPct val="90000"/>
              </a:lnSpc>
              <a:spcBef>
                <a:spcPct val="0"/>
              </a:spcBef>
              <a:spcAft>
                <a:spcPct val="0"/>
              </a:spcAft>
              <a:defRPr sz="3200">
                <a:solidFill>
                  <a:schemeClr val="tx1"/>
                </a:solidFill>
                <a:latin typeface="Gill Sans MT" panose="020B0502020104020203" pitchFamily="34" charset="0"/>
              </a:defRPr>
            </a:lvl8pPr>
            <a:lvl9pPr marL="1828800" algn="l" defTabSz="685800" rtl="0" fontAlgn="base">
              <a:lnSpc>
                <a:spcPct val="90000"/>
              </a:lnSpc>
              <a:spcBef>
                <a:spcPct val="0"/>
              </a:spcBef>
              <a:spcAft>
                <a:spcPct val="0"/>
              </a:spcAft>
              <a:defRPr sz="3200">
                <a:solidFill>
                  <a:schemeClr val="tx1"/>
                </a:solidFill>
                <a:latin typeface="Gill Sans MT" panose="020B0502020104020203" pitchFamily="34" charset="0"/>
              </a:defRPr>
            </a:lvl9pPr>
          </a:lstStyle>
          <a:p>
            <a:pPr algn="ctr" eaLnBrk="1" fontAlgn="auto" hangingPunct="1">
              <a:spcAft>
                <a:spcPts val="0"/>
              </a:spcAft>
              <a:defRPr/>
            </a:pPr>
            <a:r>
              <a:rPr lang="es-ES" sz="2800" b="1" dirty="0">
                <a:solidFill>
                  <a:schemeClr val="bg1"/>
                </a:solidFill>
              </a:rPr>
              <a:t/>
            </a:r>
            <a:br>
              <a:rPr lang="es-ES" sz="2800" b="1" dirty="0">
                <a:solidFill>
                  <a:schemeClr val="bg1"/>
                </a:solidFill>
              </a:rPr>
            </a:br>
            <a:r>
              <a:rPr lang="es-ES" sz="2800" b="1" dirty="0">
                <a:solidFill>
                  <a:schemeClr val="bg1"/>
                </a:solidFill>
              </a:rPr>
              <a:t>barreras en las Personas con discapacidad  </a:t>
            </a:r>
            <a:r>
              <a:rPr lang="es-ES" sz="2400" b="1" dirty="0">
                <a:solidFill>
                  <a:schemeClr val="bg1"/>
                </a:solidFill>
              </a:rPr>
              <a:t/>
            </a:r>
            <a:br>
              <a:rPr lang="es-ES" sz="2400" b="1" dirty="0">
                <a:solidFill>
                  <a:schemeClr val="bg1"/>
                </a:solidFill>
              </a:rPr>
            </a:br>
            <a:endParaRPr lang="es-ES" sz="2400" dirty="0">
              <a:solidFill>
                <a:schemeClr val="bg1"/>
              </a:solidFill>
            </a:endParaRPr>
          </a:p>
        </p:txBody>
      </p:sp>
      <p:pic>
        <p:nvPicPr>
          <p:cNvPr id="3" name="Imagen 2">
            <a:extLst>
              <a:ext uri="{FF2B5EF4-FFF2-40B4-BE49-F238E27FC236}">
                <a16:creationId xmlns:a16="http://schemas.microsoft.com/office/drawing/2014/main" xmlns="" id="{32B5F996-16EF-6AFD-86DE-65B7E4C2B7B1}"/>
              </a:ext>
            </a:extLst>
          </p:cNvPr>
          <p:cNvPicPr>
            <a:picLocks noChangeAspect="1"/>
          </p:cNvPicPr>
          <p:nvPr/>
        </p:nvPicPr>
        <p:blipFill rotWithShape="1">
          <a:blip r:embed="rId2"/>
          <a:srcRect t="20689" b="42989"/>
          <a:stretch/>
        </p:blipFill>
        <p:spPr>
          <a:xfrm>
            <a:off x="8334375" y="4367048"/>
            <a:ext cx="3857625" cy="24909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a:extLst>
              <a:ext uri="{FF2B5EF4-FFF2-40B4-BE49-F238E27FC236}">
                <a16:creationId xmlns:a16="http://schemas.microsoft.com/office/drawing/2014/main" xmlns="" id="{6D3B43FA-A8DD-A349-BFAF-5143A7576BA1}"/>
              </a:ext>
            </a:extLst>
          </p:cNvPr>
          <p:cNvSpPr>
            <a:spLocks noGrp="1" noChangeArrowheads="1"/>
          </p:cNvSpPr>
          <p:nvPr>
            <p:ph type="title"/>
          </p:nvPr>
        </p:nvSpPr>
        <p:spPr>
          <a:xfrm>
            <a:off x="210026" y="1999615"/>
            <a:ext cx="11761787" cy="6170930"/>
          </a:xfrm>
        </p:spPr>
        <p:txBody>
          <a:bodyPr>
            <a:noAutofit/>
          </a:bodyPr>
          <a:lstStyle/>
          <a:p>
            <a:pPr algn="l" eaLnBrk="1" hangingPunct="1"/>
            <a:r>
              <a:rPr lang="es-BO" altLang="es-BO" sz="2400" i="0" dirty="0">
                <a:solidFill>
                  <a:schemeClr val="tx1"/>
                </a:solidFill>
                <a:latin typeface="Times New Roman" panose="02020603050405020304" pitchFamily="18" charset="0"/>
                <a:cs typeface="Times New Roman" panose="02020603050405020304" pitchFamily="18" charset="0"/>
              </a:rPr>
              <a:t>“Las personas con discapacidad tienen un bajo rendimiento laboral y/o son poco productivos”</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“Mi empresa no es accesible para personas con discapacidad. No puedo hacer inversiones para adaptar la empresa o los puestos de trabajo”</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“El entorno de mi empresa puede ser peligroso para una persona con discapacidad“</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Las personas con discapacidad faltan mucho al trabajo debido a que se enferman reiteradamente”</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“Tengo dudas de que el resto del personal acepte e incluya a las personas con discapacidad”</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“Tendré inconvenientes legales si quiero desvincular a una persona con discapacidad”</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“Los clientes pueden sentirse incómodos al tratar con personas con discapacidad”</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r>
              <a:rPr lang="es-BO" altLang="es-BO" sz="2400" i="0" dirty="0">
                <a:solidFill>
                  <a:schemeClr val="tx1"/>
                </a:solidFill>
                <a:latin typeface="Times New Roman" panose="02020603050405020304" pitchFamily="18" charset="0"/>
                <a:cs typeface="Times New Roman" panose="02020603050405020304" pitchFamily="18" charset="0"/>
              </a:rPr>
              <a:t/>
            </a:r>
            <a:br>
              <a:rPr lang="es-BO" altLang="es-BO" sz="2400" i="0" dirty="0">
                <a:solidFill>
                  <a:schemeClr val="tx1"/>
                </a:solidFill>
                <a:latin typeface="Times New Roman" panose="02020603050405020304" pitchFamily="18" charset="0"/>
                <a:cs typeface="Times New Roman" panose="02020603050405020304" pitchFamily="18" charset="0"/>
              </a:rPr>
            </a:br>
            <a:endParaRPr lang="es-BO" altLang="es-BO" sz="2400" i="0" dirty="0">
              <a:solidFill>
                <a:schemeClr val="tx1"/>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xmlns="" id="{CDE03EDC-7045-3FDF-A764-AEB4684C9EFE}"/>
              </a:ext>
            </a:extLst>
          </p:cNvPr>
          <p:cNvSpPr txBox="1">
            <a:spLocks/>
          </p:cNvSpPr>
          <p:nvPr/>
        </p:nvSpPr>
        <p:spPr>
          <a:xfrm>
            <a:off x="436880" y="213361"/>
            <a:ext cx="8213134" cy="914399"/>
          </a:xfrm>
          <a:prstGeom prst="rect">
            <a:avLst/>
          </a:prstGeom>
          <a:solidFill>
            <a:srgbClr val="05053D"/>
          </a:solidFill>
        </p:spPr>
        <p:txBody>
          <a:bodyPr vert="horz" lIns="91440" tIns="45720" rIns="91440" bIns="45720" rtlCol="0" anchor="t">
            <a:no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defRPr/>
            </a:pPr>
            <a:r>
              <a:rPr lang="es-BO" sz="2000" b="1" i="0" dirty="0">
                <a:solidFill>
                  <a:schemeClr val="bg1"/>
                </a:solidFill>
                <a:latin typeface="Oswald" panose="00000500000000000000" pitchFamily="2" charset="0"/>
              </a:rPr>
              <a:t/>
            </a:r>
            <a:br>
              <a:rPr lang="es-BO" sz="2000" b="1" i="0" dirty="0">
                <a:solidFill>
                  <a:schemeClr val="bg1"/>
                </a:solidFill>
                <a:latin typeface="Oswald" panose="00000500000000000000" pitchFamily="2" charset="0"/>
              </a:rPr>
            </a:br>
            <a:r>
              <a:rPr lang="es-BO" sz="2000" b="1" i="0" dirty="0">
                <a:solidFill>
                  <a:schemeClr val="bg1"/>
                </a:solidFill>
                <a:latin typeface="Oswald" panose="00000500000000000000" pitchFamily="2" charset="0"/>
              </a:rPr>
              <a:t>MITOS MÁS COMUNES SOBRE LOS TRABAJADORES </a:t>
            </a:r>
          </a:p>
          <a:p>
            <a:pPr algn="ctr">
              <a:defRPr/>
            </a:pPr>
            <a:r>
              <a:rPr lang="es-BO" sz="2000" b="1" i="0" dirty="0">
                <a:solidFill>
                  <a:schemeClr val="bg1"/>
                </a:solidFill>
                <a:latin typeface="Oswald" panose="00000500000000000000" pitchFamily="2" charset="0"/>
              </a:rPr>
              <a:t>CON DISCAPACIDAD</a:t>
            </a:r>
            <a:br>
              <a:rPr lang="es-BO" sz="2000" b="1" i="0" dirty="0">
                <a:solidFill>
                  <a:schemeClr val="bg1"/>
                </a:solidFill>
                <a:latin typeface="Oswald" panose="00000500000000000000" pitchFamily="2" charset="0"/>
              </a:rPr>
            </a:br>
            <a:endParaRPr lang="es-BO" sz="2000" b="1" i="0" dirty="0">
              <a:solidFill>
                <a:schemeClr val="bg1"/>
              </a:solidFill>
            </a:endParaRPr>
          </a:p>
        </p:txBody>
      </p:sp>
      <p:pic>
        <p:nvPicPr>
          <p:cNvPr id="8" name="Imagen 7">
            <a:extLst>
              <a:ext uri="{FF2B5EF4-FFF2-40B4-BE49-F238E27FC236}">
                <a16:creationId xmlns:a16="http://schemas.microsoft.com/office/drawing/2014/main" xmlns="" id="{372FEA1A-0C25-4A7B-D2A5-4AB8B07534EB}"/>
              </a:ext>
            </a:extLst>
          </p:cNvPr>
          <p:cNvPicPr>
            <a:picLocks noChangeAspect="1"/>
          </p:cNvPicPr>
          <p:nvPr/>
        </p:nvPicPr>
        <p:blipFill rotWithShape="1">
          <a:blip r:embed="rId2"/>
          <a:srcRect t="20230" b="41609"/>
          <a:stretch/>
        </p:blipFill>
        <p:spPr>
          <a:xfrm>
            <a:off x="9207062" y="1"/>
            <a:ext cx="2984938" cy="20250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10265343" cy="1232750"/>
          </a:xfrm>
        </p:spPr>
        <p:txBody>
          <a:bodyPr anchor="b">
            <a:normAutofit fontScale="90000"/>
          </a:bodyPr>
          <a:lstStyle/>
          <a:p>
            <a:pPr algn="ctr"/>
            <a:r>
              <a:rPr lang="es-BO" dirty="0">
                <a:solidFill>
                  <a:schemeClr val="bg1"/>
                </a:solidFill>
              </a:rPr>
              <a:t>Inclusión Laboral </a:t>
            </a:r>
            <a:br>
              <a:rPr lang="es-BO" dirty="0">
                <a:solidFill>
                  <a:schemeClr val="bg1"/>
                </a:solidFill>
              </a:rPr>
            </a:br>
            <a:r>
              <a:rPr lang="es-BO" dirty="0">
                <a:solidFill>
                  <a:schemeClr val="bg1"/>
                </a:solidFill>
              </a:rPr>
              <a:t>a Personas con discapacidad</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8" name="Content Placeholder 2">
            <a:extLst>
              <a:ext uri="{FF2B5EF4-FFF2-40B4-BE49-F238E27FC236}">
                <a16:creationId xmlns:a16="http://schemas.microsoft.com/office/drawing/2014/main" xmlns="" id="{52EC28EB-80C9-2E61-1821-DF60BEE874B8}"/>
              </a:ext>
            </a:extLst>
          </p:cNvPr>
          <p:cNvSpPr txBox="1">
            <a:spLocks/>
          </p:cNvSpPr>
          <p:nvPr/>
        </p:nvSpPr>
        <p:spPr>
          <a:xfrm>
            <a:off x="325120" y="1657025"/>
            <a:ext cx="8666480" cy="5110043"/>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gn="just">
              <a:spcBef>
                <a:spcPts val="0"/>
              </a:spcBef>
              <a:buFont typeface="Arial" charset="0"/>
              <a:buNone/>
              <a:defRPr/>
            </a:pPr>
            <a:endParaRPr lang="es-BO" sz="2400" dirty="0">
              <a:solidFill>
                <a:schemeClr val="tx1"/>
              </a:solidFill>
              <a:latin typeface="+mj-lt"/>
            </a:endParaRPr>
          </a:p>
          <a:p>
            <a:pPr marL="0" indent="0" algn="just">
              <a:spcBef>
                <a:spcPts val="0"/>
              </a:spcBef>
              <a:buFont typeface="Arial" charset="0"/>
              <a:buNone/>
              <a:defRPr/>
            </a:pPr>
            <a:endParaRPr lang="es-BO" sz="2400" dirty="0">
              <a:solidFill>
                <a:schemeClr val="tx1"/>
              </a:solidFill>
              <a:latin typeface="+mj-lt"/>
            </a:endParaRPr>
          </a:p>
          <a:p>
            <a:pPr marL="0" indent="0" algn="just">
              <a:spcBef>
                <a:spcPts val="0"/>
              </a:spcBef>
              <a:buFont typeface="Arial" charset="0"/>
              <a:buNone/>
              <a:defRPr/>
            </a:pPr>
            <a:r>
              <a:rPr lang="es-BO" sz="2400" dirty="0">
                <a:solidFill>
                  <a:schemeClr val="tx1"/>
                </a:solidFill>
                <a:latin typeface="+mj-lt"/>
              </a:rPr>
              <a:t>Este concepto considera el </a:t>
            </a:r>
            <a:r>
              <a:rPr lang="es-BO" sz="2400" b="1" dirty="0">
                <a:solidFill>
                  <a:srgbClr val="FF0000"/>
                </a:solidFill>
                <a:latin typeface="+mj-lt"/>
              </a:rPr>
              <a:t>acceso a trabajos productivos y adecuadamente remunerados</a:t>
            </a:r>
            <a:r>
              <a:rPr lang="es-BO" sz="2400" dirty="0">
                <a:solidFill>
                  <a:schemeClr val="tx1"/>
                </a:solidFill>
                <a:latin typeface="+mj-lt"/>
              </a:rPr>
              <a:t>; </a:t>
            </a:r>
          </a:p>
          <a:p>
            <a:pPr marL="0" indent="0" algn="just">
              <a:spcBef>
                <a:spcPts val="0"/>
              </a:spcBef>
              <a:buFont typeface="Arial" charset="0"/>
              <a:buNone/>
              <a:defRPr/>
            </a:pPr>
            <a:endParaRPr lang="es-BO" sz="1050" dirty="0">
              <a:solidFill>
                <a:schemeClr val="tx1"/>
              </a:solidFill>
              <a:latin typeface="+mj-lt"/>
            </a:endParaRPr>
          </a:p>
          <a:p>
            <a:pPr marL="0" indent="0" algn="just">
              <a:spcBef>
                <a:spcPts val="0"/>
              </a:spcBef>
              <a:buFont typeface="Arial" charset="0"/>
              <a:buNone/>
              <a:defRPr/>
            </a:pPr>
            <a:r>
              <a:rPr lang="es-BO" sz="2400" dirty="0">
                <a:solidFill>
                  <a:schemeClr val="tx1"/>
                </a:solidFill>
                <a:latin typeface="+mj-lt"/>
              </a:rPr>
              <a:t>Socialmente protegidos, con resguardo a los derechos fundamentales en el trabajo, </a:t>
            </a:r>
          </a:p>
          <a:p>
            <a:pPr marL="0" indent="0" algn="just">
              <a:spcBef>
                <a:spcPts val="0"/>
              </a:spcBef>
              <a:buFont typeface="Arial" charset="0"/>
              <a:buNone/>
              <a:defRPr/>
            </a:pPr>
            <a:endParaRPr lang="es-BO" sz="1000" dirty="0">
              <a:solidFill>
                <a:schemeClr val="tx1"/>
              </a:solidFill>
              <a:latin typeface="+mj-lt"/>
            </a:endParaRPr>
          </a:p>
          <a:p>
            <a:pPr marL="0" indent="0" algn="just">
              <a:spcBef>
                <a:spcPts val="0"/>
              </a:spcBef>
              <a:buFont typeface="Arial" charset="0"/>
              <a:buNone/>
              <a:defRPr/>
            </a:pPr>
            <a:r>
              <a:rPr lang="es-BO" sz="2400" dirty="0">
                <a:solidFill>
                  <a:schemeClr val="tx1"/>
                </a:solidFill>
                <a:latin typeface="+mj-lt"/>
              </a:rPr>
              <a:t>Sin </a:t>
            </a:r>
            <a:r>
              <a:rPr lang="es-BO" sz="2400" b="1" dirty="0">
                <a:solidFill>
                  <a:schemeClr val="tx1"/>
                </a:solidFill>
                <a:latin typeface="+mj-lt"/>
              </a:rPr>
              <a:t>discriminación alguna</a:t>
            </a:r>
            <a:r>
              <a:rPr lang="es-BO" sz="2400" dirty="0">
                <a:solidFill>
                  <a:schemeClr val="tx1"/>
                </a:solidFill>
                <a:latin typeface="+mj-lt"/>
              </a:rPr>
              <a:t>, </a:t>
            </a:r>
          </a:p>
          <a:p>
            <a:pPr marL="0" indent="0" algn="just">
              <a:spcBef>
                <a:spcPts val="0"/>
              </a:spcBef>
              <a:buFont typeface="Arial" charset="0"/>
              <a:buNone/>
              <a:defRPr/>
            </a:pPr>
            <a:endParaRPr lang="es-BO" sz="1000" dirty="0">
              <a:solidFill>
                <a:schemeClr val="tx1"/>
              </a:solidFill>
              <a:latin typeface="+mj-lt"/>
            </a:endParaRPr>
          </a:p>
          <a:p>
            <a:pPr marL="0" indent="0" algn="just">
              <a:spcBef>
                <a:spcPts val="0"/>
              </a:spcBef>
              <a:buFont typeface="Arial" charset="0"/>
              <a:buNone/>
              <a:defRPr/>
            </a:pPr>
            <a:r>
              <a:rPr lang="es-BO" sz="2400" dirty="0">
                <a:solidFill>
                  <a:schemeClr val="tx1"/>
                </a:solidFill>
                <a:latin typeface="+mj-lt"/>
              </a:rPr>
              <a:t>Incorporando el diálogo social como método fundamental para la formulación de consensos y ajustes razonables tanto para la empresa como para la PCD</a:t>
            </a:r>
          </a:p>
          <a:p>
            <a:pPr marL="0" indent="0" algn="just">
              <a:lnSpc>
                <a:spcPct val="85000"/>
              </a:lnSpc>
              <a:spcBef>
                <a:spcPts val="0"/>
              </a:spcBef>
              <a:buFont typeface="Arial" charset="0"/>
              <a:buNone/>
              <a:defRPr/>
            </a:pPr>
            <a:endParaRPr lang="es-MX" sz="2800" dirty="0">
              <a:latin typeface="+mj-lt"/>
            </a:endParaRPr>
          </a:p>
          <a:p>
            <a:pPr marL="0" indent="0" algn="just">
              <a:lnSpc>
                <a:spcPct val="85000"/>
              </a:lnSpc>
              <a:spcBef>
                <a:spcPts val="0"/>
              </a:spcBef>
              <a:buFont typeface="Arial" charset="0"/>
              <a:buNone/>
              <a:defRPr/>
            </a:pPr>
            <a:endParaRPr lang="es-ES" sz="2800" dirty="0">
              <a:latin typeface="+mj-lt"/>
            </a:endParaRPr>
          </a:p>
        </p:txBody>
      </p:sp>
      <p:pic>
        <p:nvPicPr>
          <p:cNvPr id="6" name="Imagen 5">
            <a:extLst>
              <a:ext uri="{FF2B5EF4-FFF2-40B4-BE49-F238E27FC236}">
                <a16:creationId xmlns:a16="http://schemas.microsoft.com/office/drawing/2014/main" xmlns="" id="{B0097F8C-4CD7-B572-4309-7F8F5F42683E}"/>
              </a:ext>
            </a:extLst>
          </p:cNvPr>
          <p:cNvPicPr>
            <a:picLocks noChangeAspect="1"/>
          </p:cNvPicPr>
          <p:nvPr/>
        </p:nvPicPr>
        <p:blipFill>
          <a:blip r:embed="rId3"/>
          <a:stretch>
            <a:fillRect/>
          </a:stretch>
        </p:blipFill>
        <p:spPr>
          <a:xfrm>
            <a:off x="8991599" y="5012309"/>
            <a:ext cx="3200400" cy="1800225"/>
          </a:xfrm>
          <a:prstGeom prst="rect">
            <a:avLst/>
          </a:prstGeom>
        </p:spPr>
      </p:pic>
    </p:spTree>
    <p:extLst>
      <p:ext uri="{BB962C8B-B14F-4D97-AF65-F5344CB8AC3E}">
        <p14:creationId xmlns:p14="http://schemas.microsoft.com/office/powerpoint/2010/main" val="289938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CBFB8344-3F44-840C-1FE6-95FA4CE8A2FE}"/>
              </a:ext>
            </a:extLst>
          </p:cNvPr>
          <p:cNvSpPr>
            <a:spLocks noGrp="1"/>
          </p:cNvSpPr>
          <p:nvPr>
            <p:ph idx="1"/>
          </p:nvPr>
        </p:nvSpPr>
        <p:spPr>
          <a:xfrm>
            <a:off x="1623177" y="1844674"/>
            <a:ext cx="9456821" cy="4537075"/>
          </a:xfrm>
        </p:spPr>
        <p:txBody>
          <a:bodyPr>
            <a:normAutofit/>
          </a:bodyPr>
          <a:lstStyle/>
          <a:p>
            <a:pPr marL="0" indent="0" algn="just">
              <a:buNone/>
              <a:defRPr/>
            </a:pPr>
            <a:r>
              <a:rPr lang="es-ES" sz="2400" dirty="0">
                <a:solidFill>
                  <a:schemeClr val="tx1"/>
                </a:solidFill>
                <a:latin typeface="Times New Roman" panose="02020603050405020304" pitchFamily="18" charset="0"/>
                <a:cs typeface="Times New Roman" panose="02020603050405020304" pitchFamily="18" charset="0"/>
              </a:rPr>
              <a:t>Es importante realizar una diferencia entre la inserción e inclusión laboral.</a:t>
            </a:r>
          </a:p>
          <a:p>
            <a:pPr algn="just" eaLnBrk="1" hangingPunct="1">
              <a:defRPr/>
            </a:pPr>
            <a:r>
              <a:rPr lang="es-ES" sz="2400" b="1" dirty="0">
                <a:solidFill>
                  <a:srgbClr val="FF0000"/>
                </a:solidFill>
                <a:latin typeface="Times New Roman" panose="02020603050405020304" pitchFamily="18" charset="0"/>
                <a:cs typeface="Times New Roman" panose="02020603050405020304" pitchFamily="18" charset="0"/>
              </a:rPr>
              <a:t>La inserción laboral</a:t>
            </a:r>
            <a:r>
              <a:rPr lang="es-ES" sz="2400" dirty="0">
                <a:solidFill>
                  <a:schemeClr val="tx1"/>
                </a:solidFill>
                <a:latin typeface="Times New Roman" panose="02020603050405020304" pitchFamily="18" charset="0"/>
                <a:cs typeface="Times New Roman" panose="02020603050405020304" pitchFamily="18" charset="0"/>
              </a:rPr>
              <a:t>, llega a “insertar” o poner a una persona en una fuente laboral, sin antes realizar un previo análisis de la situación tanto del mercado de trabajo como de la PCD, como también realizar los ajustes razonables.</a:t>
            </a:r>
          </a:p>
          <a:p>
            <a:pPr marL="0" indent="0" algn="just" eaLnBrk="1" hangingPunct="1">
              <a:buNone/>
              <a:defRPr/>
            </a:pPr>
            <a:endParaRPr lang="es-ES" sz="2400" dirty="0">
              <a:solidFill>
                <a:schemeClr val="tx1"/>
              </a:solidFill>
              <a:latin typeface="Times New Roman" panose="02020603050405020304" pitchFamily="18" charset="0"/>
              <a:cs typeface="Times New Roman" panose="02020603050405020304" pitchFamily="18" charset="0"/>
            </a:endParaRPr>
          </a:p>
          <a:p>
            <a:pPr algn="just" eaLnBrk="1" hangingPunct="1">
              <a:defRPr/>
            </a:pPr>
            <a:r>
              <a:rPr lang="es-ES" sz="2400" b="1" dirty="0">
                <a:solidFill>
                  <a:srgbClr val="FF0000"/>
                </a:solidFill>
                <a:latin typeface="Times New Roman" panose="02020603050405020304" pitchFamily="18" charset="0"/>
                <a:cs typeface="Times New Roman" panose="02020603050405020304" pitchFamily="18" charset="0"/>
              </a:rPr>
              <a:t>La inclusión laboral </a:t>
            </a:r>
            <a:r>
              <a:rPr lang="es-ES" sz="2400" dirty="0">
                <a:solidFill>
                  <a:schemeClr val="tx1"/>
                </a:solidFill>
                <a:latin typeface="Times New Roman" panose="02020603050405020304" pitchFamily="18" charset="0"/>
                <a:cs typeface="Times New Roman" panose="02020603050405020304" pitchFamily="18" charset="0"/>
              </a:rPr>
              <a:t>involucra todo un proceso, en donde se debe tener en cuenta las características de las PCD, perfiles ocupacionales, ajustes razonables, la demanda laboral, y el acompañamiento durante el proceso.</a:t>
            </a:r>
          </a:p>
        </p:txBody>
      </p:sp>
      <p:sp>
        <p:nvSpPr>
          <p:cNvPr id="4" name="Rectangle 2">
            <a:extLst>
              <a:ext uri="{FF2B5EF4-FFF2-40B4-BE49-F238E27FC236}">
                <a16:creationId xmlns:a16="http://schemas.microsoft.com/office/drawing/2014/main" xmlns="" id="{BE29B582-76DC-6E4E-A355-E156B50FE502}"/>
              </a:ext>
            </a:extLst>
          </p:cNvPr>
          <p:cNvSpPr txBox="1">
            <a:spLocks noChangeArrowheads="1"/>
          </p:cNvSpPr>
          <p:nvPr/>
        </p:nvSpPr>
        <p:spPr>
          <a:xfrm>
            <a:off x="1528011" y="476251"/>
            <a:ext cx="9204157" cy="1014413"/>
          </a:xfrm>
          <a:prstGeom prst="rect">
            <a:avLst/>
          </a:prstGeom>
          <a:solidFill>
            <a:srgbClr val="05053D"/>
          </a:solidFill>
          <a:ln>
            <a:solidFill>
              <a:srgbClr val="0070C0"/>
            </a:solidFill>
          </a:ln>
        </p:spPr>
        <p:txBody>
          <a:bodyPr>
            <a:normAutofit fontScale="75000" lnSpcReduction="20000"/>
          </a:bodyPr>
          <a:lstStyle>
            <a:lvl1pPr algn="l" defTabSz="685800"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2pPr>
            <a:lvl3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3pPr>
            <a:lvl4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4pPr>
            <a:lvl5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0"/>
              </a:defRPr>
            </a:lvl5pPr>
            <a:lvl6pPr marL="457200" algn="l" defTabSz="685800" rtl="0" fontAlgn="base">
              <a:lnSpc>
                <a:spcPct val="90000"/>
              </a:lnSpc>
              <a:spcBef>
                <a:spcPct val="0"/>
              </a:spcBef>
              <a:spcAft>
                <a:spcPct val="0"/>
              </a:spcAft>
              <a:defRPr sz="3200">
                <a:solidFill>
                  <a:schemeClr val="tx1"/>
                </a:solidFill>
                <a:latin typeface="Gill Sans MT" panose="020B0502020104020203" pitchFamily="34" charset="0"/>
              </a:defRPr>
            </a:lvl6pPr>
            <a:lvl7pPr marL="914400" algn="l" defTabSz="685800" rtl="0" fontAlgn="base">
              <a:lnSpc>
                <a:spcPct val="90000"/>
              </a:lnSpc>
              <a:spcBef>
                <a:spcPct val="0"/>
              </a:spcBef>
              <a:spcAft>
                <a:spcPct val="0"/>
              </a:spcAft>
              <a:defRPr sz="3200">
                <a:solidFill>
                  <a:schemeClr val="tx1"/>
                </a:solidFill>
                <a:latin typeface="Gill Sans MT" panose="020B0502020104020203" pitchFamily="34" charset="0"/>
              </a:defRPr>
            </a:lvl7pPr>
            <a:lvl8pPr marL="1371600" algn="l" defTabSz="685800" rtl="0" fontAlgn="base">
              <a:lnSpc>
                <a:spcPct val="90000"/>
              </a:lnSpc>
              <a:spcBef>
                <a:spcPct val="0"/>
              </a:spcBef>
              <a:spcAft>
                <a:spcPct val="0"/>
              </a:spcAft>
              <a:defRPr sz="3200">
                <a:solidFill>
                  <a:schemeClr val="tx1"/>
                </a:solidFill>
                <a:latin typeface="Gill Sans MT" panose="020B0502020104020203" pitchFamily="34" charset="0"/>
              </a:defRPr>
            </a:lvl8pPr>
            <a:lvl9pPr marL="1828800" algn="l" defTabSz="685800" rtl="0" fontAlgn="base">
              <a:lnSpc>
                <a:spcPct val="90000"/>
              </a:lnSpc>
              <a:spcBef>
                <a:spcPct val="0"/>
              </a:spcBef>
              <a:spcAft>
                <a:spcPct val="0"/>
              </a:spcAft>
              <a:defRPr sz="3200">
                <a:solidFill>
                  <a:schemeClr val="tx1"/>
                </a:solidFill>
                <a:latin typeface="Gill Sans MT" panose="020B0502020104020203" pitchFamily="34" charset="0"/>
              </a:defRPr>
            </a:lvl9pPr>
          </a:lstStyle>
          <a:p>
            <a:pPr algn="ctr" eaLnBrk="1" fontAlgn="auto" hangingPunct="1">
              <a:spcAft>
                <a:spcPts val="0"/>
              </a:spcAft>
              <a:defRPr/>
            </a:pPr>
            <a:endParaRPr lang="es-BO" sz="1400" dirty="0">
              <a:solidFill>
                <a:schemeClr val="bg1"/>
              </a:solidFill>
              <a:latin typeface="Britannic Bold" panose="020B0903060703020204" pitchFamily="34" charset="0"/>
            </a:endParaRPr>
          </a:p>
          <a:p>
            <a:pPr algn="ctr" eaLnBrk="1" fontAlgn="auto" hangingPunct="1">
              <a:spcAft>
                <a:spcPts val="0"/>
              </a:spcAft>
              <a:defRPr/>
            </a:pPr>
            <a:r>
              <a:rPr lang="es-BO" dirty="0">
                <a:solidFill>
                  <a:schemeClr val="bg1"/>
                </a:solidFill>
                <a:latin typeface="Britannic Bold" panose="020B0903060703020204" pitchFamily="34" charset="0"/>
              </a:rPr>
              <a:t>DIFERENCIACION NECESARIA</a:t>
            </a:r>
          </a:p>
          <a:p>
            <a:pPr algn="ctr" eaLnBrk="1" fontAlgn="auto" hangingPunct="1">
              <a:spcAft>
                <a:spcPts val="0"/>
              </a:spcAft>
              <a:defRPr/>
            </a:pPr>
            <a:endParaRPr lang="es-BO" dirty="0">
              <a:solidFill>
                <a:schemeClr val="bg1"/>
              </a:solidFill>
              <a:latin typeface="Britannic Bold" panose="020B0903060703020204" pitchFamily="34" charset="0"/>
            </a:endParaRPr>
          </a:p>
          <a:p>
            <a:pPr algn="ctr" eaLnBrk="1" fontAlgn="auto" hangingPunct="1">
              <a:spcAft>
                <a:spcPts val="0"/>
              </a:spcAft>
              <a:defRPr/>
            </a:pPr>
            <a:r>
              <a:rPr lang="es-BO" dirty="0">
                <a:solidFill>
                  <a:schemeClr val="bg1"/>
                </a:solidFill>
                <a:latin typeface="Britannic Bold" panose="020B0903060703020204" pitchFamily="34" charset="0"/>
              </a:rPr>
              <a:t> </a:t>
            </a:r>
            <a:r>
              <a:rPr lang="es-BO" dirty="0">
                <a:solidFill>
                  <a:srgbClr val="FFFF00"/>
                </a:solidFill>
                <a:latin typeface="Britannic Bold" panose="020B0903060703020204" pitchFamily="34" charset="0"/>
              </a:rPr>
              <a:t>INTEGRACION -INCLUSION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7080" y="138415"/>
            <a:ext cx="10459720" cy="1232750"/>
          </a:xfrm>
        </p:spPr>
        <p:txBody>
          <a:bodyPr anchor="b">
            <a:normAutofit/>
          </a:bodyPr>
          <a:lstStyle/>
          <a:p>
            <a:pPr algn="l"/>
            <a:r>
              <a:rPr lang="es-BO" sz="3900" dirty="0">
                <a:solidFill>
                  <a:schemeClr val="bg1"/>
                </a:solidFill>
              </a:rPr>
              <a:t>Una cuestión de necesidad, justicia y derecho</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idx="1"/>
          </p:nvPr>
        </p:nvSpPr>
        <p:spPr>
          <a:xfrm>
            <a:off x="960119" y="2985795"/>
            <a:ext cx="6426201" cy="3733790"/>
          </a:xfrm>
          <a:solidFill>
            <a:schemeClr val="bg1"/>
          </a:solidFill>
        </p:spPr>
        <p:txBody>
          <a:bodyPr>
            <a:normAutofit/>
          </a:bodyPr>
          <a:lstStyle/>
          <a:p>
            <a:pPr marL="209931" indent="0">
              <a:lnSpc>
                <a:spcPct val="100000"/>
              </a:lnSpc>
              <a:spcBef>
                <a:spcPts val="15"/>
              </a:spcBef>
              <a:spcAft>
                <a:spcPts val="0"/>
              </a:spcAft>
              <a:buNone/>
            </a:pP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Bolivia,</a:t>
            </a:r>
            <a:r>
              <a:rPr lang="es-BO" sz="2400" spc="15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3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inclusión</a:t>
            </a:r>
            <a:r>
              <a:rPr lang="es-BO" sz="2400" spc="11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laboral de</a:t>
            </a:r>
            <a:r>
              <a:rPr lang="es-BO" sz="2400" spc="-2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personas</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discapacidad</a:t>
            </a:r>
            <a:r>
              <a:rPr lang="es-BO" sz="2400" spc="4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se constituye</a:t>
            </a:r>
            <a:r>
              <a:rPr lang="es-BO" sz="2400" spc="1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una</a:t>
            </a:r>
            <a:r>
              <a:rPr lang="es-BO" sz="2400" spc="2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necesidad</a:t>
            </a:r>
            <a:r>
              <a:rPr lang="es-BO" sz="2400" spc="3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nacional</a:t>
            </a:r>
            <a:r>
              <a:rPr lang="es-BO" sz="2400"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(las </a:t>
            </a:r>
            <a:r>
              <a:rPr lang="es-BO" sz="2400"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PcD</a:t>
            </a:r>
            <a:r>
              <a:rPr lang="es-BO" sz="2400"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representan al 15 % de la población)</a:t>
            </a:r>
            <a:endParaRPr lang="es-BO"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09931" indent="0">
              <a:lnSpc>
                <a:spcPct val="100000"/>
              </a:lnSpc>
              <a:buNone/>
            </a:pP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Existen marcos jurídicos</a:t>
            </a:r>
            <a:r>
              <a:rPr lang="es-BO" sz="2400"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que reconocen</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sus</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derechos</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entre</a:t>
            </a:r>
            <a:r>
              <a:rPr lang="es-BO" sz="2400" spc="6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ellos</a:t>
            </a:r>
            <a:r>
              <a:rPr lang="es-BO" sz="2400" spc="3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sus</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derechos</a:t>
            </a:r>
            <a:r>
              <a:rPr lang="es-BO" sz="2400"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laborales,</a:t>
            </a:r>
            <a:endParaRPr lang="es-BO"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09931" indent="0">
              <a:lnSpc>
                <a:spcPct val="100000"/>
              </a:lnSpc>
              <a:buNone/>
            </a:pP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 ética nos obliga a trabajar para que </a:t>
            </a:r>
            <a:r>
              <a:rPr lang="es-BO" sz="2400"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las </a:t>
            </a:r>
            <a:r>
              <a:rPr lang="es-BO" sz="2400" spc="5" dirty="0" err="1">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PcD</a:t>
            </a:r>
            <a:r>
              <a:rPr lang="es-BO" sz="2400"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sean</a:t>
            </a:r>
            <a:r>
              <a:rPr lang="es-BO" sz="2400"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actores</a:t>
            </a:r>
            <a:r>
              <a:rPr lang="es-BO" sz="2400" spc="6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una</a:t>
            </a:r>
            <a:r>
              <a:rPr lang="es-BO" sz="2400" spc="-1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sociedad</a:t>
            </a:r>
            <a:r>
              <a:rPr lang="es-BO" sz="2400"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democrática e inclusiva.</a:t>
            </a:r>
            <a:endParaRPr lang="es-BO"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sz="2800" dirty="0">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xmlns="" id="{BF8F44A0-18A5-ED56-A325-8C4E2DBEC8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763760" y="2289562"/>
            <a:ext cx="2285205" cy="4832595"/>
          </a:xfrm>
          <a:prstGeom prst="rect">
            <a:avLst/>
          </a:prstGeom>
        </p:spPr>
      </p:pic>
    </p:spTree>
    <p:extLst>
      <p:ext uri="{BB962C8B-B14F-4D97-AF65-F5344CB8AC3E}">
        <p14:creationId xmlns:p14="http://schemas.microsoft.com/office/powerpoint/2010/main" val="125558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E8B1223-0511-03D5-7E4C-F0CE465FDFC8}"/>
              </a:ext>
            </a:extLst>
          </p:cNvPr>
          <p:cNvSpPr>
            <a:spLocks noGrp="1"/>
          </p:cNvSpPr>
          <p:nvPr>
            <p:ph type="title"/>
          </p:nvPr>
        </p:nvSpPr>
        <p:spPr>
          <a:xfrm>
            <a:off x="147145" y="1618593"/>
            <a:ext cx="11319641" cy="4701737"/>
          </a:xfrm>
        </p:spPr>
        <p:txBody>
          <a:bodyPr>
            <a:normAutofit fontScale="90000"/>
          </a:bodyPr>
          <a:lstStyle/>
          <a:p>
            <a:pPr marL="64135" algn="l">
              <a:spcBef>
                <a:spcPts val="15"/>
              </a:spcBef>
              <a:spcAft>
                <a:spcPts val="0"/>
              </a:spcAft>
            </a:pPr>
            <a:r>
              <a:rPr lang="es-BO" sz="1800" cap="none" dirty="0">
                <a:effectLst/>
                <a:latin typeface="Times New Roman" panose="02020603050405020304" pitchFamily="18" charset="0"/>
                <a:ea typeface="Arial Black" panose="020B0A04020102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Constitución</a:t>
            </a:r>
            <a:r>
              <a:rPr lang="es-BO" sz="1800" b="1" cap="none" spc="90" dirty="0">
                <a:solidFill>
                  <a:srgbClr val="00B050"/>
                </a:solidFill>
                <a:effectLst/>
                <a:latin typeface="Times New Roman" panose="02020603050405020304" pitchFamily="18" charset="0"/>
                <a:ea typeface="Open Sans" panose="020B0606030504020204" pitchFamily="34" charset="0"/>
              </a:rPr>
              <a:t> </a:t>
            </a:r>
            <a:r>
              <a:rPr lang="es-BO" sz="1800" b="1" cap="none" spc="90" dirty="0">
                <a:solidFill>
                  <a:srgbClr val="00B050"/>
                </a:solidFill>
                <a:latin typeface="Times New Roman" panose="02020603050405020304" pitchFamily="18" charset="0"/>
                <a:ea typeface="Open Sans" panose="020B0606030504020204" pitchFamily="34" charset="0"/>
              </a:rPr>
              <a:t>P</a:t>
            </a:r>
            <a:r>
              <a:rPr lang="es-BO" sz="1800" b="1" cap="none" dirty="0">
                <a:solidFill>
                  <a:srgbClr val="00B050"/>
                </a:solidFill>
                <a:effectLst/>
                <a:latin typeface="Times New Roman" panose="02020603050405020304" pitchFamily="18" charset="0"/>
                <a:ea typeface="Open Sans" panose="020B0606030504020204" pitchFamily="34" charset="0"/>
              </a:rPr>
              <a:t>olítica</a:t>
            </a:r>
            <a:r>
              <a:rPr lang="es-BO" sz="1800" b="1" cap="none" spc="14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del</a:t>
            </a:r>
            <a:r>
              <a:rPr lang="es-BO" sz="1800" b="1" cap="none" spc="5" dirty="0">
                <a:solidFill>
                  <a:srgbClr val="00B050"/>
                </a:solidFill>
                <a:effectLst/>
                <a:latin typeface="Times New Roman" panose="02020603050405020304" pitchFamily="18" charset="0"/>
                <a:ea typeface="Open Sans" panose="020B0606030504020204" pitchFamily="34" charset="0"/>
              </a:rPr>
              <a:t> </a:t>
            </a:r>
            <a:r>
              <a:rPr lang="es-BO" sz="1800" b="1" cap="none" spc="5" dirty="0">
                <a:solidFill>
                  <a:srgbClr val="00B050"/>
                </a:solidFill>
                <a:latin typeface="Times New Roman" panose="02020603050405020304" pitchFamily="18" charset="0"/>
                <a:ea typeface="Open Sans" panose="020B0606030504020204" pitchFamily="34" charset="0"/>
              </a:rPr>
              <a:t>E</a:t>
            </a:r>
            <a:r>
              <a:rPr lang="es-BO" sz="1800" b="1" cap="none" dirty="0">
                <a:solidFill>
                  <a:srgbClr val="00B050"/>
                </a:solidFill>
                <a:effectLst/>
                <a:latin typeface="Times New Roman" panose="02020603050405020304" pitchFamily="18" charset="0"/>
                <a:ea typeface="Open Sans" panose="020B0606030504020204" pitchFamily="34" charset="0"/>
              </a:rPr>
              <a:t>stado</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spc="-10" dirty="0">
                <a:solidFill>
                  <a:srgbClr val="00B050"/>
                </a:solidFill>
                <a:latin typeface="Times New Roman" panose="02020603050405020304" pitchFamily="18" charset="0"/>
                <a:ea typeface="Open Sans" panose="020B0606030504020204" pitchFamily="34" charset="0"/>
              </a:rPr>
              <a:t>P</a:t>
            </a:r>
            <a:r>
              <a:rPr lang="es-BO" sz="1800" b="1" cap="none" dirty="0">
                <a:solidFill>
                  <a:srgbClr val="00B050"/>
                </a:solidFill>
                <a:effectLst/>
                <a:latin typeface="Times New Roman" panose="02020603050405020304" pitchFamily="18" charset="0"/>
                <a:ea typeface="Open Sans" panose="020B0606030504020204" pitchFamily="34" charset="0"/>
              </a:rPr>
              <a:t>lurinacional</a:t>
            </a:r>
            <a:r>
              <a:rPr lang="es-BO" sz="1800" b="1" cap="none" spc="15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de </a:t>
            </a:r>
            <a:r>
              <a:rPr lang="es-BO" sz="1800" b="1" cap="none" dirty="0">
                <a:solidFill>
                  <a:srgbClr val="00B050"/>
                </a:solidFill>
                <a:latin typeface="Times New Roman" panose="02020603050405020304" pitchFamily="18" charset="0"/>
                <a:ea typeface="Open Sans" panose="020B0606030504020204" pitchFamily="34" charset="0"/>
              </a:rPr>
              <a:t>B</a:t>
            </a:r>
            <a:r>
              <a:rPr lang="es-BO" sz="1800" b="1" cap="none" dirty="0">
                <a:solidFill>
                  <a:srgbClr val="00B050"/>
                </a:solidFill>
                <a:effectLst/>
                <a:latin typeface="Times New Roman" panose="02020603050405020304" pitchFamily="18" charset="0"/>
                <a:ea typeface="Open Sans" panose="020B0606030504020204" pitchFamily="34" charset="0"/>
              </a:rPr>
              <a:t>olivia</a:t>
            </a:r>
            <a:r>
              <a:rPr lang="es-BO" sz="1800" cap="none" dirty="0">
                <a:solidFill>
                  <a:srgbClr val="00B050"/>
                </a:solidFill>
                <a:effectLst/>
                <a:latin typeface="Times New Roman" panose="02020603050405020304" pitchFamily="18" charset="0"/>
                <a:ea typeface="Open Sans" panose="020B0606030504020204" pitchFamily="34" charset="0"/>
              </a:rPr>
              <a:t>,</a:t>
            </a:r>
            <a:r>
              <a:rPr lang="es-BO" sz="1800" cap="none" spc="9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art.</a:t>
            </a:r>
            <a:r>
              <a:rPr lang="es-BO" sz="1800" b="1" cap="none" spc="8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70,</a:t>
            </a:r>
            <a:r>
              <a:rPr lang="es-BO" sz="1800" b="1" cap="none" spc="-4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núm.</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4</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personas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discapacidad tienen derecho a</a:t>
            </a:r>
            <a:r>
              <a:rPr lang="es-BO" sz="1800" i="0" cap="none" spc="-5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trabajar en</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condiciones adecuadas,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acuerdo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sus</a:t>
            </a:r>
            <a:r>
              <a:rPr lang="es-BO" sz="1800" i="0" cap="none" spc="-8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posibilidades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capacidades,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una remuneración justa que</a:t>
            </a:r>
            <a:r>
              <a:rPr lang="es-BO" sz="1800" i="0" cap="none" spc="-9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le</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asegure una</a:t>
            </a:r>
            <a:r>
              <a:rPr lang="es-BO" sz="1800" i="0" cap="none" spc="-9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vida digna”.</a:t>
            </a:r>
            <a:r>
              <a:rPr lang="es-BO" sz="1800" i="0" cap="none" dirty="0">
                <a:effectLst/>
                <a:latin typeface="Times New Roman" panose="02020603050405020304" pitchFamily="18" charset="0"/>
                <a:ea typeface="Times New Roman" panose="02020603050405020304" pitchFamily="18" charset="0"/>
              </a:rPr>
              <a:t/>
            </a:r>
            <a:br>
              <a:rPr lang="es-BO" sz="1800" i="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Times New Roman" panose="02020603050405020304" pitchFamily="18" charset="0"/>
              </a:rPr>
              <a:t> </a:t>
            </a:r>
            <a:br>
              <a:rPr lang="es-BO" sz="180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Times New Roman" panose="02020603050405020304" pitchFamily="18" charset="0"/>
              </a:rPr>
              <a:t> </a:t>
            </a:r>
            <a:br>
              <a:rPr lang="es-BO" sz="180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Arial Black" panose="020B0A04020102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Convención</a:t>
            </a:r>
            <a:r>
              <a:rPr lang="es-BO" sz="1800" b="1" cap="none" spc="3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sobre</a:t>
            </a:r>
            <a:r>
              <a:rPr lang="es-BO" sz="1800" b="1" cap="none" spc="-3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los derechos</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de</a:t>
            </a:r>
            <a:r>
              <a:rPr lang="es-BO" sz="1800" b="1" cap="none" spc="-2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las</a:t>
            </a:r>
            <a:r>
              <a:rPr lang="es-BO" sz="1800" b="1" cap="none" spc="2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personas</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con</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discapacidad</a:t>
            </a:r>
            <a:r>
              <a:rPr lang="es-BO" sz="1800" b="1" cap="none" dirty="0">
                <a:effectLst/>
                <a:latin typeface="Times New Roman" panose="02020603050405020304" pitchFamily="18" charset="0"/>
                <a:ea typeface="Open Sans" panose="020B0606030504020204" pitchFamily="34" charset="0"/>
              </a:rPr>
              <a:t>,</a:t>
            </a:r>
            <a:r>
              <a:rPr lang="es-BO" sz="1800" b="1" cap="none" spc="50" dirty="0">
                <a:effectLst/>
                <a:latin typeface="Times New Roman" panose="02020603050405020304" pitchFamily="18" charset="0"/>
                <a:ea typeface="Open Sans" panose="020B0606030504020204" pitchFamily="34" charset="0"/>
              </a:rPr>
              <a:t> </a:t>
            </a:r>
            <a:r>
              <a:rPr lang="es-BO" sz="1800" cap="none" dirty="0">
                <a:effectLst/>
                <a:latin typeface="Times New Roman" panose="02020603050405020304" pitchFamily="18" charset="0"/>
                <a:ea typeface="Open Sans" panose="020B0606030504020204" pitchFamily="34" charset="0"/>
              </a:rPr>
              <a:t>ratificada en</a:t>
            </a:r>
            <a:r>
              <a:rPr lang="es-BO" sz="1800" cap="none" spc="-65" dirty="0">
                <a:effectLst/>
                <a:latin typeface="Times New Roman" panose="02020603050405020304" pitchFamily="18" charset="0"/>
                <a:ea typeface="Open Sans" panose="020B0606030504020204" pitchFamily="34" charset="0"/>
              </a:rPr>
              <a:t> </a:t>
            </a:r>
            <a:r>
              <a:rPr lang="es-BO" sz="1800" cap="none" spc="-65" dirty="0">
                <a:latin typeface="Times New Roman" panose="02020603050405020304" pitchFamily="18" charset="0"/>
                <a:ea typeface="Open Sans" panose="020B0606030504020204" pitchFamily="34" charset="0"/>
              </a:rPr>
              <a:t>B</a:t>
            </a:r>
            <a:r>
              <a:rPr lang="es-BO" sz="1800" cap="none" dirty="0">
                <a:effectLst/>
                <a:latin typeface="Times New Roman" panose="02020603050405020304" pitchFamily="18" charset="0"/>
                <a:ea typeface="Open Sans" panose="020B0606030504020204" pitchFamily="34" charset="0"/>
              </a:rPr>
              <a:t>olivia mediante </a:t>
            </a:r>
            <a:r>
              <a:rPr lang="es-BO" sz="1800" b="1" cap="none" dirty="0">
                <a:effectLst/>
                <a:latin typeface="Times New Roman" panose="02020603050405020304" pitchFamily="18" charset="0"/>
                <a:ea typeface="Open Sans" panose="020B0606030504020204" pitchFamily="34" charset="0"/>
              </a:rPr>
              <a:t>ley</a:t>
            </a:r>
            <a:r>
              <a:rPr lang="es-BO" sz="1800" b="1" cap="none" spc="35" dirty="0">
                <a:effectLst/>
                <a:latin typeface="Times New Roman" panose="02020603050405020304" pitchFamily="18" charset="0"/>
                <a:ea typeface="Open Sans" panose="020B0606030504020204" pitchFamily="34" charset="0"/>
              </a:rPr>
              <a:t> </a:t>
            </a:r>
            <a:r>
              <a:rPr lang="es-BO" sz="1800" b="1" cap="none" dirty="0" err="1">
                <a:effectLst/>
                <a:latin typeface="Times New Roman" panose="02020603050405020304" pitchFamily="18" charset="0"/>
                <a:ea typeface="Open Sans" panose="020B0606030504020204" pitchFamily="34" charset="0"/>
              </a:rPr>
              <a:t>nº</a:t>
            </a:r>
            <a:r>
              <a:rPr lang="es-BO" sz="1800" b="1" cap="none" dirty="0">
                <a:effectLst/>
                <a:latin typeface="Times New Roman" panose="02020603050405020304" pitchFamily="18" charset="0"/>
                <a:ea typeface="Open Sans" panose="020B0606030504020204" pitchFamily="34" charset="0"/>
              </a:rPr>
              <a:t> 4024</a:t>
            </a:r>
            <a:r>
              <a:rPr lang="es-BO" sz="1800" b="1" cap="none" spc="5" dirty="0">
                <a:effectLst/>
                <a:latin typeface="Times New Roman" panose="02020603050405020304" pitchFamily="18" charset="0"/>
                <a:ea typeface="Open Sans" panose="020B0606030504020204" pitchFamily="34" charset="0"/>
              </a:rPr>
              <a:t> </a:t>
            </a:r>
            <a:r>
              <a:rPr lang="es-BO" sz="1800" b="1" cap="none" dirty="0">
                <a:effectLst/>
                <a:latin typeface="Times New Roman" panose="02020603050405020304" pitchFamily="18" charset="0"/>
                <a:ea typeface="Open Sans" panose="020B0606030504020204" pitchFamily="34" charset="0"/>
              </a:rPr>
              <a:t>(2009),</a:t>
            </a:r>
            <a:r>
              <a:rPr lang="es-BO" sz="1800" b="1" cap="none" spc="-70" dirty="0">
                <a:effectLst/>
                <a:latin typeface="Times New Roman" panose="02020603050405020304" pitchFamily="18" charset="0"/>
                <a:ea typeface="Open Sans" panose="020B0606030504020204" pitchFamily="34" charset="0"/>
              </a:rPr>
              <a:t> </a:t>
            </a:r>
            <a:r>
              <a:rPr lang="es-BO" sz="1800" cap="none" dirty="0">
                <a:effectLst/>
                <a:latin typeface="Times New Roman" panose="02020603050405020304" pitchFamily="18" charset="0"/>
                <a:ea typeface="Open Sans" panose="020B0606030504020204" pitchFamily="34" charset="0"/>
              </a:rPr>
              <a:t>en</a:t>
            </a:r>
            <a:r>
              <a:rPr lang="es-BO" sz="1800" cap="none" spc="-65" dirty="0">
                <a:effectLst/>
                <a:latin typeface="Times New Roman" panose="02020603050405020304" pitchFamily="18" charset="0"/>
                <a:ea typeface="Open Sans" panose="020B0606030504020204" pitchFamily="34" charset="0"/>
              </a:rPr>
              <a:t> </a:t>
            </a:r>
            <a:r>
              <a:rPr lang="es-BO" sz="1800" cap="none" dirty="0">
                <a:effectLst/>
                <a:latin typeface="Times New Roman" panose="02020603050405020304" pitchFamily="18" charset="0"/>
                <a:ea typeface="Open Sans" panose="020B0606030504020204" pitchFamily="34" charset="0"/>
              </a:rPr>
              <a:t>su</a:t>
            </a:r>
            <a:r>
              <a:rPr lang="es-BO" sz="1800" cap="none" spc="-60" dirty="0">
                <a:effectLst/>
                <a:latin typeface="Times New Roman" panose="02020603050405020304" pitchFamily="18" charset="0"/>
                <a:ea typeface="Open Sans" panose="020B0606030504020204" pitchFamily="34" charset="0"/>
              </a:rPr>
              <a:t> </a:t>
            </a:r>
            <a:r>
              <a:rPr lang="es-BO" sz="1800" b="1" cap="none" dirty="0">
                <a:effectLst/>
                <a:latin typeface="Times New Roman" panose="02020603050405020304" pitchFamily="18" charset="0"/>
                <a:ea typeface="Open Sans" panose="020B0606030504020204" pitchFamily="34" charset="0"/>
              </a:rPr>
              <a:t>art.</a:t>
            </a:r>
            <a:r>
              <a:rPr lang="es-BO" sz="1800" b="1" cap="none" spc="80" dirty="0">
                <a:effectLst/>
                <a:latin typeface="Times New Roman" panose="02020603050405020304" pitchFamily="18" charset="0"/>
                <a:ea typeface="Open Sans" panose="020B0606030504020204" pitchFamily="34" charset="0"/>
              </a:rPr>
              <a:t> </a:t>
            </a:r>
            <a:r>
              <a:rPr lang="es-BO" sz="1800" b="1" cap="none" dirty="0">
                <a:effectLst/>
                <a:latin typeface="Times New Roman" panose="02020603050405020304" pitchFamily="18" charset="0"/>
                <a:ea typeface="Open Sans" panose="020B0606030504020204" pitchFamily="34" charset="0"/>
              </a:rPr>
              <a:t>27,</a:t>
            </a:r>
            <a:r>
              <a:rPr lang="es-BO" sz="1800" b="1" cap="none" spc="-45" dirty="0">
                <a:effectLst/>
                <a:latin typeface="Times New Roman" panose="02020603050405020304" pitchFamily="18" charset="0"/>
                <a:ea typeface="Open Sans" panose="020B0606030504020204" pitchFamily="34" charset="0"/>
              </a:rPr>
              <a:t> </a:t>
            </a:r>
            <a:r>
              <a:rPr lang="es-BO" sz="1800" b="1" cap="none" dirty="0">
                <a:effectLst/>
                <a:latin typeface="Times New Roman" panose="02020603050405020304" pitchFamily="18" charset="0"/>
                <a:ea typeface="Open Sans" panose="020B0606030504020204" pitchFamily="34" charset="0"/>
              </a:rPr>
              <a:t>núm.</a:t>
            </a:r>
            <a:r>
              <a:rPr lang="es-BO" sz="1800" b="1" cap="none" spc="10" dirty="0">
                <a:effectLst/>
                <a:latin typeface="Times New Roman" panose="02020603050405020304" pitchFamily="18" charset="0"/>
                <a:ea typeface="Open Sans" panose="020B0606030504020204" pitchFamily="34" charset="0"/>
              </a:rPr>
              <a:t> </a:t>
            </a:r>
            <a:r>
              <a:rPr lang="es-BO" sz="1800" b="1" cap="none" dirty="0">
                <a:effectLst/>
                <a:latin typeface="Times New Roman" panose="02020603050405020304" pitchFamily="18" charset="0"/>
                <a:ea typeface="Open Sans" panose="020B0606030504020204" pitchFamily="34" charset="0"/>
              </a:rPr>
              <a:t>1</a:t>
            </a:r>
            <a:r>
              <a:rPr lang="es-BO" sz="1800" cap="none" dirty="0">
                <a:effectLst/>
                <a:latin typeface="Times New Roman" panose="02020603050405020304" pitchFamily="18" charset="0"/>
                <a:ea typeface="Open Sans" panose="020B0606030504020204" pitchFamily="34" charset="0"/>
              </a:rPr>
              <a:t>,</a:t>
            </a:r>
            <a:r>
              <a:rPr lang="es-BO" sz="1800" cap="none" spc="-50" dirty="0">
                <a:effectLst/>
                <a:latin typeface="Times New Roman" panose="02020603050405020304" pitchFamily="18" charset="0"/>
                <a:ea typeface="Open Sans" panose="020B0606030504020204" pitchFamily="34" charset="0"/>
              </a:rPr>
              <a:t> </a:t>
            </a:r>
            <a:r>
              <a:rPr lang="es-BO" sz="1800" cap="none" dirty="0">
                <a:effectLst/>
                <a:latin typeface="Times New Roman" panose="02020603050405020304" pitchFamily="18" charset="0"/>
                <a:ea typeface="Open Sans" panose="020B0606030504020204" pitchFamily="34" charset="0"/>
              </a:rPr>
              <a:t>establece:</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r>
              <a:rPr lang="es-BO" sz="1800" i="0" cap="none" dirty="0">
                <a:effectLst/>
                <a:latin typeface="Times New Roman" panose="02020603050405020304" pitchFamily="18" charset="0"/>
                <a:ea typeface="Open Sans" panose="020B0606030504020204" pitchFamily="34" charset="0"/>
              </a:rPr>
              <a:t>“Los estados parte reconocen el</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derecho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personas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discapacidad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trabajar, en igualdad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condiciones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demás; ello</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incluye el</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derecho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tener la</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oportunidad de ganarse la</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vida mediante un</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trabajo libremente elegido o</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aceptado en</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un</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mercado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un entorno laborales que</a:t>
            </a:r>
            <a:r>
              <a:rPr lang="es-BO" sz="1800" i="0" cap="none" spc="-9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sean abiertos, inclusivos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accesibles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personas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discapacidad</a:t>
            </a:r>
            <a:r>
              <a:rPr lang="es-BO" sz="1800" i="0" cap="none" spc="-5" dirty="0">
                <a:effectLst/>
                <a:latin typeface="Times New Roman" panose="02020603050405020304" pitchFamily="18" charset="0"/>
                <a:ea typeface="Open Sans" panose="020B0606030504020204" pitchFamily="34" charset="0"/>
              </a:rPr>
              <a:t>”</a:t>
            </a:r>
            <a:r>
              <a:rPr lang="es-BO" sz="1800" i="0" cap="none" dirty="0">
                <a:effectLst/>
                <a:latin typeface="Times New Roman" panose="02020603050405020304" pitchFamily="18" charset="0"/>
                <a:ea typeface="Open Sans" panose="020B0606030504020204" pitchFamily="34" charset="0"/>
              </a:rPr>
              <a:t>.</a:t>
            </a:r>
            <a:r>
              <a:rPr lang="es-BO" sz="1800" i="0" cap="none" dirty="0">
                <a:effectLst/>
                <a:latin typeface="Times New Roman" panose="02020603050405020304" pitchFamily="18" charset="0"/>
                <a:ea typeface="Times New Roman" panose="02020603050405020304" pitchFamily="18" charset="0"/>
              </a:rPr>
              <a:t/>
            </a:r>
            <a:br>
              <a:rPr lang="es-BO" sz="1800" i="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Times New Roman" panose="02020603050405020304" pitchFamily="18" charset="0"/>
              </a:rPr>
              <a:t> </a:t>
            </a:r>
            <a:br>
              <a:rPr lang="es-BO" sz="180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Arial Black" panose="020B0A04020102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Ley</a:t>
            </a:r>
            <a:r>
              <a:rPr lang="es-BO" sz="1800" b="1" cap="none" spc="3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N°</a:t>
            </a:r>
            <a:r>
              <a:rPr lang="es-BO" sz="1800" b="1" cap="none" spc="-2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223</a:t>
            </a:r>
            <a:r>
              <a:rPr lang="es-BO" sz="1800" b="1" cap="none" spc="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(2012),</a:t>
            </a:r>
            <a:r>
              <a:rPr lang="es-BO" sz="1800" b="1" cap="none" spc="-6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ley</a:t>
            </a:r>
            <a:r>
              <a:rPr lang="es-BO" sz="1800" b="1" cap="none" spc="3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general</a:t>
            </a:r>
            <a:r>
              <a:rPr lang="es-BO" sz="1800" b="1" cap="none" spc="2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para</a:t>
            </a:r>
            <a:r>
              <a:rPr lang="es-BO" sz="1800" b="1" cap="none" spc="3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personas</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con</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discapacidad,</a:t>
            </a:r>
            <a:r>
              <a:rPr lang="es-BO" sz="1800" b="1" cap="none" spc="5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en</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su</a:t>
            </a:r>
            <a:r>
              <a:rPr lang="es-BO" sz="1800" b="1" cap="none" spc="-1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art.</a:t>
            </a:r>
            <a:r>
              <a:rPr lang="es-BO" sz="1800" b="1" cap="none" spc="8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13</a:t>
            </a:r>
            <a:r>
              <a:rPr lang="es-BO" sz="1800" cap="none" dirty="0">
                <a:effectLst/>
                <a:latin typeface="Times New Roman" panose="02020603050405020304" pitchFamily="18" charset="0"/>
                <a:ea typeface="Open Sans" panose="020B0606030504020204" pitchFamily="34" charset="0"/>
              </a:rPr>
              <a:t>:</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r>
              <a:rPr lang="es-BO" sz="1800" i="0" cap="none" dirty="0">
                <a:effectLst/>
                <a:latin typeface="Times New Roman" panose="02020603050405020304" pitchFamily="18" charset="0"/>
                <a:ea typeface="Open Sans" panose="020B0606030504020204" pitchFamily="34" charset="0"/>
              </a:rPr>
              <a:t>“El</a:t>
            </a:r>
            <a:r>
              <a:rPr lang="es-BO" sz="1800" i="0" cap="none" spc="-6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estado plurinacional garantiza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promueve el</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acceso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personas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discapacidad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toda forma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empleo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trabajo digno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una</a:t>
            </a:r>
            <a:r>
              <a:rPr lang="es-BO" sz="1800" i="0" cap="none" spc="-9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remuneración justa,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través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políticas públicas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inclusión socio-laboral en</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igualdad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oportunidades</a:t>
            </a:r>
            <a:r>
              <a:rPr lang="es-BO" sz="1800" i="0" cap="none" spc="-5" dirty="0">
                <a:effectLst/>
                <a:latin typeface="Times New Roman" panose="02020603050405020304" pitchFamily="18" charset="0"/>
                <a:ea typeface="Open Sans" panose="020B0606030504020204" pitchFamily="34" charset="0"/>
              </a:rPr>
              <a:t>”</a:t>
            </a:r>
            <a:r>
              <a:rPr lang="es-BO" sz="1800" i="0" cap="none" dirty="0">
                <a:effectLst/>
                <a:latin typeface="Times New Roman" panose="02020603050405020304" pitchFamily="18" charset="0"/>
                <a:ea typeface="Open Sans" panose="020B0606030504020204" pitchFamily="34" charset="0"/>
              </a:rPr>
              <a:t>.</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Times New Roman" panose="02020603050405020304" pitchFamily="18" charset="0"/>
              </a:rPr>
              <a:t> </a:t>
            </a:r>
            <a:br>
              <a:rPr lang="es-BO" sz="1800" cap="none" dirty="0">
                <a:effectLst/>
                <a:latin typeface="Times New Roman" panose="02020603050405020304" pitchFamily="18" charset="0"/>
                <a:ea typeface="Times New Roman" panose="02020603050405020304" pitchFamily="18" charset="0"/>
              </a:rPr>
            </a:br>
            <a:r>
              <a:rPr lang="es-BO" sz="1800" cap="none" dirty="0">
                <a:effectLst/>
                <a:latin typeface="Times New Roman" panose="02020603050405020304" pitchFamily="18" charset="0"/>
                <a:ea typeface="Arial Black" panose="020B0A04020102020204" pitchFamily="34" charset="0"/>
              </a:rPr>
              <a:t>■ </a:t>
            </a:r>
            <a:r>
              <a:rPr lang="es-BO" sz="1800" cap="none" dirty="0">
                <a:solidFill>
                  <a:srgbClr val="00B050"/>
                </a:solidFill>
                <a:effectLst/>
                <a:latin typeface="Times New Roman" panose="02020603050405020304" pitchFamily="18" charset="0"/>
                <a:ea typeface="Open Sans" panose="020B0606030504020204" pitchFamily="34" charset="0"/>
              </a:rPr>
              <a:t>La </a:t>
            </a:r>
            <a:r>
              <a:rPr lang="es-BO" sz="1800" b="1" cap="none" dirty="0">
                <a:solidFill>
                  <a:srgbClr val="00B050"/>
                </a:solidFill>
                <a:effectLst/>
                <a:latin typeface="Times New Roman" panose="02020603050405020304" pitchFamily="18" charset="0"/>
                <a:ea typeface="Open Sans" panose="020B0606030504020204" pitchFamily="34" charset="0"/>
              </a:rPr>
              <a:t>organización</a:t>
            </a:r>
            <a:r>
              <a:rPr lang="es-BO" sz="1800" b="1" cap="none" spc="4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internacional</a:t>
            </a:r>
            <a:r>
              <a:rPr lang="es-BO" sz="1800" b="1" cap="none" spc="20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del</a:t>
            </a:r>
            <a:r>
              <a:rPr lang="es-BO" sz="1800" b="1" cap="none" spc="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trabajo</a:t>
            </a:r>
            <a:r>
              <a:rPr lang="es-BO" sz="1800" b="1" cap="none" spc="2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a:t>
            </a:r>
            <a:r>
              <a:rPr lang="es-BO" sz="1800" b="1" cap="none" spc="-25"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OIT,</a:t>
            </a:r>
            <a:r>
              <a:rPr lang="es-BO" sz="1800" b="1" cap="none" spc="25" dirty="0">
                <a:solidFill>
                  <a:srgbClr val="00B050"/>
                </a:solidFill>
                <a:effectLst/>
                <a:latin typeface="Times New Roman" panose="02020603050405020304" pitchFamily="18" charset="0"/>
                <a:ea typeface="Open Sans" panose="020B0606030504020204" pitchFamily="34" charset="0"/>
              </a:rPr>
              <a:t> </a:t>
            </a:r>
            <a:r>
              <a:rPr lang="es-BO" sz="1800" cap="none" dirty="0">
                <a:solidFill>
                  <a:srgbClr val="00B050"/>
                </a:solidFill>
                <a:effectLst/>
                <a:latin typeface="Times New Roman" panose="02020603050405020304" pitchFamily="18" charset="0"/>
                <a:ea typeface="Open Sans" panose="020B0606030504020204" pitchFamily="34" charset="0"/>
              </a:rPr>
              <a:t>en</a:t>
            </a:r>
            <a:r>
              <a:rPr lang="es-BO" sz="1800" cap="none" spc="-65" dirty="0">
                <a:solidFill>
                  <a:srgbClr val="00B050"/>
                </a:solidFill>
                <a:effectLst/>
                <a:latin typeface="Times New Roman" panose="02020603050405020304" pitchFamily="18" charset="0"/>
                <a:ea typeface="Open Sans" panose="020B0606030504020204" pitchFamily="34" charset="0"/>
              </a:rPr>
              <a:t> </a:t>
            </a:r>
            <a:r>
              <a:rPr lang="es-BO" sz="1800" cap="none" dirty="0">
                <a:solidFill>
                  <a:srgbClr val="00B050"/>
                </a:solidFill>
                <a:effectLst/>
                <a:latin typeface="Times New Roman" panose="02020603050405020304" pitchFamily="18" charset="0"/>
                <a:ea typeface="Open Sans" panose="020B0606030504020204" pitchFamily="34" charset="0"/>
              </a:rPr>
              <a:t>su</a:t>
            </a:r>
            <a:r>
              <a:rPr lang="es-BO" sz="1800" cap="none" spc="-60" dirty="0">
                <a:solidFill>
                  <a:srgbClr val="00B050"/>
                </a:solidFill>
                <a:effectLst/>
                <a:latin typeface="Times New Roman" panose="02020603050405020304" pitchFamily="18" charset="0"/>
                <a:ea typeface="Open Sans" panose="020B0606030504020204" pitchFamily="34" charset="0"/>
              </a:rPr>
              <a:t> </a:t>
            </a:r>
            <a:r>
              <a:rPr lang="es-BO" sz="1800" b="1" cap="none" dirty="0">
                <a:solidFill>
                  <a:srgbClr val="00B050"/>
                </a:solidFill>
                <a:effectLst/>
                <a:latin typeface="Times New Roman" panose="02020603050405020304" pitchFamily="18" charset="0"/>
                <a:ea typeface="Open Sans" panose="020B0606030504020204" pitchFamily="34" charset="0"/>
              </a:rPr>
              <a:t>convenio nº.159</a:t>
            </a:r>
            <a:r>
              <a:rPr lang="es-BO" sz="1800" b="1" cap="none" spc="-5" dirty="0">
                <a:solidFill>
                  <a:srgbClr val="00B050"/>
                </a:solidFill>
                <a:effectLst/>
                <a:latin typeface="Times New Roman" panose="02020603050405020304" pitchFamily="18" charset="0"/>
                <a:ea typeface="Open Sans" panose="020B0606030504020204" pitchFamily="34" charset="0"/>
              </a:rPr>
              <a:t> </a:t>
            </a:r>
            <a:r>
              <a:rPr lang="es-BO" sz="1800" cap="none" dirty="0">
                <a:solidFill>
                  <a:srgbClr val="00B050"/>
                </a:solidFill>
                <a:effectLst/>
                <a:latin typeface="Times New Roman" panose="02020603050405020304" pitchFamily="18" charset="0"/>
                <a:ea typeface="Open Sans" panose="020B0606030504020204" pitchFamily="34" charset="0"/>
              </a:rPr>
              <a:t>i</a:t>
            </a:r>
            <a:r>
              <a:rPr lang="es-BO" sz="1800" cap="none" dirty="0">
                <a:effectLst/>
                <a:latin typeface="Times New Roman" panose="02020603050405020304" pitchFamily="18" charset="0"/>
                <a:ea typeface="Open Sans" panose="020B0606030504020204" pitchFamily="34" charset="0"/>
              </a:rPr>
              <a:t>nsta:</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r>
              <a:rPr lang="es-BO" sz="1800" i="0" cap="none" dirty="0">
                <a:effectLst/>
                <a:latin typeface="Times New Roman" panose="02020603050405020304" pitchFamily="18" charset="0"/>
                <a:ea typeface="Open Sans" panose="020B0606030504020204" pitchFamily="34" charset="0"/>
              </a:rPr>
              <a:t>“el</a:t>
            </a:r>
            <a:r>
              <a:rPr lang="es-BO" sz="1800" i="0" cap="none" spc="-6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convenio pide a</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los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estados miembros que,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conformidad con</a:t>
            </a:r>
            <a:r>
              <a:rPr lang="es-BO" sz="1800" i="0" cap="none" spc="-8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las</a:t>
            </a:r>
            <a:r>
              <a:rPr lang="es-BO" sz="1800" i="0" cap="none" spc="-70"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condiciones, práctica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posibilidades nacionales, formulen, apliquen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revisen periódicamente la</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política nacional sobre la</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readaptación profesional y</a:t>
            </a:r>
            <a:r>
              <a:rPr lang="es-BO" sz="1800" i="0" cap="none" spc="-3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el</a:t>
            </a:r>
            <a:r>
              <a:rPr lang="es-BO" sz="1800" i="0" cap="none" spc="-4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empleo de</a:t>
            </a:r>
            <a:r>
              <a:rPr lang="es-BO" sz="1800" i="0" cap="none" spc="-65" dirty="0">
                <a:effectLst/>
                <a:latin typeface="Times New Roman" panose="02020603050405020304" pitchFamily="18" charset="0"/>
                <a:ea typeface="Open Sans" panose="020B0606030504020204" pitchFamily="34" charset="0"/>
              </a:rPr>
              <a:t> </a:t>
            </a:r>
            <a:r>
              <a:rPr lang="es-BO" sz="1800" i="0" cap="none" dirty="0">
                <a:effectLst/>
                <a:latin typeface="Times New Roman" panose="02020603050405020304" pitchFamily="18" charset="0"/>
                <a:ea typeface="Open Sans" panose="020B0606030504020204" pitchFamily="34" charset="0"/>
              </a:rPr>
              <a:t>personas discapacitadas”</a:t>
            </a:r>
            <a:r>
              <a:rPr lang="es-BO" sz="1800" cap="none" dirty="0">
                <a:effectLst/>
                <a:latin typeface="Times New Roman" panose="02020603050405020304" pitchFamily="18" charset="0"/>
                <a:ea typeface="Times New Roman" panose="02020603050405020304" pitchFamily="18" charset="0"/>
              </a:rPr>
              <a:t/>
            </a:r>
            <a:br>
              <a:rPr lang="es-BO" sz="1800" cap="none" dirty="0">
                <a:effectLst/>
                <a:latin typeface="Times New Roman" panose="02020603050405020304" pitchFamily="18" charset="0"/>
                <a:ea typeface="Times New Roman" panose="02020603050405020304" pitchFamily="18" charset="0"/>
              </a:rPr>
            </a:br>
            <a:endParaRPr lang="es-BO" sz="1000" cap="none" dirty="0"/>
          </a:p>
        </p:txBody>
      </p:sp>
      <p:sp>
        <p:nvSpPr>
          <p:cNvPr id="3" name="Marcador de texto 2">
            <a:extLst>
              <a:ext uri="{FF2B5EF4-FFF2-40B4-BE49-F238E27FC236}">
                <a16:creationId xmlns:a16="http://schemas.microsoft.com/office/drawing/2014/main" xmlns="" id="{D914A9D6-5EB3-95C1-92E1-5CD890EA4180}"/>
              </a:ext>
            </a:extLst>
          </p:cNvPr>
          <p:cNvSpPr>
            <a:spLocks noGrp="1"/>
          </p:cNvSpPr>
          <p:nvPr>
            <p:ph type="body" idx="1"/>
          </p:nvPr>
        </p:nvSpPr>
        <p:spPr>
          <a:xfrm>
            <a:off x="147145" y="180975"/>
            <a:ext cx="11592910" cy="819150"/>
          </a:xfrm>
          <a:solidFill>
            <a:srgbClr val="05053D"/>
          </a:solidFill>
        </p:spPr>
        <p:txBody>
          <a:bodyPr>
            <a:normAutofit fontScale="70000" lnSpcReduction="20000"/>
          </a:bodyPr>
          <a:lstStyle/>
          <a:p>
            <a:pPr algn="ctr"/>
            <a:r>
              <a:rPr lang="es-BO" sz="3600" b="1" spc="-5" dirty="0">
                <a:solidFill>
                  <a:schemeClr val="bg1"/>
                </a:solidFill>
                <a:effectLst/>
                <a:latin typeface="+mj-lt"/>
                <a:ea typeface="Franklin Gothic Medium Cond" panose="020B0606030402020204" pitchFamily="34" charset="0"/>
                <a:cs typeface="Franklin Gothic Medium Cond" panose="020B0606030402020204" pitchFamily="34" charset="0"/>
              </a:rPr>
              <a:t>N</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o</a:t>
            </a:r>
            <a:r>
              <a:rPr lang="es-BO" sz="3600" b="1" spc="30" dirty="0">
                <a:solidFill>
                  <a:schemeClr val="bg1"/>
                </a:solidFill>
                <a:effectLst/>
                <a:latin typeface="+mj-lt"/>
                <a:ea typeface="Franklin Gothic Medium Cond" panose="020B0606030402020204" pitchFamily="34" charset="0"/>
                <a:cs typeface="Franklin Gothic Medium Cond" panose="020B0606030402020204" pitchFamily="34" charset="0"/>
              </a:rPr>
              <a:t>r</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m</a:t>
            </a:r>
            <a:r>
              <a:rPr lang="es-BO" sz="3600" b="1" spc="-5"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spc="15" dirty="0">
                <a:solidFill>
                  <a:schemeClr val="bg1"/>
                </a:solidFill>
                <a:effectLst/>
                <a:latin typeface="+mj-lt"/>
                <a:ea typeface="Franklin Gothic Medium Cond" panose="020B0606030402020204" pitchFamily="34" charset="0"/>
                <a:cs typeface="Franklin Gothic Medium Cond" panose="020B0606030402020204" pitchFamily="34" charset="0"/>
              </a:rPr>
              <a:t>ti</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v</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a </a:t>
            </a:r>
            <a:r>
              <a:rPr lang="es-BO" sz="3600" b="1" spc="30" dirty="0">
                <a:solidFill>
                  <a:schemeClr val="bg1"/>
                </a:solidFill>
                <a:effectLst/>
                <a:latin typeface="+mj-lt"/>
                <a:ea typeface="Franklin Gothic Medium Cond" panose="020B0606030402020204" pitchFamily="34" charset="0"/>
                <a:cs typeface="Franklin Gothic Medium Cond" panose="020B0606030402020204" pitchFamily="34" charset="0"/>
              </a:rPr>
              <a:t>r</a:t>
            </a:r>
            <a:r>
              <a:rPr lang="es-BO" sz="3600" b="1" spc="5" dirty="0">
                <a:solidFill>
                  <a:schemeClr val="bg1"/>
                </a:solidFill>
                <a:effectLst/>
                <a:latin typeface="+mj-lt"/>
                <a:ea typeface="Franklin Gothic Medium Cond" panose="020B0606030402020204" pitchFamily="34" charset="0"/>
                <a:cs typeface="Franklin Gothic Medium Cond" panose="020B0606030402020204" pitchFamily="34" charset="0"/>
              </a:rPr>
              <a:t>ef</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e</a:t>
            </a:r>
            <a:r>
              <a:rPr lang="es-BO" sz="3600" b="1" spc="30" dirty="0">
                <a:solidFill>
                  <a:schemeClr val="bg1"/>
                </a:solidFill>
                <a:effectLst/>
                <a:latin typeface="+mj-lt"/>
                <a:ea typeface="Franklin Gothic Medium Cond" panose="020B0606030402020204" pitchFamily="34" charset="0"/>
                <a:cs typeface="Franklin Gothic Medium Cond" panose="020B0606030402020204" pitchFamily="34" charset="0"/>
              </a:rPr>
              <a:t>r</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i</a:t>
            </a:r>
            <a:r>
              <a:rPr lang="es-BO" sz="3600" b="1" spc="-30" dirty="0">
                <a:solidFill>
                  <a:schemeClr val="bg1"/>
                </a:solidFill>
                <a:effectLst/>
                <a:latin typeface="+mj-lt"/>
                <a:ea typeface="Franklin Gothic Medium Cond" panose="020B0606030402020204" pitchFamily="34" charset="0"/>
                <a:cs typeface="Franklin Gothic Medium Cond" panose="020B0606030402020204" pitchFamily="34" charset="0"/>
              </a:rPr>
              <a:t>d</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a </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l </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ám</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b</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i</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t</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o </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la</a:t>
            </a:r>
            <a:r>
              <a:rPr lang="es-BO" sz="3600" b="1" spc="-5" dirty="0">
                <a:solidFill>
                  <a:schemeClr val="bg1"/>
                </a:solidFill>
                <a:effectLst/>
                <a:latin typeface="+mj-lt"/>
                <a:ea typeface="Franklin Gothic Medium Cond" panose="020B0606030402020204" pitchFamily="34" charset="0"/>
                <a:cs typeface="Franklin Gothic Medium Cond" panose="020B0606030402020204" pitchFamily="34" charset="0"/>
              </a:rPr>
              <a:t>b</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o</a:t>
            </a:r>
            <a:r>
              <a:rPr lang="es-BO" sz="3600" b="1" spc="35" dirty="0">
                <a:solidFill>
                  <a:schemeClr val="bg1"/>
                </a:solidFill>
                <a:effectLst/>
                <a:latin typeface="+mj-lt"/>
                <a:ea typeface="Franklin Gothic Medium Cond" panose="020B0606030402020204" pitchFamily="34" charset="0"/>
                <a:cs typeface="Franklin Gothic Medium Cond" panose="020B0606030402020204" pitchFamily="34" charset="0"/>
              </a:rPr>
              <a:t>r</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l y </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pe</a:t>
            </a:r>
            <a:r>
              <a:rPr lang="es-BO" sz="3600" b="1" spc="60" dirty="0">
                <a:solidFill>
                  <a:schemeClr val="bg1"/>
                </a:solidFill>
                <a:effectLst/>
                <a:latin typeface="+mj-lt"/>
                <a:ea typeface="Franklin Gothic Medium Cond" panose="020B0606030402020204" pitchFamily="34" charset="0"/>
                <a:cs typeface="Franklin Gothic Medium Cond" panose="020B0606030402020204" pitchFamily="34" charset="0"/>
              </a:rPr>
              <a:t>r</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s</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o</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n</a:t>
            </a:r>
            <a:r>
              <a:rPr lang="es-BO" sz="3600" b="1" spc="-5"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s </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c</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o</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n </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d</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i</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s</a:t>
            </a:r>
            <a:r>
              <a:rPr lang="es-BO" sz="3600" b="1" spc="25" dirty="0">
                <a:solidFill>
                  <a:schemeClr val="bg1"/>
                </a:solidFill>
                <a:effectLst/>
                <a:latin typeface="+mj-lt"/>
                <a:ea typeface="Franklin Gothic Medium Cond" panose="020B0606030402020204" pitchFamily="34" charset="0"/>
                <a:cs typeface="Franklin Gothic Medium Cond" panose="020B0606030402020204" pitchFamily="34" charset="0"/>
              </a:rPr>
              <a:t>c</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spc="-15" dirty="0">
                <a:solidFill>
                  <a:schemeClr val="bg1"/>
                </a:solidFill>
                <a:effectLst/>
                <a:latin typeface="+mj-lt"/>
                <a:ea typeface="Franklin Gothic Medium Cond" panose="020B0606030402020204" pitchFamily="34" charset="0"/>
                <a:cs typeface="Franklin Gothic Medium Cond" panose="020B0606030402020204" pitchFamily="34" charset="0"/>
              </a:rPr>
              <a:t>p</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spc="10" dirty="0">
                <a:solidFill>
                  <a:schemeClr val="bg1"/>
                </a:solidFill>
                <a:effectLst/>
                <a:latin typeface="+mj-lt"/>
                <a:ea typeface="Franklin Gothic Medium Cond" panose="020B0606030402020204" pitchFamily="34" charset="0"/>
                <a:cs typeface="Franklin Gothic Medium Cond" panose="020B0606030402020204" pitchFamily="34" charset="0"/>
              </a:rPr>
              <a:t>c</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i</a:t>
            </a:r>
            <a:r>
              <a:rPr lang="es-BO" sz="3600" b="1" spc="-30" dirty="0">
                <a:solidFill>
                  <a:schemeClr val="bg1"/>
                </a:solidFill>
                <a:effectLst/>
                <a:latin typeface="+mj-lt"/>
                <a:ea typeface="Franklin Gothic Medium Cond" panose="020B0606030402020204" pitchFamily="34" charset="0"/>
                <a:cs typeface="Franklin Gothic Medium Cond" panose="020B0606030402020204" pitchFamily="34" charset="0"/>
              </a:rPr>
              <a:t>d</a:t>
            </a:r>
            <a:r>
              <a:rPr lang="es-BO" sz="3600" b="1" spc="-20" dirty="0">
                <a:solidFill>
                  <a:schemeClr val="bg1"/>
                </a:solidFill>
                <a:effectLst/>
                <a:latin typeface="+mj-lt"/>
                <a:ea typeface="Franklin Gothic Medium Cond" panose="020B0606030402020204" pitchFamily="34" charset="0"/>
                <a:cs typeface="Franklin Gothic Medium Cond" panose="020B0606030402020204" pitchFamily="34" charset="0"/>
              </a:rPr>
              <a:t>a</a:t>
            </a:r>
            <a:r>
              <a:rPr lang="es-BO" sz="3600" b="1" dirty="0">
                <a:solidFill>
                  <a:schemeClr val="bg1"/>
                </a:solidFill>
                <a:effectLst/>
                <a:latin typeface="+mj-lt"/>
                <a:ea typeface="Franklin Gothic Medium Cond" panose="020B0606030402020204" pitchFamily="34" charset="0"/>
                <a:cs typeface="Franklin Gothic Medium Cond" panose="020B0606030402020204" pitchFamily="34" charset="0"/>
              </a:rPr>
              <a:t>d</a:t>
            </a:r>
            <a:endParaRPr lang="es-BO" sz="3600" b="1" dirty="0">
              <a:solidFill>
                <a:schemeClr val="bg1"/>
              </a:solidFill>
              <a:effectLst/>
              <a:latin typeface="+mj-lt"/>
              <a:ea typeface="Times New Roman" panose="02020603050405020304" pitchFamily="18" charset="0"/>
            </a:endParaRPr>
          </a:p>
          <a:p>
            <a:pPr algn="ctr"/>
            <a:endParaRPr lang="es-BO" sz="4000" b="1" i="0" dirty="0">
              <a:solidFill>
                <a:schemeClr val="bg1"/>
              </a:solidFill>
              <a:latin typeface="+mj-lt"/>
            </a:endParaRPr>
          </a:p>
        </p:txBody>
      </p:sp>
    </p:spTree>
    <p:extLst>
      <p:ext uri="{BB962C8B-B14F-4D97-AF65-F5344CB8AC3E}">
        <p14:creationId xmlns:p14="http://schemas.microsoft.com/office/powerpoint/2010/main" val="402307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1E0A7C-2AAA-821D-06CA-2A11A95283F5}"/>
              </a:ext>
            </a:extLst>
          </p:cNvPr>
          <p:cNvSpPr>
            <a:spLocks noGrp="1"/>
          </p:cNvSpPr>
          <p:nvPr>
            <p:ph type="ctrTitle"/>
          </p:nvPr>
        </p:nvSpPr>
        <p:spPr>
          <a:xfrm>
            <a:off x="405740" y="1796772"/>
            <a:ext cx="6352412" cy="2072347"/>
          </a:xfrm>
          <a:solidFill>
            <a:schemeClr val="bg2">
              <a:lumMod val="10000"/>
              <a:lumOff val="90000"/>
            </a:schemeClr>
          </a:solidFill>
        </p:spPr>
        <p:txBody>
          <a:bodyPr>
            <a:noAutofit/>
          </a:bodyPr>
          <a:lstStyle/>
          <a:p>
            <a:pPr>
              <a:lnSpc>
                <a:spcPct val="100000"/>
              </a:lnSpc>
            </a:pP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La</a:t>
            </a:r>
            <a:r>
              <a:rPr lang="es-BO" sz="3200" i="0" cap="none" spc="-6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igualdad</a:t>
            </a:r>
            <a:r>
              <a:rPr lang="es-BO" sz="3200" b="1" i="0" cap="none" spc="6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3200" b="1" i="0" cap="none" spc="-2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condiciones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es</a:t>
            </a:r>
            <a:r>
              <a:rPr lang="es-BO" sz="3200" i="0" cap="none" spc="-6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un</a:t>
            </a:r>
            <a:r>
              <a:rPr lang="es-BO" sz="3200" i="0" cap="none" spc="-7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aspiración</a:t>
            </a:r>
            <a:r>
              <a:rPr lang="es-BO" sz="3200" b="1" i="0" cap="none" spc="8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en</a:t>
            </a:r>
            <a:r>
              <a:rPr lang="es-BO" sz="3200" i="0" cap="none" spc="-7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la</a:t>
            </a:r>
            <a:r>
              <a:rPr lang="es-BO" sz="3200" i="0" cap="none" spc="-5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que</a:t>
            </a:r>
            <a:r>
              <a:rPr lang="es-BO" sz="3200" i="0" cap="none" spc="-100"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los empleadores</a:t>
            </a:r>
            <a:r>
              <a:rPr lang="es-BO" sz="3200" i="0" cap="none" spc="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y</a:t>
            </a:r>
            <a:r>
              <a:rPr lang="es-BO" sz="3200" i="0" cap="none" spc="-3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trabajadores</a:t>
            </a:r>
            <a:r>
              <a:rPr lang="es-BO" sz="3200" i="0" cap="none" spc="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asumen responsabilidades</a:t>
            </a:r>
            <a:r>
              <a:rPr lang="es-BO" sz="3200" i="0" cap="none" spc="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compartidas.</a:t>
            </a:r>
            <a:r>
              <a:rPr lang="es-BO" sz="3200" i="0" cap="none" spc="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t> </a:t>
            </a:r>
            <a:br>
              <a:rPr lang="es-BO" sz="3200" i="0" cap="none" spc="5"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rPr>
            </a:br>
            <a:endParaRPr lang="es-BO" sz="8800" i="0" cap="none" dirty="0">
              <a:solidFill>
                <a:schemeClr val="bg1"/>
              </a:solidFill>
              <a:latin typeface="Times New Roman" panose="02020603050405020304" pitchFamily="18" charset="0"/>
              <a:cs typeface="Times New Roman" panose="02020603050405020304" pitchFamily="18" charset="0"/>
            </a:endParaRPr>
          </a:p>
        </p:txBody>
      </p:sp>
      <p:sp>
        <p:nvSpPr>
          <p:cNvPr id="3" name="Subtítulo 2">
            <a:extLst>
              <a:ext uri="{FF2B5EF4-FFF2-40B4-BE49-F238E27FC236}">
                <a16:creationId xmlns:a16="http://schemas.microsoft.com/office/drawing/2014/main" xmlns="" id="{260DF300-4263-5C67-8D62-53C15D665E47}"/>
              </a:ext>
            </a:extLst>
          </p:cNvPr>
          <p:cNvSpPr>
            <a:spLocks noGrp="1"/>
          </p:cNvSpPr>
          <p:nvPr>
            <p:ph type="subTitle" idx="1"/>
          </p:nvPr>
        </p:nvSpPr>
        <p:spPr>
          <a:xfrm>
            <a:off x="126124" y="142965"/>
            <a:ext cx="12370676" cy="1116875"/>
          </a:xfrm>
          <a:solidFill>
            <a:srgbClr val="003366"/>
          </a:solidFill>
        </p:spPr>
        <p:txBody>
          <a:bodyPr>
            <a:normAutofit/>
          </a:bodyPr>
          <a:lstStyle/>
          <a:p>
            <a:pPr algn="ctr"/>
            <a:r>
              <a:rPr lang="es-BO" sz="3600" b="1" spc="55" dirty="0">
                <a:solidFill>
                  <a:schemeClr val="tx1"/>
                </a:solidFill>
                <a:effectLst/>
                <a:latin typeface="+mj-lt"/>
                <a:ea typeface="Franklin Gothic Medium Cond" panose="020B0606030402020204" pitchFamily="34" charset="0"/>
                <a:cs typeface="Franklin Gothic Medium Cond" panose="020B0606030402020204" pitchFamily="34" charset="0"/>
              </a:rPr>
              <a:t>E</a:t>
            </a:r>
            <a:r>
              <a:rPr lang="es-BO" sz="3600" b="1" spc="20" dirty="0">
                <a:solidFill>
                  <a:schemeClr val="tx1"/>
                </a:solidFill>
                <a:effectLst/>
                <a:latin typeface="+mj-lt"/>
                <a:ea typeface="Franklin Gothic Medium Cond" panose="020B0606030402020204" pitchFamily="34" charset="0"/>
                <a:cs typeface="Franklin Gothic Medium Cond" panose="020B0606030402020204" pitchFamily="34" charset="0"/>
              </a:rPr>
              <a:t>s</a:t>
            </a:r>
            <a:r>
              <a:rPr lang="es-BO" sz="3600" b="1" spc="15" dirty="0">
                <a:solidFill>
                  <a:schemeClr val="tx1"/>
                </a:solidFill>
                <a:effectLst/>
                <a:latin typeface="+mj-lt"/>
                <a:ea typeface="Franklin Gothic Medium Cond" panose="020B0606030402020204" pitchFamily="34" charset="0"/>
                <a:cs typeface="Franklin Gothic Medium Cond" panose="020B0606030402020204" pitchFamily="34" charset="0"/>
              </a:rPr>
              <a:t>t</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r</a:t>
            </a:r>
            <a:r>
              <a:rPr lang="es-BO" sz="3600" b="1" spc="-10" dirty="0">
                <a:solidFill>
                  <a:schemeClr val="tx1"/>
                </a:solidFill>
                <a:effectLst/>
                <a:latin typeface="+mj-lt"/>
                <a:ea typeface="Franklin Gothic Medium Cond" panose="020B0606030402020204" pitchFamily="34" charset="0"/>
                <a:cs typeface="Franklin Gothic Medium Cond" panose="020B0606030402020204" pitchFamily="34" charset="0"/>
              </a:rPr>
              <a:t>a</a:t>
            </a:r>
            <a:r>
              <a:rPr lang="es-BO" sz="3600" b="1" spc="10" dirty="0">
                <a:solidFill>
                  <a:schemeClr val="tx1"/>
                </a:solidFill>
                <a:effectLst/>
                <a:latin typeface="+mj-lt"/>
                <a:ea typeface="Franklin Gothic Medium Cond" panose="020B0606030402020204" pitchFamily="34" charset="0"/>
                <a:cs typeface="Franklin Gothic Medium Cond" panose="020B0606030402020204" pitchFamily="34" charset="0"/>
              </a:rPr>
              <a:t>t</a:t>
            </a:r>
            <a:r>
              <a:rPr lang="es-BO" sz="3600" b="1" spc="-20" dirty="0">
                <a:solidFill>
                  <a:schemeClr val="tx1"/>
                </a:solidFill>
                <a:effectLst/>
                <a:latin typeface="+mj-lt"/>
                <a:ea typeface="Franklin Gothic Medium Cond" panose="020B0606030402020204" pitchFamily="34" charset="0"/>
                <a:cs typeface="Franklin Gothic Medium Cond" panose="020B0606030402020204" pitchFamily="34" charset="0"/>
              </a:rPr>
              <a:t>e</a:t>
            </a:r>
            <a:r>
              <a:rPr lang="es-BO" sz="3600" b="1" spc="10" dirty="0">
                <a:solidFill>
                  <a:schemeClr val="tx1"/>
                </a:solidFill>
                <a:effectLst/>
                <a:latin typeface="+mj-lt"/>
                <a:ea typeface="Franklin Gothic Medium Cond" panose="020B0606030402020204" pitchFamily="34" charset="0"/>
                <a:cs typeface="Franklin Gothic Medium Cond" panose="020B0606030402020204" pitchFamily="34" charset="0"/>
              </a:rPr>
              <a:t>g</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i</a:t>
            </a:r>
            <a:r>
              <a:rPr lang="es-BO" sz="3600" b="1" spc="-15" dirty="0">
                <a:solidFill>
                  <a:schemeClr val="tx1"/>
                </a:solidFill>
                <a:effectLst/>
                <a:latin typeface="+mj-lt"/>
                <a:ea typeface="Franklin Gothic Medium Cond" panose="020B0606030402020204" pitchFamily="34" charset="0"/>
                <a:cs typeface="Franklin Gothic Medium Cond" panose="020B0606030402020204" pitchFamily="34" charset="0"/>
              </a:rPr>
              <a:t>a</a:t>
            </a:r>
            <a:r>
              <a:rPr lang="es-BO" sz="3600" b="1" dirty="0">
                <a:solidFill>
                  <a:schemeClr val="tx1"/>
                </a:solidFill>
                <a:effectLst/>
                <a:latin typeface="+mj-lt"/>
                <a:ea typeface="Franklin Gothic Medium Cond" panose="020B0606030402020204" pitchFamily="34" charset="0"/>
                <a:cs typeface="Franklin Gothic Medium Cond" panose="020B0606030402020204" pitchFamily="34" charset="0"/>
              </a:rPr>
              <a:t>s </a:t>
            </a:r>
            <a:r>
              <a:rPr lang="es-BO" sz="3600" b="1" spc="-25" dirty="0">
                <a:solidFill>
                  <a:schemeClr val="tx1"/>
                </a:solidFill>
                <a:effectLst/>
                <a:latin typeface="+mj-lt"/>
                <a:ea typeface="Franklin Gothic Medium Cond" panose="020B0606030402020204" pitchFamily="34" charset="0"/>
                <a:cs typeface="Franklin Gothic Medium Cond" panose="020B0606030402020204" pitchFamily="34" charset="0"/>
              </a:rPr>
              <a:t>p</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a</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r</a:t>
            </a:r>
            <a:r>
              <a:rPr lang="es-BO" sz="3600" b="1" dirty="0">
                <a:solidFill>
                  <a:schemeClr val="tx1"/>
                </a:solidFill>
                <a:effectLst/>
                <a:latin typeface="+mj-lt"/>
                <a:ea typeface="Franklin Gothic Medium Cond" panose="020B0606030402020204" pitchFamily="34" charset="0"/>
                <a:cs typeface="Franklin Gothic Medium Cond" panose="020B0606030402020204" pitchFamily="34" charset="0"/>
              </a:rPr>
              <a:t>a </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di</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na</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m</a:t>
            </a:r>
            <a:r>
              <a:rPr lang="es-BO" sz="3600" b="1" spc="-20" dirty="0">
                <a:solidFill>
                  <a:schemeClr val="tx1"/>
                </a:solidFill>
                <a:effectLst/>
                <a:latin typeface="+mj-lt"/>
                <a:ea typeface="Franklin Gothic Medium Cond" panose="020B0606030402020204" pitchFamily="34" charset="0"/>
                <a:cs typeface="Franklin Gothic Medium Cond" panose="020B0606030402020204" pitchFamily="34" charset="0"/>
              </a:rPr>
              <a:t>i</a:t>
            </a:r>
            <a:r>
              <a:rPr lang="es-BO" sz="3600" b="1" spc="25" dirty="0">
                <a:solidFill>
                  <a:schemeClr val="tx1"/>
                </a:solidFill>
                <a:effectLst/>
                <a:latin typeface="+mj-lt"/>
                <a:ea typeface="Franklin Gothic Medium Cond" panose="020B0606030402020204" pitchFamily="34" charset="0"/>
                <a:cs typeface="Franklin Gothic Medium Cond" panose="020B0606030402020204" pitchFamily="34" charset="0"/>
              </a:rPr>
              <a:t>z</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ar  </a:t>
            </a:r>
            <a:r>
              <a:rPr lang="es-BO" sz="3600" b="1" spc="-15" dirty="0">
                <a:solidFill>
                  <a:schemeClr val="tx1"/>
                </a:solidFill>
                <a:effectLst/>
                <a:latin typeface="+mj-lt"/>
                <a:ea typeface="Franklin Gothic Medium Cond" panose="020B0606030402020204" pitchFamily="34" charset="0"/>
                <a:cs typeface="Franklin Gothic Medium Cond" panose="020B0606030402020204" pitchFamily="34" charset="0"/>
              </a:rPr>
              <a:t>e</a:t>
            </a:r>
            <a:r>
              <a:rPr lang="es-BO" sz="3600" b="1" dirty="0">
                <a:solidFill>
                  <a:schemeClr val="tx1"/>
                </a:solidFill>
                <a:effectLst/>
                <a:latin typeface="+mj-lt"/>
                <a:ea typeface="Franklin Gothic Medium Cond" panose="020B0606030402020204" pitchFamily="34" charset="0"/>
                <a:cs typeface="Franklin Gothic Medium Cond" panose="020B0606030402020204" pitchFamily="34" charset="0"/>
              </a:rPr>
              <a:t>l </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am</a:t>
            </a:r>
            <a:r>
              <a:rPr lang="es-BO" sz="3600" b="1" spc="-30" dirty="0">
                <a:solidFill>
                  <a:schemeClr val="tx1"/>
                </a:solidFill>
                <a:effectLst/>
                <a:latin typeface="+mj-lt"/>
                <a:ea typeface="Franklin Gothic Medium Cond" panose="020B0606030402020204" pitchFamily="34" charset="0"/>
                <a:cs typeface="Franklin Gothic Medium Cond" panose="020B0606030402020204" pitchFamily="34" charset="0"/>
              </a:rPr>
              <a:t>bi</a:t>
            </a:r>
            <a:r>
              <a:rPr lang="es-BO" sz="3600" b="1" spc="-20" dirty="0">
                <a:solidFill>
                  <a:schemeClr val="tx1"/>
                </a:solidFill>
                <a:effectLst/>
                <a:latin typeface="+mj-lt"/>
                <a:ea typeface="Franklin Gothic Medium Cond" panose="020B0606030402020204" pitchFamily="34" charset="0"/>
                <a:cs typeface="Franklin Gothic Medium Cond" panose="020B0606030402020204" pitchFamily="34" charset="0"/>
              </a:rPr>
              <a:t>e</a:t>
            </a:r>
            <a:r>
              <a:rPr lang="es-BO" sz="3600" b="1" spc="-5" dirty="0">
                <a:solidFill>
                  <a:schemeClr val="tx1"/>
                </a:solidFill>
                <a:effectLst/>
                <a:latin typeface="+mj-lt"/>
                <a:ea typeface="Franklin Gothic Medium Cond" panose="020B0606030402020204" pitchFamily="34" charset="0"/>
                <a:cs typeface="Franklin Gothic Medium Cond" panose="020B0606030402020204" pitchFamily="34" charset="0"/>
              </a:rPr>
              <a:t>n</a:t>
            </a:r>
            <a:r>
              <a:rPr lang="es-BO" sz="3600" b="1" spc="10" dirty="0">
                <a:solidFill>
                  <a:schemeClr val="tx1"/>
                </a:solidFill>
                <a:effectLst/>
                <a:latin typeface="+mj-lt"/>
                <a:ea typeface="Franklin Gothic Medium Cond" panose="020B0606030402020204" pitchFamily="34" charset="0"/>
                <a:cs typeface="Franklin Gothic Medium Cond" panose="020B0606030402020204" pitchFamily="34" charset="0"/>
              </a:rPr>
              <a:t>t</a:t>
            </a:r>
            <a:r>
              <a:rPr lang="es-BO" sz="3600" b="1" dirty="0">
                <a:solidFill>
                  <a:schemeClr val="tx1"/>
                </a:solidFill>
                <a:effectLst/>
                <a:latin typeface="+mj-lt"/>
                <a:ea typeface="Franklin Gothic Medium Cond" panose="020B0606030402020204" pitchFamily="34" charset="0"/>
                <a:cs typeface="Franklin Gothic Medium Cond" panose="020B0606030402020204" pitchFamily="34" charset="0"/>
              </a:rPr>
              <a:t>e </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la</a:t>
            </a:r>
            <a:r>
              <a:rPr lang="es-BO" sz="3600" b="1" spc="-15" dirty="0">
                <a:solidFill>
                  <a:schemeClr val="tx1"/>
                </a:solidFill>
                <a:effectLst/>
                <a:latin typeface="+mj-lt"/>
                <a:ea typeface="Franklin Gothic Medium Cond" panose="020B0606030402020204" pitchFamily="34" charset="0"/>
                <a:cs typeface="Franklin Gothic Medium Cond" panose="020B0606030402020204" pitchFamily="34" charset="0"/>
              </a:rPr>
              <a:t>b</a:t>
            </a:r>
            <a:r>
              <a:rPr lang="es-BO" sz="3600" b="1" spc="-30" dirty="0">
                <a:solidFill>
                  <a:schemeClr val="tx1"/>
                </a:solidFill>
                <a:effectLst/>
                <a:latin typeface="+mj-lt"/>
                <a:ea typeface="Franklin Gothic Medium Cond" panose="020B0606030402020204" pitchFamily="34" charset="0"/>
                <a:cs typeface="Franklin Gothic Medium Cond" panose="020B0606030402020204" pitchFamily="34" charset="0"/>
              </a:rPr>
              <a:t>o</a:t>
            </a:r>
            <a:r>
              <a:rPr lang="es-BO" sz="3600" b="1" spc="40" dirty="0">
                <a:solidFill>
                  <a:schemeClr val="tx1"/>
                </a:solidFill>
                <a:effectLst/>
                <a:latin typeface="+mj-lt"/>
                <a:ea typeface="Franklin Gothic Medium Cond" panose="020B0606030402020204" pitchFamily="34" charset="0"/>
                <a:cs typeface="Franklin Gothic Medium Cond" panose="020B0606030402020204" pitchFamily="34" charset="0"/>
              </a:rPr>
              <a:t>r</a:t>
            </a:r>
            <a:r>
              <a:rPr lang="es-BO" sz="3600" b="1" spc="-35" dirty="0">
                <a:solidFill>
                  <a:schemeClr val="tx1"/>
                </a:solidFill>
                <a:effectLst/>
                <a:latin typeface="+mj-lt"/>
                <a:ea typeface="Franklin Gothic Medium Cond" panose="020B0606030402020204" pitchFamily="34" charset="0"/>
                <a:cs typeface="Franklin Gothic Medium Cond" panose="020B0606030402020204" pitchFamily="34" charset="0"/>
              </a:rPr>
              <a:t>al</a:t>
            </a:r>
            <a:endParaRPr lang="es-BO" sz="3600" b="1" dirty="0">
              <a:solidFill>
                <a:schemeClr val="tx1"/>
              </a:solidFill>
              <a:effectLst/>
              <a:latin typeface="+mj-lt"/>
              <a:ea typeface="Times New Roman" panose="02020603050405020304" pitchFamily="18" charset="0"/>
            </a:endParaRPr>
          </a:p>
          <a:p>
            <a:pPr algn="ctr"/>
            <a:endParaRPr lang="es-BO" sz="2800" b="1" dirty="0">
              <a:solidFill>
                <a:schemeClr val="tx1"/>
              </a:solidFill>
              <a:latin typeface="+mj-lt"/>
            </a:endParaRPr>
          </a:p>
        </p:txBody>
      </p:sp>
      <p:sp>
        <p:nvSpPr>
          <p:cNvPr id="4" name="Título 1">
            <a:extLst>
              <a:ext uri="{FF2B5EF4-FFF2-40B4-BE49-F238E27FC236}">
                <a16:creationId xmlns:a16="http://schemas.microsoft.com/office/drawing/2014/main" xmlns="" id="{D5DD6C84-DFA8-E9EE-5AEC-CDEFBAE6617F}"/>
              </a:ext>
            </a:extLst>
          </p:cNvPr>
          <p:cNvSpPr txBox="1">
            <a:spLocks/>
          </p:cNvSpPr>
          <p:nvPr/>
        </p:nvSpPr>
        <p:spPr>
          <a:xfrm>
            <a:off x="5718721" y="4421818"/>
            <a:ext cx="6010824" cy="2159058"/>
          </a:xfrm>
          <a:prstGeom prst="rect">
            <a:avLst/>
          </a:prstGeom>
          <a:solidFill>
            <a:schemeClr val="bg2">
              <a:lumMod val="10000"/>
              <a:lumOff val="90000"/>
            </a:schemeClr>
          </a:solidFill>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a:lnSpc>
                <a:spcPct val="100000"/>
              </a:lnSpc>
            </a:pP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E</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l</a:t>
            </a:r>
            <a:r>
              <a:rPr lang="es-BO" sz="3200" i="0" cap="none" spc="-5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valor</a:t>
            </a:r>
            <a:r>
              <a:rPr lang="es-BO" sz="3200" b="1" i="0" cap="none" spc="80"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de</a:t>
            </a:r>
            <a:r>
              <a:rPr lang="es-BO" sz="3200" b="1" i="0" cap="none" spc="-2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la</a:t>
            </a:r>
            <a:r>
              <a:rPr lang="es-BO" sz="3200" b="1" i="0" cap="none" spc="3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diversidad</a:t>
            </a:r>
            <a: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genera</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demandas</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y</a:t>
            </a:r>
            <a:r>
              <a:rPr lang="es-BO" sz="3200" i="0" cap="none" spc="-3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oportunidades</a:t>
            </a:r>
            <a: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a:t>
            </a:r>
            <a:r>
              <a:rPr lang="es-BO" sz="3200" i="0" cap="none" spc="-40"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ambos</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lados</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haciendo</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efectiva</a:t>
            </a:r>
            <a:r>
              <a:rPr lang="es-BO" sz="3200" i="0" cap="none" spc="5"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la</a:t>
            </a:r>
            <a: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interrelación</a:t>
            </a:r>
            <a:r>
              <a:rPr lang="es-BO" sz="3200" b="1" i="0" cap="none" spc="220"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 </a:t>
            </a:r>
            <a:r>
              <a:rPr lang="es-BO" sz="3200" b="1"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laboral</a:t>
            </a:r>
            <a:r>
              <a:rPr lang="es-BO" sz="3200" i="0" cap="none"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t>
            </a:r>
            <a: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s-BO" sz="3200" i="0" cap="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s-BO" sz="8800" i="0" cap="none" dirty="0">
              <a:solidFill>
                <a:schemeClr val="bg1"/>
              </a:solidFill>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xmlns="" id="{C07849D5-7177-D19A-4B65-A2A915229C2F}"/>
              </a:ext>
            </a:extLst>
          </p:cNvPr>
          <p:cNvPicPr>
            <a:picLocks noChangeAspect="1"/>
          </p:cNvPicPr>
          <p:nvPr/>
        </p:nvPicPr>
        <p:blipFill rotWithShape="1">
          <a:blip r:embed="rId2"/>
          <a:srcRect t="20230" b="48288"/>
          <a:stretch/>
        </p:blipFill>
        <p:spPr>
          <a:xfrm>
            <a:off x="7414883" y="1710061"/>
            <a:ext cx="3857625" cy="2159058"/>
          </a:xfrm>
          <a:prstGeom prst="rect">
            <a:avLst/>
          </a:prstGeom>
        </p:spPr>
      </p:pic>
      <p:pic>
        <p:nvPicPr>
          <p:cNvPr id="8" name="Imagen 7">
            <a:extLst>
              <a:ext uri="{FF2B5EF4-FFF2-40B4-BE49-F238E27FC236}">
                <a16:creationId xmlns:a16="http://schemas.microsoft.com/office/drawing/2014/main" xmlns="" id="{42AFE1A5-9890-AA29-9A73-4BEB516AA8B8}"/>
              </a:ext>
            </a:extLst>
          </p:cNvPr>
          <p:cNvPicPr>
            <a:picLocks noChangeAspect="1"/>
          </p:cNvPicPr>
          <p:nvPr/>
        </p:nvPicPr>
        <p:blipFill rotWithShape="1">
          <a:blip r:embed="rId3"/>
          <a:srcRect t="13640" b="61992"/>
          <a:stretch/>
        </p:blipFill>
        <p:spPr>
          <a:xfrm>
            <a:off x="405740" y="4421818"/>
            <a:ext cx="3857625" cy="1671146"/>
          </a:xfrm>
          <a:prstGeom prst="rect">
            <a:avLst/>
          </a:prstGeom>
        </p:spPr>
      </p:pic>
    </p:spTree>
    <p:extLst>
      <p:ext uri="{BB962C8B-B14F-4D97-AF65-F5344CB8AC3E}">
        <p14:creationId xmlns:p14="http://schemas.microsoft.com/office/powerpoint/2010/main" val="285897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 name="CuadroTexto 87">
            <a:extLst>
              <a:ext uri="{FF2B5EF4-FFF2-40B4-BE49-F238E27FC236}">
                <a16:creationId xmlns:a16="http://schemas.microsoft.com/office/drawing/2014/main" xmlns="" id="{4076FD42-2051-DE87-1757-1D66E2CE8269}"/>
              </a:ext>
            </a:extLst>
          </p:cNvPr>
          <p:cNvSpPr txBox="1"/>
          <p:nvPr/>
        </p:nvSpPr>
        <p:spPr>
          <a:xfrm>
            <a:off x="9392894" y="826472"/>
            <a:ext cx="2799106" cy="5078313"/>
          </a:xfrm>
          <a:prstGeom prst="rect">
            <a:avLst/>
          </a:prstGeom>
          <a:solidFill>
            <a:srgbClr val="00B0F0"/>
          </a:solidFill>
        </p:spPr>
        <p:txBody>
          <a:bodyPr wrap="square" rtlCol="0">
            <a:spAutoFit/>
          </a:bodyPr>
          <a:lstStyle/>
          <a:p>
            <a:pPr algn="ctr"/>
            <a:endParaRPr lang="es-MX" sz="3600" b="1" dirty="0">
              <a:solidFill>
                <a:schemeClr val="bg1"/>
              </a:solidFill>
            </a:endParaRPr>
          </a:p>
          <a:p>
            <a:pPr algn="ctr"/>
            <a:endParaRPr lang="es-MX" sz="3600" b="1" dirty="0">
              <a:solidFill>
                <a:schemeClr val="bg1"/>
              </a:solidFill>
            </a:endParaRPr>
          </a:p>
          <a:p>
            <a:pPr algn="ctr"/>
            <a:r>
              <a:rPr lang="es-MX" sz="3600" b="1" dirty="0">
                <a:solidFill>
                  <a:schemeClr val="bg1"/>
                </a:solidFill>
              </a:rPr>
              <a:t>Lo que deben saber los empleadores</a:t>
            </a:r>
          </a:p>
          <a:p>
            <a:pPr algn="ctr"/>
            <a:endParaRPr lang="es-MX" sz="3600" b="1" dirty="0">
              <a:solidFill>
                <a:schemeClr val="bg1"/>
              </a:solidFill>
            </a:endParaRPr>
          </a:p>
          <a:p>
            <a:pPr algn="ctr"/>
            <a:endParaRPr lang="es-MX" sz="3600" b="1" dirty="0">
              <a:solidFill>
                <a:schemeClr val="bg1"/>
              </a:solidFill>
            </a:endParaRPr>
          </a:p>
          <a:p>
            <a:pPr algn="ctr"/>
            <a:endParaRPr lang="es-BO" sz="3600" b="1" dirty="0">
              <a:solidFill>
                <a:schemeClr val="bg1"/>
              </a:solidFill>
            </a:endParaRPr>
          </a:p>
        </p:txBody>
      </p:sp>
      <p:sp>
        <p:nvSpPr>
          <p:cNvPr id="90" name="CuadroTexto 89">
            <a:extLst>
              <a:ext uri="{FF2B5EF4-FFF2-40B4-BE49-F238E27FC236}">
                <a16:creationId xmlns:a16="http://schemas.microsoft.com/office/drawing/2014/main" xmlns="" id="{8E7BEA5E-A17A-2B82-C319-2274E3824ED3}"/>
              </a:ext>
            </a:extLst>
          </p:cNvPr>
          <p:cNvSpPr txBox="1"/>
          <p:nvPr/>
        </p:nvSpPr>
        <p:spPr>
          <a:xfrm>
            <a:off x="589280" y="826472"/>
            <a:ext cx="8768080" cy="6001643"/>
          </a:xfrm>
          <a:prstGeom prst="rect">
            <a:avLst/>
          </a:prstGeom>
          <a:solidFill>
            <a:schemeClr val="bg1"/>
          </a:solidFill>
        </p:spPr>
        <p:txBody>
          <a:bodyPr wrap="square">
            <a:spAutoFit/>
          </a:bodyPr>
          <a:lstStyle/>
          <a:p>
            <a:pPr marL="342900" marR="107315" indent="-342900">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Aseg</a:t>
            </a:r>
            <a:r>
              <a:rPr lang="es-BO" sz="2400" spc="30" dirty="0">
                <a:effectLst/>
                <a:latin typeface="Times New Roman" panose="02020603050405020304" pitchFamily="18" charset="0"/>
                <a:ea typeface="Times New Roman" panose="02020603050405020304" pitchFamily="18" charset="0"/>
              </a:rPr>
              <a:t>u</a:t>
            </a:r>
            <a:r>
              <a:rPr lang="es-BO" sz="2400" spc="-5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arse </a:t>
            </a:r>
            <a:r>
              <a:rPr lang="es-BO" sz="2400" spc="-60" dirty="0">
                <a:effectLst/>
                <a:latin typeface="Times New Roman" panose="02020603050405020304" pitchFamily="18" charset="0"/>
                <a:ea typeface="Times New Roman" panose="02020603050405020304" pitchFamily="18" charset="0"/>
              </a:rPr>
              <a:t>q</a:t>
            </a:r>
            <a:r>
              <a:rPr lang="es-BO" sz="2400" dirty="0">
                <a:effectLst/>
                <a:latin typeface="Times New Roman" panose="02020603050405020304" pitchFamily="18" charset="0"/>
                <a:ea typeface="Times New Roman" panose="02020603050405020304" pitchFamily="18" charset="0"/>
              </a:rPr>
              <a:t>ue</a:t>
            </a:r>
            <a:r>
              <a:rPr lang="es-BO" sz="2400" spc="17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los</a:t>
            </a:r>
            <a:r>
              <a:rPr lang="es-BO" sz="2400" spc="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enca</a:t>
            </a:r>
            <a:r>
              <a:rPr lang="es-BO" sz="2400" spc="-5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gos</a:t>
            </a:r>
            <a:r>
              <a:rPr lang="es-BO" sz="2400" spc="14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sean</a:t>
            </a:r>
            <a:r>
              <a:rPr lang="es-BO" sz="2400" spc="1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comprendidos. </a:t>
            </a:r>
            <a:endParaRPr lang="es-BO" sz="1400" dirty="0">
              <a:effectLst/>
              <a:latin typeface="Times New Roman" panose="02020603050405020304" pitchFamily="18" charset="0"/>
              <a:ea typeface="Times New Roman" panose="02020603050405020304" pitchFamily="18" charset="0"/>
            </a:endParaRPr>
          </a:p>
          <a:p>
            <a:pPr marL="342900" marR="107315" indent="-342900">
              <a:buFont typeface="Arial" panose="020B0604020202020204" pitchFamily="34" charset="0"/>
              <a:buChar char="•"/>
            </a:pPr>
            <a:r>
              <a:rPr lang="es-BO" sz="2400" spc="-160" dirty="0">
                <a:effectLst/>
                <a:latin typeface="Times New Roman" panose="02020603050405020304" pitchFamily="18" charset="0"/>
                <a:ea typeface="Times New Roman" panose="02020603050405020304" pitchFamily="18" charset="0"/>
              </a:rPr>
              <a:t>T</a:t>
            </a:r>
            <a:r>
              <a:rPr lang="es-BO" sz="2400" dirty="0">
                <a:effectLst/>
                <a:latin typeface="Times New Roman" panose="02020603050405020304" pitchFamily="18" charset="0"/>
                <a:ea typeface="Times New Roman" panose="02020603050405020304" pitchFamily="18" charset="0"/>
              </a:rPr>
              <a:t>ener</a:t>
            </a:r>
            <a:r>
              <a:rPr lang="es-BO" sz="2400" spc="200" dirty="0">
                <a:effectLst/>
                <a:latin typeface="Times New Roman" panose="02020603050405020304" pitchFamily="18" charset="0"/>
                <a:ea typeface="Times New Roman" panose="02020603050405020304" pitchFamily="18" charset="0"/>
              </a:rPr>
              <a:t> paciencia</a:t>
            </a:r>
            <a:r>
              <a:rPr lang="es-BO" sz="2400" dirty="0">
                <a:effectLst/>
                <a:latin typeface="Times New Roman" panose="02020603050405020304" pitchFamily="18" charset="0"/>
                <a:ea typeface="Times New Roman" panose="02020603050405020304" pitchFamily="18" charset="0"/>
              </a:rPr>
              <a:t> </a:t>
            </a:r>
            <a:r>
              <a:rPr lang="es-BO" sz="2400" spc="10" dirty="0">
                <a:effectLst/>
                <a:latin typeface="Times New Roman" panose="02020603050405020304" pitchFamily="18" charset="0"/>
                <a:ea typeface="Times New Roman" panose="02020603050405020304" pitchFamily="18" charset="0"/>
              </a:rPr>
              <a:t>al</a:t>
            </a:r>
            <a:r>
              <a:rPr lang="es-BO" sz="2400" spc="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mome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to</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dar </a:t>
            </a:r>
            <a:r>
              <a:rPr lang="es-BO" sz="2400" spc="30" dirty="0">
                <a:effectLst/>
                <a:latin typeface="Times New Roman" panose="02020603050405020304" pitchFamily="18" charset="0"/>
                <a:ea typeface="Times New Roman" panose="02020603050405020304" pitchFamily="18" charset="0"/>
              </a:rPr>
              <a:t>u</a:t>
            </a:r>
            <a:r>
              <a:rPr lang="es-BO" sz="2400" dirty="0">
                <a:effectLst/>
                <a:latin typeface="Times New Roman" panose="02020603050405020304" pitchFamily="18" charset="0"/>
                <a:ea typeface="Times New Roman" panose="02020603050405020304" pitchFamily="18" charset="0"/>
              </a:rPr>
              <a:t>n</a:t>
            </a:r>
            <a:r>
              <a:rPr lang="es-BO" sz="2400" spc="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enca</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go. </a:t>
            </a:r>
            <a:endParaRPr lang="es-BO" sz="1400" dirty="0">
              <a:effectLst/>
              <a:latin typeface="Times New Roman" panose="02020603050405020304" pitchFamily="18" charset="0"/>
              <a:ea typeface="Times New Roman" panose="02020603050405020304" pitchFamily="18" charset="0"/>
            </a:endParaRPr>
          </a:p>
          <a:p>
            <a:pPr marL="342900" marR="107315" indent="-342900">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Limitar</a:t>
            </a:r>
            <a:r>
              <a:rPr lang="es-BO" sz="2400" spc="3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a:t>
            </a:r>
            <a:r>
              <a:rPr lang="es-BO" sz="2400" spc="5" dirty="0">
                <a:effectLst/>
                <a:latin typeface="Times New Roman" panose="02020603050405020304" pitchFamily="18" charset="0"/>
                <a:ea typeface="Times New Roman" panose="02020603050405020304" pitchFamily="18" charset="0"/>
              </a:rPr>
              <a:t> </a:t>
            </a:r>
            <a:r>
              <a:rPr lang="es-BO" sz="2400" spc="-35" dirty="0">
                <a:effectLst/>
                <a:latin typeface="Times New Roman" panose="02020603050405020304" pitchFamily="18" charset="0"/>
                <a:ea typeface="Times New Roman" panose="02020603050405020304" pitchFamily="18" charset="0"/>
              </a:rPr>
              <a:t>a</a:t>
            </a:r>
            <a:r>
              <a:rPr lang="es-BO" sz="2400" dirty="0">
                <a:effectLst/>
                <a:latin typeface="Times New Roman" panose="02020603050405020304" pitchFamily="18" charset="0"/>
                <a:ea typeface="Times New Roman" panose="02020603050405020304" pitchFamily="18" charset="0"/>
              </a:rPr>
              <a:t>yuda</a:t>
            </a:r>
            <a:r>
              <a:rPr lang="es-BO" sz="2400" spc="-115" dirty="0">
                <a:effectLst/>
                <a:latin typeface="Times New Roman" panose="02020603050405020304" pitchFamily="18" charset="0"/>
                <a:ea typeface="Times New Roman" panose="02020603050405020304" pitchFamily="18" charset="0"/>
              </a:rPr>
              <a:t> </a:t>
            </a:r>
            <a:r>
              <a:rPr lang="es-BO" sz="2400" spc="-35" dirty="0">
                <a:effectLst/>
                <a:latin typeface="Times New Roman" panose="02020603050405020304" pitchFamily="18" charset="0"/>
                <a:ea typeface="Times New Roman" panose="02020603050405020304" pitchFamily="18" charset="0"/>
              </a:rPr>
              <a:t>p</a:t>
            </a:r>
            <a:r>
              <a:rPr lang="es-BO" sz="2400" dirty="0">
                <a:effectLst/>
                <a:latin typeface="Times New Roman" panose="02020603050405020304" pitchFamily="18" charset="0"/>
                <a:ea typeface="Times New Roman" panose="02020603050405020304" pitchFamily="18" charset="0"/>
              </a:rPr>
              <a:t>a</a:t>
            </a:r>
            <a:r>
              <a:rPr lang="es-BO" sz="2400" spc="-5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a:t>
            </a:r>
            <a:r>
              <a:rPr lang="es-BO" sz="2400" spc="5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fortalecer</a:t>
            </a:r>
            <a:r>
              <a:rPr lang="es-BO" sz="2400" spc="16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autonomía. </a:t>
            </a:r>
            <a:endParaRPr lang="es-BO" sz="1400" dirty="0">
              <a:effectLst/>
              <a:latin typeface="Times New Roman" panose="02020603050405020304" pitchFamily="18" charset="0"/>
              <a:ea typeface="Times New Roman" panose="02020603050405020304" pitchFamily="18" charset="0"/>
            </a:endParaRPr>
          </a:p>
          <a:p>
            <a:pPr marL="342900" marR="107315" indent="-342900">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Imp</a:t>
            </a:r>
            <a:r>
              <a:rPr lang="es-BO" sz="2400" spc="35" dirty="0">
                <a:effectLst/>
                <a:latin typeface="Times New Roman" panose="02020603050405020304" pitchFamily="18" charset="0"/>
                <a:ea typeface="Times New Roman" panose="02020603050405020304" pitchFamily="18" charset="0"/>
              </a:rPr>
              <a:t>u</a:t>
            </a:r>
            <a:r>
              <a:rPr lang="es-BO" sz="2400" dirty="0">
                <a:effectLst/>
                <a:latin typeface="Times New Roman" panose="02020603050405020304" pitchFamily="18" charset="0"/>
                <a:ea typeface="Times New Roman" panose="02020603050405020304" pitchFamily="18" charset="0"/>
              </a:rPr>
              <a:t>lsar</a:t>
            </a:r>
            <a:r>
              <a:rPr lang="es-BO" sz="2400" spc="3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a:t>
            </a:r>
            <a:r>
              <a:rPr lang="es-BO" sz="2400" spc="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ut</a:t>
            </a:r>
            <a:r>
              <a:rPr lang="es-BO" sz="2400" spc="40" dirty="0">
                <a:effectLst/>
                <a:latin typeface="Times New Roman" panose="02020603050405020304" pitchFamily="18" charset="0"/>
                <a:ea typeface="Times New Roman" panose="02020603050405020304" pitchFamily="18" charset="0"/>
              </a:rPr>
              <a:t>i</a:t>
            </a:r>
            <a:r>
              <a:rPr lang="es-BO" sz="2400" dirty="0">
                <a:effectLst/>
                <a:latin typeface="Times New Roman" panose="02020603050405020304" pitchFamily="18" charset="0"/>
                <a:ea typeface="Times New Roman" panose="02020603050405020304" pitchFamily="18" charset="0"/>
              </a:rPr>
              <a:t>lización</a:t>
            </a:r>
            <a:r>
              <a:rPr lang="es-BO" sz="2400" spc="9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spc="30" dirty="0">
                <a:effectLst/>
                <a:latin typeface="Times New Roman" panose="02020603050405020304" pitchFamily="18" charset="0"/>
                <a:ea typeface="Times New Roman" panose="02020603050405020304" pitchFamily="18" charset="0"/>
              </a:rPr>
              <a:t>u</a:t>
            </a:r>
            <a:r>
              <a:rPr lang="es-BO" sz="2400" dirty="0">
                <a:effectLst/>
                <a:latin typeface="Times New Roman" panose="02020603050405020304" pitchFamily="18" charset="0"/>
                <a:ea typeface="Times New Roman" panose="02020603050405020304" pitchFamily="18" charset="0"/>
              </a:rPr>
              <a:t>na</a:t>
            </a:r>
            <a:r>
              <a:rPr lang="es-BO" sz="2400" spc="1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agenda</a:t>
            </a:r>
            <a:r>
              <a:rPr lang="es-BO" sz="2400" spc="-2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labo</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al.</a:t>
            </a:r>
            <a:endParaRPr lang="es-BO" sz="1400" dirty="0">
              <a:effectLst/>
              <a:latin typeface="Times New Roman" panose="02020603050405020304" pitchFamily="18" charset="0"/>
              <a:ea typeface="Times New Roman" panose="02020603050405020304" pitchFamily="18" charset="0"/>
            </a:endParaRPr>
          </a:p>
          <a:p>
            <a:pPr marL="342900" marR="647700" indent="-342900">
              <a:spcBef>
                <a:spcPts val="45"/>
              </a:spcBef>
              <a:spcAft>
                <a:spcPts val="0"/>
              </a:spcAft>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D</a:t>
            </a:r>
            <a:r>
              <a:rPr lang="es-BO" sz="2400" spc="-40" dirty="0">
                <a:effectLst/>
                <a:latin typeface="Times New Roman" panose="02020603050405020304" pitchFamily="18" charset="0"/>
                <a:ea typeface="Times New Roman" panose="02020603050405020304" pitchFamily="18" charset="0"/>
              </a:rPr>
              <a:t>e</a:t>
            </a:r>
            <a:r>
              <a:rPr lang="es-BO" sz="2400" dirty="0">
                <a:effectLst/>
                <a:latin typeface="Times New Roman" panose="02020603050405020304" pitchFamily="18" charset="0"/>
                <a:ea typeface="Times New Roman" panose="02020603050405020304" pitchFamily="18" charset="0"/>
              </a:rPr>
              <a:t>jar</a:t>
            </a:r>
            <a:r>
              <a:rPr lang="es-BO" sz="2400" spc="-20" dirty="0">
                <a:effectLst/>
                <a:latin typeface="Times New Roman" panose="02020603050405020304" pitchFamily="18" charset="0"/>
                <a:ea typeface="Times New Roman" panose="02020603050405020304" pitchFamily="18" charset="0"/>
              </a:rPr>
              <a:t> </a:t>
            </a:r>
            <a:r>
              <a:rPr lang="es-BO" sz="2400" spc="-60" dirty="0">
                <a:effectLst/>
                <a:latin typeface="Times New Roman" panose="02020603050405020304" pitchFamily="18" charset="0"/>
                <a:ea typeface="Times New Roman" panose="02020603050405020304" pitchFamily="18" charset="0"/>
              </a:rPr>
              <a:t>q</a:t>
            </a:r>
            <a:r>
              <a:rPr lang="es-BO" sz="2400" dirty="0">
                <a:effectLst/>
                <a:latin typeface="Times New Roman" panose="02020603050405020304" pitchFamily="18" charset="0"/>
                <a:ea typeface="Times New Roman" panose="02020603050405020304" pitchFamily="18" charset="0"/>
              </a:rPr>
              <a:t>ue</a:t>
            </a:r>
            <a:r>
              <a:rPr lang="es-BO" sz="2400" spc="17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se</a:t>
            </a:r>
            <a:r>
              <a:rPr lang="es-BO" sz="2400" spc="18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desenvuel</a:t>
            </a:r>
            <a:r>
              <a:rPr lang="es-BO" sz="2400" spc="-65"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an</a:t>
            </a:r>
            <a:r>
              <a:rPr lang="es-BO" sz="2400" spc="4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solos</a:t>
            </a:r>
            <a:r>
              <a:rPr lang="es-BO" sz="2400" spc="15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a:t>
            </a:r>
            <a:r>
              <a:rPr lang="es-BO" sz="2400" spc="10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sus</a:t>
            </a:r>
            <a:r>
              <a:rPr lang="es-BO" sz="2400" spc="17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acti</a:t>
            </a:r>
            <a:r>
              <a:rPr lang="es-BO" sz="2400" spc="-2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idades. </a:t>
            </a:r>
            <a:endParaRPr lang="es-BO" sz="1400" dirty="0">
              <a:effectLst/>
              <a:latin typeface="Times New Roman" panose="02020603050405020304" pitchFamily="18" charset="0"/>
              <a:ea typeface="Times New Roman" panose="02020603050405020304" pitchFamily="18" charset="0"/>
            </a:endParaRPr>
          </a:p>
          <a:p>
            <a:pPr marL="342900" marR="647700" indent="-342900">
              <a:spcBef>
                <a:spcPts val="45"/>
              </a:spcBef>
              <a:spcAft>
                <a:spcPts val="0"/>
              </a:spcAft>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Ut</a:t>
            </a:r>
            <a:r>
              <a:rPr lang="es-BO" sz="2400" spc="40" dirty="0">
                <a:effectLst/>
                <a:latin typeface="Times New Roman" panose="02020603050405020304" pitchFamily="18" charset="0"/>
                <a:ea typeface="Times New Roman" panose="02020603050405020304" pitchFamily="18" charset="0"/>
              </a:rPr>
              <a:t>i</a:t>
            </a:r>
            <a:r>
              <a:rPr lang="es-BO" sz="2400" dirty="0">
                <a:effectLst/>
                <a:latin typeface="Times New Roman" panose="02020603050405020304" pitchFamily="18" charset="0"/>
                <a:ea typeface="Times New Roman" panose="02020603050405020304" pitchFamily="18" charset="0"/>
              </a:rPr>
              <a:t>lizar</a:t>
            </a:r>
            <a:r>
              <a:rPr lang="es-BO" sz="2400" spc="4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órdenes</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directas</a:t>
            </a:r>
            <a:r>
              <a:rPr lang="es-BO" sz="2400" spc="6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y</a:t>
            </a:r>
            <a:r>
              <a:rPr lang="es-BO" sz="2400" spc="5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concretas</a:t>
            </a:r>
            <a:r>
              <a:rPr lang="es-BO" sz="2400" spc="-4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sin</a:t>
            </a:r>
            <a:r>
              <a:rPr lang="es-BO" sz="2400" spc="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tecnicismo. </a:t>
            </a:r>
            <a:endParaRPr lang="es-BO" sz="1400" dirty="0">
              <a:effectLst/>
              <a:latin typeface="Times New Roman" panose="02020603050405020304" pitchFamily="18" charset="0"/>
              <a:ea typeface="Times New Roman" panose="02020603050405020304" pitchFamily="18" charset="0"/>
            </a:endParaRPr>
          </a:p>
          <a:p>
            <a:pPr marL="342900" marR="647700" indent="-342900">
              <a:spcBef>
                <a:spcPts val="45"/>
              </a:spcBef>
              <a:spcAft>
                <a:spcPts val="0"/>
              </a:spcAft>
              <a:buFont typeface="Arial" panose="020B0604020202020204" pitchFamily="34" charset="0"/>
              <a:buChar char="•"/>
            </a:pPr>
            <a:r>
              <a:rPr lang="es-BO" sz="2400" spc="-35" dirty="0">
                <a:effectLst/>
                <a:latin typeface="Times New Roman" panose="02020603050405020304" pitchFamily="18" charset="0"/>
                <a:ea typeface="Times New Roman" panose="02020603050405020304" pitchFamily="18" charset="0"/>
              </a:rPr>
              <a:t>E</a:t>
            </a:r>
            <a:r>
              <a:rPr lang="es-BO" sz="2400" spc="-2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itar</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los</a:t>
            </a:r>
            <a:r>
              <a:rPr lang="es-BO" sz="2400" spc="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cambios </a:t>
            </a:r>
            <a:r>
              <a:rPr lang="es-BO" sz="2400" spc="25" dirty="0">
                <a:effectLst/>
                <a:latin typeface="Times New Roman" panose="02020603050405020304" pitchFamily="18" charset="0"/>
                <a:ea typeface="Times New Roman" panose="02020603050405020304" pitchFamily="18" charset="0"/>
              </a:rPr>
              <a:t>en</a:t>
            </a:r>
            <a:r>
              <a:rPr lang="es-BO" sz="2400" spc="10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ambie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te</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labo</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al. </a:t>
            </a:r>
            <a:endParaRPr lang="es-BO" sz="1400" dirty="0">
              <a:effectLst/>
              <a:latin typeface="Times New Roman" panose="02020603050405020304" pitchFamily="18" charset="0"/>
              <a:ea typeface="Times New Roman" panose="02020603050405020304" pitchFamily="18" charset="0"/>
            </a:endParaRPr>
          </a:p>
          <a:p>
            <a:pPr marL="342900" marR="647700" indent="-342900">
              <a:spcBef>
                <a:spcPts val="45"/>
              </a:spcBef>
              <a:spcAft>
                <a:spcPts val="0"/>
              </a:spcAft>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Concie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tizar</a:t>
            </a:r>
            <a:r>
              <a:rPr lang="es-BO" sz="2400" spc="-8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a:t>
            </a:r>
            <a:r>
              <a:rPr lang="es-BO" sz="2400" spc="6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todos</a:t>
            </a:r>
            <a:r>
              <a:rPr lang="es-BO" sz="2400" spc="22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a:t>
            </a:r>
            <a:r>
              <a:rPr lang="es-BO" sz="2400" spc="-2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o</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a:t>
            </a:r>
            <a:r>
              <a:rPr lang="es-BO" sz="2400" spc="-25"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torno</a:t>
            </a:r>
            <a:r>
              <a:rPr lang="es-BO" sz="2400" spc="-3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labo</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al. </a:t>
            </a:r>
            <a:endParaRPr lang="es-BO" sz="1400" dirty="0">
              <a:effectLst/>
              <a:latin typeface="Times New Roman" panose="02020603050405020304" pitchFamily="18" charset="0"/>
              <a:ea typeface="Times New Roman" panose="02020603050405020304" pitchFamily="18" charset="0"/>
            </a:endParaRPr>
          </a:p>
          <a:p>
            <a:pPr marL="342900" marR="647700" indent="-342900">
              <a:spcBef>
                <a:spcPts val="45"/>
              </a:spcBef>
              <a:spcAft>
                <a:spcPts val="0"/>
              </a:spcAft>
              <a:buFont typeface="Arial" panose="020B0604020202020204" pitchFamily="34" charset="0"/>
              <a:buChar char="•"/>
            </a:pPr>
            <a:r>
              <a:rPr lang="es-BO" sz="2400" spc="35" dirty="0">
                <a:effectLst/>
                <a:latin typeface="Times New Roman" panose="02020603050405020304" pitchFamily="18" charset="0"/>
                <a:ea typeface="Times New Roman" panose="02020603050405020304" pitchFamily="18" charset="0"/>
              </a:rPr>
              <a:t>A</a:t>
            </a:r>
            <a:r>
              <a:rPr lang="es-BO" sz="2400" dirty="0">
                <a:effectLst/>
                <a:latin typeface="Times New Roman" panose="02020603050405020304" pitchFamily="18" charset="0"/>
                <a:ea typeface="Times New Roman" panose="02020603050405020304" pitchFamily="18" charset="0"/>
              </a:rPr>
              <a:t>p</a:t>
            </a:r>
            <a:r>
              <a:rPr lang="es-BO" sz="2400" spc="-75" dirty="0">
                <a:effectLst/>
                <a:latin typeface="Times New Roman" panose="02020603050405020304" pitchFamily="18" charset="0"/>
                <a:ea typeface="Times New Roman" panose="02020603050405020304" pitchFamily="18" charset="0"/>
              </a:rPr>
              <a:t>o</a:t>
            </a:r>
            <a:r>
              <a:rPr lang="es-BO" sz="2400" spc="-60" dirty="0">
                <a:effectLst/>
                <a:latin typeface="Times New Roman" panose="02020603050405020304" pitchFamily="18" charset="0"/>
                <a:ea typeface="Times New Roman" panose="02020603050405020304" pitchFamily="18" charset="0"/>
              </a:rPr>
              <a:t>y</a:t>
            </a:r>
            <a:r>
              <a:rPr lang="es-BO" sz="2400" dirty="0">
                <a:effectLst/>
                <a:latin typeface="Times New Roman" panose="02020603050405020304" pitchFamily="18" charset="0"/>
                <a:ea typeface="Times New Roman" panose="02020603050405020304" pitchFamily="18" charset="0"/>
              </a:rPr>
              <a:t>ar</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desen</a:t>
            </a:r>
            <a:r>
              <a:rPr lang="es-BO" sz="2400" spc="-5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ol</a:t>
            </a:r>
            <a:r>
              <a:rPr lang="es-BO" sz="2400" spc="-2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imie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to</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social.</a:t>
            </a:r>
            <a:endParaRPr lang="es-BO" sz="1400" dirty="0">
              <a:effectLst/>
              <a:latin typeface="Times New Roman" panose="02020603050405020304" pitchFamily="18" charset="0"/>
              <a:ea typeface="Times New Roman" panose="02020603050405020304" pitchFamily="18" charset="0"/>
            </a:endParaRPr>
          </a:p>
          <a:p>
            <a:pPr marL="342900" marR="197485" indent="-342900">
              <a:spcBef>
                <a:spcPts val="45"/>
              </a:spcBef>
              <a:spcAft>
                <a:spcPts val="0"/>
              </a:spcAft>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P</a:t>
            </a:r>
            <a:r>
              <a:rPr lang="es-BO" sz="2400" spc="-2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og</a:t>
            </a:r>
            <a:r>
              <a:rPr lang="es-BO" sz="2400" spc="-5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amar</a:t>
            </a:r>
            <a:r>
              <a:rPr lang="es-BO" sz="2400" spc="-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periódicame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te</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sus</a:t>
            </a:r>
            <a:r>
              <a:rPr lang="es-BO" sz="2400" spc="17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enca</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gos. </a:t>
            </a:r>
            <a:endParaRPr lang="es-BO" sz="1400" dirty="0">
              <a:effectLst/>
              <a:latin typeface="Times New Roman" panose="02020603050405020304" pitchFamily="18" charset="0"/>
              <a:ea typeface="Times New Roman" panose="02020603050405020304" pitchFamily="18" charset="0"/>
            </a:endParaRPr>
          </a:p>
          <a:p>
            <a:pPr marL="342900" marR="197485" indent="-342900">
              <a:spcBef>
                <a:spcPts val="45"/>
              </a:spcBef>
              <a:spcAft>
                <a:spcPts val="0"/>
              </a:spcAft>
              <a:buFont typeface="Arial" panose="020B0604020202020204" pitchFamily="34" charset="0"/>
              <a:buChar char="•"/>
            </a:pPr>
            <a:r>
              <a:rPr lang="es-BO" sz="2400" spc="-20" dirty="0">
                <a:effectLst/>
                <a:latin typeface="Times New Roman" panose="02020603050405020304" pitchFamily="18" charset="0"/>
                <a:ea typeface="Times New Roman" panose="02020603050405020304" pitchFamily="18" charset="0"/>
              </a:rPr>
              <a:t>E</a:t>
            </a:r>
            <a:r>
              <a:rPr lang="es-BO" sz="2400" spc="-25" dirty="0">
                <a:effectLst/>
                <a:latin typeface="Times New Roman" panose="02020603050405020304" pitchFamily="18" charset="0"/>
                <a:ea typeface="Times New Roman" panose="02020603050405020304" pitchFamily="18" charset="0"/>
              </a:rPr>
              <a:t>s</a:t>
            </a:r>
            <a:r>
              <a:rPr lang="es-BO" sz="2400" dirty="0">
                <a:effectLst/>
                <a:latin typeface="Times New Roman" panose="02020603050405020304" pitchFamily="18" charset="0"/>
                <a:ea typeface="Times New Roman" panose="02020603050405020304" pitchFamily="18" charset="0"/>
              </a:rPr>
              <a:t>tablecer</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rutinas</a:t>
            </a:r>
            <a:r>
              <a:rPr lang="es-BO" sz="2400" spc="-90" dirty="0">
                <a:effectLst/>
                <a:latin typeface="Times New Roman" panose="02020603050405020304" pitchFamily="18" charset="0"/>
                <a:ea typeface="Times New Roman" panose="02020603050405020304" pitchFamily="18" charset="0"/>
              </a:rPr>
              <a:t> </a:t>
            </a:r>
            <a:r>
              <a:rPr lang="es-BO" sz="2400" spc="-35" dirty="0">
                <a:effectLst/>
                <a:latin typeface="Times New Roman" panose="02020603050405020304" pitchFamily="18" charset="0"/>
                <a:ea typeface="Times New Roman" panose="02020603050405020304" pitchFamily="18" charset="0"/>
              </a:rPr>
              <a:t>p</a:t>
            </a:r>
            <a:r>
              <a:rPr lang="es-BO" sz="2400" dirty="0">
                <a:effectLst/>
                <a:latin typeface="Times New Roman" panose="02020603050405020304" pitchFamily="18" charset="0"/>
                <a:ea typeface="Times New Roman" panose="02020603050405020304" pitchFamily="18" charset="0"/>
              </a:rPr>
              <a:t>a</a:t>
            </a:r>
            <a:r>
              <a:rPr lang="es-BO" sz="2400" spc="-5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a:t>
            </a:r>
            <a:r>
              <a:rPr lang="es-BO" sz="2400" spc="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m</a:t>
            </a:r>
            <a:r>
              <a:rPr lang="es-BO" sz="2400" spc="-40" dirty="0">
                <a:effectLst/>
                <a:latin typeface="Times New Roman" panose="02020603050405020304" pitchFamily="18" charset="0"/>
                <a:ea typeface="Times New Roman" panose="02020603050405020304" pitchFamily="18" charset="0"/>
              </a:rPr>
              <a:t>e</a:t>
            </a:r>
            <a:r>
              <a:rPr lang="es-BO" sz="2400" dirty="0">
                <a:effectLst/>
                <a:latin typeface="Times New Roman" panose="02020603050405020304" pitchFamily="18" charset="0"/>
                <a:ea typeface="Times New Roman" panose="02020603050405020304" pitchFamily="18" charset="0"/>
              </a:rPr>
              <a:t>jor</a:t>
            </a:r>
            <a:r>
              <a:rPr lang="es-BO" sz="2400" spc="-3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des</a:t>
            </a:r>
            <a:r>
              <a:rPr lang="es-BO" sz="2400" spc="20" dirty="0">
                <a:effectLst/>
                <a:latin typeface="Times New Roman" panose="02020603050405020304" pitchFamily="18" charset="0"/>
                <a:ea typeface="Times New Roman" panose="02020603050405020304" pitchFamily="18" charset="0"/>
              </a:rPr>
              <a:t>e</a:t>
            </a:r>
            <a:r>
              <a:rPr lang="es-BO" sz="2400" dirty="0">
                <a:effectLst/>
                <a:latin typeface="Times New Roman" panose="02020603050405020304" pitchFamily="18" charset="0"/>
                <a:ea typeface="Times New Roman" panose="02020603050405020304" pitchFamily="18" charset="0"/>
              </a:rPr>
              <a:t>mpeño. </a:t>
            </a:r>
            <a:endParaRPr lang="es-BO" sz="1400" dirty="0">
              <a:effectLst/>
              <a:latin typeface="Times New Roman" panose="02020603050405020304" pitchFamily="18" charset="0"/>
              <a:ea typeface="Times New Roman" panose="02020603050405020304" pitchFamily="18" charset="0"/>
            </a:endParaRPr>
          </a:p>
          <a:p>
            <a:pPr marL="342900" marR="197485" indent="-342900">
              <a:spcBef>
                <a:spcPts val="45"/>
              </a:spcBef>
              <a:spcAft>
                <a:spcPts val="0"/>
              </a:spcAft>
              <a:buFont typeface="Arial" panose="020B0604020202020204" pitchFamily="34" charset="0"/>
              <a:buChar char="•"/>
            </a:pPr>
            <a:r>
              <a:rPr lang="es-BO" sz="2400" spc="35" dirty="0">
                <a:effectLst/>
                <a:latin typeface="Times New Roman" panose="02020603050405020304" pitchFamily="18" charset="0"/>
                <a:ea typeface="Times New Roman" panose="02020603050405020304" pitchFamily="18" charset="0"/>
              </a:rPr>
              <a:t>A</a:t>
            </a:r>
            <a:r>
              <a:rPr lang="es-BO" sz="2400" dirty="0">
                <a:effectLst/>
                <a:latin typeface="Times New Roman" panose="02020603050405020304" pitchFamily="18" charset="0"/>
                <a:ea typeface="Times New Roman" panose="02020603050405020304" pitchFamily="18" charset="0"/>
              </a:rPr>
              <a:t>p</a:t>
            </a:r>
            <a:r>
              <a:rPr lang="es-BO" sz="2400" spc="-75" dirty="0">
                <a:effectLst/>
                <a:latin typeface="Times New Roman" panose="02020603050405020304" pitchFamily="18" charset="0"/>
                <a:ea typeface="Times New Roman" panose="02020603050405020304" pitchFamily="18" charset="0"/>
              </a:rPr>
              <a:t>o</a:t>
            </a:r>
            <a:r>
              <a:rPr lang="es-BO" sz="2400" spc="-60" dirty="0">
                <a:effectLst/>
                <a:latin typeface="Times New Roman" panose="02020603050405020304" pitchFamily="18" charset="0"/>
                <a:ea typeface="Times New Roman" panose="02020603050405020304" pitchFamily="18" charset="0"/>
              </a:rPr>
              <a:t>y</a:t>
            </a:r>
            <a:r>
              <a:rPr lang="es-BO" sz="2400" dirty="0">
                <a:effectLst/>
                <a:latin typeface="Times New Roman" panose="02020603050405020304" pitchFamily="18" charset="0"/>
                <a:ea typeface="Times New Roman" panose="02020603050405020304" pitchFamily="18" charset="0"/>
              </a:rPr>
              <a:t>ar</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p</a:t>
            </a:r>
            <a:r>
              <a:rPr lang="es-BO" sz="2400" spc="-20"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ogreso</a:t>
            </a:r>
            <a:r>
              <a:rPr lang="es-BO" sz="2400" spc="5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personal</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y</a:t>
            </a:r>
            <a:r>
              <a:rPr lang="es-BO" sz="2400" spc="5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labo</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al. </a:t>
            </a:r>
            <a:endParaRPr lang="es-BO" sz="1400" dirty="0">
              <a:effectLst/>
              <a:latin typeface="Times New Roman" panose="02020603050405020304" pitchFamily="18" charset="0"/>
              <a:ea typeface="Times New Roman" panose="02020603050405020304" pitchFamily="18" charset="0"/>
            </a:endParaRPr>
          </a:p>
          <a:p>
            <a:pPr marL="342900" marR="197485" indent="-342900">
              <a:spcBef>
                <a:spcPts val="45"/>
              </a:spcBef>
              <a:spcAft>
                <a:spcPts val="0"/>
              </a:spcAft>
              <a:buFont typeface="Arial" panose="020B0604020202020204" pitchFamily="34" charset="0"/>
              <a:buChar char="•"/>
            </a:pPr>
            <a:r>
              <a:rPr lang="es-BO" sz="2400" spc="35" dirty="0">
                <a:effectLst/>
                <a:latin typeface="Times New Roman" panose="02020603050405020304" pitchFamily="18" charset="0"/>
                <a:ea typeface="Times New Roman" panose="02020603050405020304" pitchFamily="18" charset="0"/>
              </a:rPr>
              <a:t>A</a:t>
            </a:r>
            <a:r>
              <a:rPr lang="es-BO" sz="2400" dirty="0">
                <a:effectLst/>
                <a:latin typeface="Times New Roman" panose="02020603050405020304" pitchFamily="18" charset="0"/>
                <a:ea typeface="Times New Roman" panose="02020603050405020304" pitchFamily="18" charset="0"/>
              </a:rPr>
              <a:t>p</a:t>
            </a:r>
            <a:r>
              <a:rPr lang="es-BO" sz="2400" spc="-75" dirty="0">
                <a:effectLst/>
                <a:latin typeface="Times New Roman" panose="02020603050405020304" pitchFamily="18" charset="0"/>
                <a:ea typeface="Times New Roman" panose="02020603050405020304" pitchFamily="18" charset="0"/>
              </a:rPr>
              <a:t>o</a:t>
            </a:r>
            <a:r>
              <a:rPr lang="es-BO" sz="2400" spc="-60" dirty="0">
                <a:effectLst/>
                <a:latin typeface="Times New Roman" panose="02020603050405020304" pitchFamily="18" charset="0"/>
                <a:ea typeface="Times New Roman" panose="02020603050405020304" pitchFamily="18" charset="0"/>
              </a:rPr>
              <a:t>y</a:t>
            </a:r>
            <a:r>
              <a:rPr lang="es-BO" sz="2400" dirty="0">
                <a:effectLst/>
                <a:latin typeface="Times New Roman" panose="02020603050405020304" pitchFamily="18" charset="0"/>
                <a:ea typeface="Times New Roman" panose="02020603050405020304" pitchFamily="18" charset="0"/>
              </a:rPr>
              <a:t>arlo</a:t>
            </a:r>
            <a:r>
              <a:rPr lang="es-BO" sz="2400" spc="1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a:t>
            </a:r>
            <a:r>
              <a:rPr lang="es-BO" sz="2400" spc="10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m</a:t>
            </a:r>
            <a:r>
              <a:rPr lang="es-BO" sz="2400" spc="-40" dirty="0">
                <a:effectLst/>
                <a:latin typeface="Times New Roman" panose="02020603050405020304" pitchFamily="18" charset="0"/>
                <a:ea typeface="Times New Roman" panose="02020603050405020304" pitchFamily="18" charset="0"/>
              </a:rPr>
              <a:t>e</a:t>
            </a:r>
            <a:r>
              <a:rPr lang="es-BO" sz="2400" dirty="0">
                <a:effectLst/>
                <a:latin typeface="Times New Roman" panose="02020603050405020304" pitchFamily="18" charset="0"/>
                <a:ea typeface="Times New Roman" panose="02020603050405020304" pitchFamily="18" charset="0"/>
              </a:rPr>
              <a:t>jo</a:t>
            </a:r>
            <a:r>
              <a:rPr lang="es-BO" sz="2400" spc="-5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ar</a:t>
            </a:r>
            <a:r>
              <a:rPr lang="es-BO" sz="2400" spc="-3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calidad</a:t>
            </a:r>
            <a:r>
              <a:rPr lang="es-BO" sz="2400" spc="12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spc="-2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ida.</a:t>
            </a:r>
            <a:endParaRPr lang="es-BO" sz="1400" dirty="0">
              <a:effectLst/>
              <a:latin typeface="Times New Roman" panose="02020603050405020304" pitchFamily="18" charset="0"/>
              <a:ea typeface="Times New Roman" panose="02020603050405020304" pitchFamily="18" charset="0"/>
            </a:endParaRPr>
          </a:p>
          <a:p>
            <a:pPr marL="342900" marR="1367790" indent="-342900">
              <a:spcBef>
                <a:spcPts val="45"/>
              </a:spcBef>
              <a:spcAft>
                <a:spcPts val="0"/>
              </a:spcAft>
              <a:buFont typeface="Arial" panose="020B0604020202020204" pitchFamily="34" charset="0"/>
              <a:buChar char="•"/>
            </a:pPr>
            <a:r>
              <a:rPr lang="es-BO" sz="2400" spc="-155" dirty="0">
                <a:effectLst/>
                <a:latin typeface="Times New Roman" panose="02020603050405020304" pitchFamily="18" charset="0"/>
                <a:ea typeface="Times New Roman" panose="02020603050405020304" pitchFamily="18" charset="0"/>
              </a:rPr>
              <a:t>T</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atar</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sa</a:t>
            </a:r>
            <a:r>
              <a:rPr lang="es-BO" sz="2400" spc="25" dirty="0">
                <a:effectLst/>
                <a:latin typeface="Times New Roman" panose="02020603050405020304" pitchFamily="18" charset="0"/>
                <a:ea typeface="Times New Roman" panose="02020603050405020304" pitchFamily="18" charset="0"/>
              </a:rPr>
              <a:t>b</a:t>
            </a:r>
            <a:r>
              <a:rPr lang="es-BO" sz="2400" dirty="0">
                <a:effectLst/>
                <a:latin typeface="Times New Roman" panose="02020603050405020304" pitchFamily="18" charset="0"/>
                <a:ea typeface="Times New Roman" panose="02020603050405020304" pitchFamily="18" charset="0"/>
              </a:rPr>
              <a:t>er</a:t>
            </a:r>
            <a:r>
              <a:rPr lang="es-BO" sz="2400" spc="-2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si</a:t>
            </a:r>
            <a:r>
              <a:rPr lang="es-BO" sz="2400" spc="1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a:t>
            </a:r>
            <a:r>
              <a:rPr lang="es-BO" sz="2400" spc="-30" dirty="0">
                <a:effectLst/>
                <a:latin typeface="Times New Roman" panose="02020603050405020304" pitchFamily="18" charset="0"/>
                <a:ea typeface="Times New Roman" panose="02020603050405020304" pitchFamily="18" charset="0"/>
              </a:rPr>
              <a:t>s</a:t>
            </a:r>
            <a:r>
              <a:rPr lang="es-BO" sz="2400" dirty="0">
                <a:effectLst/>
                <a:latin typeface="Times New Roman" panose="02020603050405020304" pitchFamily="18" charset="0"/>
                <a:ea typeface="Times New Roman" panose="02020603050405020304" pitchFamily="18" charset="0"/>
              </a:rPr>
              <a:t>tá</a:t>
            </a:r>
            <a:r>
              <a:rPr lang="es-BO" sz="2400" spc="13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a:t>
            </a:r>
            <a:r>
              <a:rPr lang="es-BO" sz="2400" spc="-3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gu</a:t>
            </a:r>
            <a:r>
              <a:rPr lang="es-BO" sz="2400" spc="-30" dirty="0">
                <a:effectLst/>
                <a:latin typeface="Times New Roman" panose="02020603050405020304" pitchFamily="18" charset="0"/>
                <a:ea typeface="Times New Roman" panose="02020603050405020304" pitchFamily="18" charset="0"/>
              </a:rPr>
              <a:t>s</a:t>
            </a:r>
            <a:r>
              <a:rPr lang="es-BO" sz="2400" dirty="0">
                <a:effectLst/>
                <a:latin typeface="Times New Roman" panose="02020603050405020304" pitchFamily="18" charset="0"/>
                <a:ea typeface="Times New Roman" panose="02020603050405020304" pitchFamily="18" charset="0"/>
              </a:rPr>
              <a:t>to</a:t>
            </a:r>
            <a:r>
              <a:rPr lang="es-BO" sz="2400" spc="-15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en</a:t>
            </a:r>
            <a:r>
              <a:rPr lang="es-BO" sz="2400" spc="10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su</a:t>
            </a:r>
            <a:r>
              <a:rPr lang="es-BO" sz="2400" spc="9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ambie</a:t>
            </a:r>
            <a:r>
              <a:rPr lang="es-BO" sz="2400" spc="-20" dirty="0">
                <a:effectLst/>
                <a:latin typeface="Times New Roman" panose="02020603050405020304" pitchFamily="18" charset="0"/>
                <a:ea typeface="Times New Roman" panose="02020603050405020304" pitchFamily="18" charset="0"/>
              </a:rPr>
              <a:t>n</a:t>
            </a:r>
            <a:r>
              <a:rPr lang="es-BO" sz="2400" dirty="0">
                <a:effectLst/>
                <a:latin typeface="Times New Roman" panose="02020603050405020304" pitchFamily="18" charset="0"/>
                <a:ea typeface="Times New Roman" panose="02020603050405020304" pitchFamily="18" charset="0"/>
              </a:rPr>
              <a:t>te labo</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al. </a:t>
            </a:r>
            <a:endParaRPr lang="es-BO" sz="1400" dirty="0">
              <a:effectLst/>
              <a:latin typeface="Times New Roman" panose="02020603050405020304" pitchFamily="18" charset="0"/>
              <a:ea typeface="Times New Roman" panose="02020603050405020304" pitchFamily="18" charset="0"/>
            </a:endParaRPr>
          </a:p>
          <a:p>
            <a:pPr marL="342900" marR="1367790" indent="-342900">
              <a:spcBef>
                <a:spcPts val="45"/>
              </a:spcBef>
              <a:spcAft>
                <a:spcPts val="0"/>
              </a:spcAft>
              <a:buFont typeface="Arial" panose="020B0604020202020204" pitchFamily="34" charset="0"/>
              <a:buChar char="•"/>
            </a:pPr>
            <a:r>
              <a:rPr lang="es-BO" sz="2400" spc="-35" dirty="0">
                <a:effectLst/>
                <a:latin typeface="Times New Roman" panose="02020603050405020304" pitchFamily="18" charset="0"/>
                <a:ea typeface="Times New Roman" panose="02020603050405020304" pitchFamily="18" charset="0"/>
              </a:rPr>
              <a:t>E</a:t>
            </a:r>
            <a:r>
              <a:rPr lang="es-BO" sz="2400" spc="-60" dirty="0">
                <a:effectLst/>
                <a:latin typeface="Times New Roman" panose="02020603050405020304" pitchFamily="18" charset="0"/>
                <a:ea typeface="Times New Roman" panose="02020603050405020304" pitchFamily="18" charset="0"/>
              </a:rPr>
              <a:t>v</a:t>
            </a:r>
            <a:r>
              <a:rPr lang="es-BO" sz="2400" dirty="0">
                <a:effectLst/>
                <a:latin typeface="Times New Roman" panose="02020603050405020304" pitchFamily="18" charset="0"/>
                <a:ea typeface="Times New Roman" panose="02020603050405020304" pitchFamily="18" charset="0"/>
              </a:rPr>
              <a:t>aluarlo</a:t>
            </a:r>
            <a:r>
              <a:rPr lang="es-BO" sz="2400" spc="2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de</a:t>
            </a:r>
            <a:r>
              <a:rPr lang="es-BO" sz="2400" spc="115"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fo</a:t>
            </a:r>
            <a:r>
              <a:rPr lang="es-BO" sz="2400" spc="2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ma</a:t>
            </a:r>
            <a:r>
              <a:rPr lang="es-BO" sz="2400" spc="-25" dirty="0">
                <a:effectLst/>
                <a:latin typeface="Times New Roman" panose="02020603050405020304" pitchFamily="18" charset="0"/>
                <a:ea typeface="Times New Roman" panose="02020603050405020304" pitchFamily="18" charset="0"/>
              </a:rPr>
              <a:t> </a:t>
            </a:r>
            <a:r>
              <a:rPr lang="es-BO" sz="2400" spc="-45" dirty="0">
                <a:effectLst/>
                <a:latin typeface="Times New Roman" panose="02020603050405020304" pitchFamily="18" charset="0"/>
                <a:ea typeface="Times New Roman" panose="02020603050405020304" pitchFamily="18" charset="0"/>
              </a:rPr>
              <a:t>r</a:t>
            </a:r>
            <a:r>
              <a:rPr lang="es-BO" sz="2400" dirty="0">
                <a:effectLst/>
                <a:latin typeface="Times New Roman" panose="02020603050405020304" pitchFamily="18" charset="0"/>
                <a:ea typeface="Times New Roman" panose="02020603050405020304" pitchFamily="18" charset="0"/>
              </a:rPr>
              <a:t>azonable.</a:t>
            </a:r>
            <a:endParaRPr lang="es-BO" sz="1400" dirty="0">
              <a:effectLst/>
              <a:latin typeface="Times New Roman" panose="02020603050405020304" pitchFamily="18" charset="0"/>
              <a:ea typeface="Times New Roman" panose="02020603050405020304" pitchFamily="18" charset="0"/>
            </a:endParaRPr>
          </a:p>
          <a:p>
            <a:pPr marL="342900" indent="-342900">
              <a:spcBef>
                <a:spcPts val="45"/>
              </a:spcBef>
              <a:buFont typeface="Arial" panose="020B0604020202020204" pitchFamily="34" charset="0"/>
              <a:buChar char="•"/>
            </a:pPr>
            <a:r>
              <a:rPr lang="es-BO" sz="2400" dirty="0">
                <a:effectLst/>
                <a:latin typeface="Times New Roman" panose="02020603050405020304" pitchFamily="18" charset="0"/>
                <a:ea typeface="Times New Roman" panose="02020603050405020304" pitchFamily="18" charset="0"/>
              </a:rPr>
              <a:t>Ser</a:t>
            </a:r>
            <a:r>
              <a:rPr lang="es-BO" sz="2400" spc="170" dirty="0">
                <a:effectLst/>
                <a:latin typeface="Times New Roman" panose="02020603050405020304" pitchFamily="18" charset="0"/>
                <a:ea typeface="Times New Roman" panose="02020603050405020304" pitchFamily="18" charset="0"/>
              </a:rPr>
              <a:t> </a:t>
            </a:r>
            <a:r>
              <a:rPr lang="es-BO" sz="2400" dirty="0">
                <a:effectLst/>
                <a:latin typeface="Times New Roman" panose="02020603050405020304" pitchFamily="18" charset="0"/>
                <a:ea typeface="Times New Roman" panose="02020603050405020304" pitchFamily="18" charset="0"/>
              </a:rPr>
              <a:t>si</a:t>
            </a:r>
            <a:r>
              <a:rPr lang="es-BO" sz="2400" spc="20" dirty="0">
                <a:effectLst/>
                <a:latin typeface="Times New Roman" panose="02020603050405020304" pitchFamily="18" charset="0"/>
                <a:ea typeface="Times New Roman" panose="02020603050405020304" pitchFamily="18" charset="0"/>
              </a:rPr>
              <a:t>e</a:t>
            </a:r>
            <a:r>
              <a:rPr lang="es-BO" sz="2400" dirty="0">
                <a:effectLst/>
                <a:latin typeface="Times New Roman" panose="02020603050405020304" pitchFamily="18" charset="0"/>
                <a:ea typeface="Times New Roman" panose="02020603050405020304" pitchFamily="18" charset="0"/>
              </a:rPr>
              <a:t>mpre </a:t>
            </a:r>
            <a:r>
              <a:rPr lang="es-BO" sz="2400" spc="45" dirty="0">
                <a:effectLst/>
                <a:latin typeface="Times New Roman" panose="02020603050405020304" pitchFamily="18" charset="0"/>
                <a:ea typeface="Times New Roman" panose="02020603050405020304" pitchFamily="18" charset="0"/>
              </a:rPr>
              <a:t>amable</a:t>
            </a:r>
            <a:r>
              <a:rPr lang="es-BO" sz="2400" dirty="0">
                <a:effectLst/>
                <a:latin typeface="Times New Roman" panose="02020603050405020304" pitchFamily="18" charset="0"/>
                <a:ea typeface="Times New Roman" panose="02020603050405020304" pitchFamily="18" charset="0"/>
              </a:rPr>
              <a:t>.</a:t>
            </a:r>
            <a:endParaRPr lang="es-BO" sz="1400" dirty="0">
              <a:effectLst/>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xmlns="" id="{575373DE-927B-E1D8-B5A5-116035458253}"/>
              </a:ext>
            </a:extLst>
          </p:cNvPr>
          <p:cNvPicPr>
            <a:picLocks noChangeAspect="1"/>
          </p:cNvPicPr>
          <p:nvPr/>
        </p:nvPicPr>
        <p:blipFill rotWithShape="1">
          <a:blip r:embed="rId2"/>
          <a:srcRect t="43082"/>
          <a:stretch/>
        </p:blipFill>
        <p:spPr>
          <a:xfrm>
            <a:off x="9392894" y="5051206"/>
            <a:ext cx="2799106" cy="1806794"/>
          </a:xfrm>
          <a:prstGeom prst="rect">
            <a:avLst/>
          </a:prstGeom>
        </p:spPr>
      </p:pic>
    </p:spTree>
    <p:extLst>
      <p:ext uri="{BB962C8B-B14F-4D97-AF65-F5344CB8AC3E}">
        <p14:creationId xmlns:p14="http://schemas.microsoft.com/office/powerpoint/2010/main" val="242621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ECC4377-DF88-26E8-2113-EAC053813475}"/>
              </a:ext>
            </a:extLst>
          </p:cNvPr>
          <p:cNvSpPr>
            <a:spLocks noGrp="1"/>
          </p:cNvSpPr>
          <p:nvPr>
            <p:ph type="title"/>
          </p:nvPr>
        </p:nvSpPr>
        <p:spPr>
          <a:xfrm>
            <a:off x="206692" y="1"/>
            <a:ext cx="12056427" cy="843279"/>
          </a:xfrm>
          <a:solidFill>
            <a:srgbClr val="003366"/>
          </a:solidFill>
        </p:spPr>
        <p:txBody>
          <a:bodyPr rtlCol="0">
            <a:noAutofit/>
          </a:bodyPr>
          <a:lstStyle/>
          <a:p>
            <a:pPr algn="ctr">
              <a:lnSpc>
                <a:spcPct val="100000"/>
              </a:lnSpc>
              <a:defRPr/>
            </a:pPr>
            <a:r>
              <a:rPr lang="es-BO" sz="2800" b="1" dirty="0">
                <a:solidFill>
                  <a:schemeClr val="bg1"/>
                </a:solidFill>
              </a:rPr>
              <a:t>BUENAS PRÁCTICAS PARA LA INCLUSIÓN LABORAL</a:t>
            </a:r>
            <a:endParaRPr lang="es-BO" sz="2400" b="1" dirty="0">
              <a:solidFill>
                <a:schemeClr val="bg1"/>
              </a:solidFill>
            </a:endParaRPr>
          </a:p>
        </p:txBody>
      </p:sp>
      <p:sp>
        <p:nvSpPr>
          <p:cNvPr id="3" name="Marcador de contenido 2">
            <a:extLst>
              <a:ext uri="{FF2B5EF4-FFF2-40B4-BE49-F238E27FC236}">
                <a16:creationId xmlns:a16="http://schemas.microsoft.com/office/drawing/2014/main" xmlns="" id="{2E1D784A-4AF7-85E2-B874-673A77E7B8D3}"/>
              </a:ext>
            </a:extLst>
          </p:cNvPr>
          <p:cNvSpPr>
            <a:spLocks noGrp="1" noChangeArrowheads="1"/>
          </p:cNvSpPr>
          <p:nvPr>
            <p:ph idx="1"/>
          </p:nvPr>
        </p:nvSpPr>
        <p:spPr>
          <a:xfrm>
            <a:off x="206692" y="981077"/>
            <a:ext cx="9790748" cy="4932044"/>
          </a:xfrm>
          <a:solidFill>
            <a:schemeClr val="bg1"/>
          </a:solidFill>
        </p:spPr>
        <p:txBody>
          <a:bodyPr>
            <a:normAutofit/>
          </a:bodyPr>
          <a:lstStyle/>
          <a:p>
            <a:pPr algn="just" eaLnBrk="1" hangingPunct="1">
              <a:lnSpc>
                <a:spcPct val="100000"/>
              </a:lnSpc>
            </a:pPr>
            <a:r>
              <a:rPr lang="es-BO" altLang="en-US" sz="2800" b="1" dirty="0"/>
              <a:t>Informarse </a:t>
            </a:r>
            <a:r>
              <a:rPr lang="es-BO" altLang="en-US" sz="2800" dirty="0"/>
              <a:t>lo mas posible sobre la temática para eliminar mitos, estereotipos y prejuicios.</a:t>
            </a:r>
          </a:p>
          <a:p>
            <a:pPr algn="just" eaLnBrk="1" hangingPunct="1">
              <a:lnSpc>
                <a:spcPct val="100000"/>
              </a:lnSpc>
            </a:pPr>
            <a:r>
              <a:rPr lang="es-BO" altLang="en-US" sz="2800" b="1" dirty="0"/>
              <a:t>Sensibilizar y capacitar a </a:t>
            </a:r>
            <a:r>
              <a:rPr lang="es-BO" altLang="en-US" sz="2800" dirty="0"/>
              <a:t>la mayor cantidad de colaboradores posibles (derechos, potencialidades, normativa, etc.)</a:t>
            </a:r>
          </a:p>
          <a:p>
            <a:pPr algn="just" eaLnBrk="1" hangingPunct="1">
              <a:lnSpc>
                <a:spcPct val="100000"/>
              </a:lnSpc>
            </a:pPr>
            <a:r>
              <a:rPr lang="es-BO" altLang="en-US" sz="2800" b="1" dirty="0"/>
              <a:t>Promover la diversidad y la inclusión </a:t>
            </a:r>
            <a:r>
              <a:rPr lang="es-BO" altLang="en-US" sz="2800" dirty="0"/>
              <a:t>como una  estrategia productiva y una oportunidad.</a:t>
            </a:r>
          </a:p>
          <a:p>
            <a:pPr algn="just" eaLnBrk="1" hangingPunct="1">
              <a:lnSpc>
                <a:spcPct val="100000"/>
              </a:lnSpc>
            </a:pPr>
            <a:r>
              <a:rPr lang="es-BO" altLang="en-US" sz="2800" dirty="0"/>
              <a:t>Mejorar los procesos de selección de los trabajadores</a:t>
            </a:r>
          </a:p>
          <a:p>
            <a:pPr algn="just" eaLnBrk="1" hangingPunct="1">
              <a:lnSpc>
                <a:spcPct val="100000"/>
              </a:lnSpc>
            </a:pPr>
            <a:r>
              <a:rPr lang="es-BO" altLang="en-US" sz="2800" dirty="0"/>
              <a:t>Hacer énfasis en las </a:t>
            </a:r>
            <a:r>
              <a:rPr lang="es-BO" altLang="en-US" sz="2800" b="1" dirty="0"/>
              <a:t>competencias y habilidades</a:t>
            </a:r>
          </a:p>
          <a:p>
            <a:pPr marL="0" indent="0" algn="just" eaLnBrk="1" hangingPunct="1">
              <a:lnSpc>
                <a:spcPct val="100000"/>
              </a:lnSpc>
              <a:buNone/>
            </a:pPr>
            <a:r>
              <a:rPr lang="es-BO" altLang="en-US" sz="2800" b="1" dirty="0"/>
              <a:t> </a:t>
            </a:r>
            <a:r>
              <a:rPr lang="es-BO" altLang="en-US" sz="2800" dirty="0"/>
              <a:t>de las personas con discapacidad, no es sus limitaciones</a:t>
            </a:r>
          </a:p>
        </p:txBody>
      </p:sp>
      <p:pic>
        <p:nvPicPr>
          <p:cNvPr id="7" name="Imagen 6">
            <a:extLst>
              <a:ext uri="{FF2B5EF4-FFF2-40B4-BE49-F238E27FC236}">
                <a16:creationId xmlns:a16="http://schemas.microsoft.com/office/drawing/2014/main" xmlns="" id="{D83133F4-10B1-8AA0-10BF-134BF643EE57}"/>
              </a:ext>
            </a:extLst>
          </p:cNvPr>
          <p:cNvPicPr>
            <a:picLocks noChangeAspect="1"/>
          </p:cNvPicPr>
          <p:nvPr/>
        </p:nvPicPr>
        <p:blipFill>
          <a:blip r:embed="rId2"/>
          <a:stretch>
            <a:fillRect/>
          </a:stretch>
        </p:blipFill>
        <p:spPr>
          <a:xfrm>
            <a:off x="8723588" y="4256690"/>
            <a:ext cx="3468412" cy="2601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a:bodyPr>
          <a:lstStyle/>
          <a:p>
            <a:r>
              <a:rPr lang="es-BO" dirty="0">
                <a:solidFill>
                  <a:schemeClr val="bg1"/>
                </a:solidFill>
              </a:rPr>
              <a:t>Presentación</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type="body" idx="1"/>
          </p:nvPr>
        </p:nvSpPr>
        <p:spPr>
          <a:xfrm>
            <a:off x="0" y="4862362"/>
            <a:ext cx="7662041" cy="2408575"/>
          </a:xfrm>
        </p:spPr>
        <p:txBody>
          <a:bodyPr>
            <a:normAutofit/>
          </a:bodyPr>
          <a:lstStyle/>
          <a:p>
            <a:r>
              <a:rPr lang="es-MX" sz="2800" dirty="0">
                <a:solidFill>
                  <a:schemeClr val="tx1"/>
                </a:solidFill>
                <a:latin typeface="Times New Roman" panose="02020603050405020304" pitchFamily="18" charset="0"/>
                <a:cs typeface="Times New Roman" panose="02020603050405020304" pitchFamily="18" charset="0"/>
              </a:rPr>
              <a:t>En el caso de las </a:t>
            </a:r>
            <a:r>
              <a:rPr lang="es-MX" sz="2800" dirty="0" err="1">
                <a:solidFill>
                  <a:schemeClr val="tx1"/>
                </a:solidFill>
                <a:latin typeface="Times New Roman" panose="02020603050405020304" pitchFamily="18" charset="0"/>
                <a:cs typeface="Times New Roman" panose="02020603050405020304" pitchFamily="18" charset="0"/>
              </a:rPr>
              <a:t>PcDI</a:t>
            </a:r>
            <a:r>
              <a:rPr lang="es-MX" sz="2800" dirty="0">
                <a:solidFill>
                  <a:schemeClr val="tx1"/>
                </a:solidFill>
                <a:latin typeface="Times New Roman" panose="02020603050405020304" pitchFamily="18" charset="0"/>
                <a:cs typeface="Times New Roman" panose="02020603050405020304" pitchFamily="18" charset="0"/>
              </a:rPr>
              <a:t>, tener un trabajo repercute fuertemente en su </a:t>
            </a:r>
            <a:r>
              <a:rPr lang="es-BO" sz="2800" dirty="0">
                <a:solidFill>
                  <a:srgbClr val="FF0000"/>
                </a:solidFill>
                <a:latin typeface="Times New Roman" panose="02020603050405020304" pitchFamily="18" charset="0"/>
                <a:cs typeface="Times New Roman" panose="02020603050405020304" pitchFamily="18" charset="0"/>
              </a:rPr>
              <a:t>independencia económica, </a:t>
            </a:r>
            <a:r>
              <a:rPr lang="es-MX" sz="2800" dirty="0">
                <a:solidFill>
                  <a:srgbClr val="FF0000"/>
                </a:solidFill>
                <a:latin typeface="Times New Roman" panose="02020603050405020304" pitchFamily="18" charset="0"/>
                <a:cs typeface="Times New Roman" panose="02020603050405020304" pitchFamily="18" charset="0"/>
              </a:rPr>
              <a:t>autonomía, autorregulación</a:t>
            </a:r>
            <a:r>
              <a:rPr lang="es-BO" sz="2800" dirty="0">
                <a:solidFill>
                  <a:srgbClr val="FF0000"/>
                </a:solidFill>
                <a:latin typeface="Times New Roman" panose="02020603050405020304" pitchFamily="18" charset="0"/>
                <a:cs typeface="Times New Roman" panose="02020603050405020304" pitchFamily="18" charset="0"/>
              </a:rPr>
              <a:t> y estado emocional. </a:t>
            </a:r>
          </a:p>
        </p:txBody>
      </p:sp>
      <p:pic>
        <p:nvPicPr>
          <p:cNvPr id="5" name="Imagen 4">
            <a:extLst>
              <a:ext uri="{FF2B5EF4-FFF2-40B4-BE49-F238E27FC236}">
                <a16:creationId xmlns:a16="http://schemas.microsoft.com/office/drawing/2014/main" xmlns="" id="{8CFD6AAA-C540-70F3-3C3B-F1C0C72E8605}"/>
              </a:ext>
            </a:extLst>
          </p:cNvPr>
          <p:cNvPicPr>
            <a:picLocks noChangeAspect="1"/>
          </p:cNvPicPr>
          <p:nvPr/>
        </p:nvPicPr>
        <p:blipFill>
          <a:blip r:embed="rId2"/>
          <a:stretch>
            <a:fillRect/>
          </a:stretch>
        </p:blipFill>
        <p:spPr>
          <a:xfrm>
            <a:off x="363344" y="2551922"/>
            <a:ext cx="4064000" cy="2286000"/>
          </a:xfrm>
          <a:prstGeom prst="rect">
            <a:avLst/>
          </a:prstGeom>
        </p:spPr>
      </p:pic>
      <p:sp>
        <p:nvSpPr>
          <p:cNvPr id="10" name="Content Placeholder 2">
            <a:extLst>
              <a:ext uri="{FF2B5EF4-FFF2-40B4-BE49-F238E27FC236}">
                <a16:creationId xmlns:a16="http://schemas.microsoft.com/office/drawing/2014/main" xmlns="" id="{A7646EED-AE3B-B56A-62CA-63CAA212FE11}"/>
              </a:ext>
            </a:extLst>
          </p:cNvPr>
          <p:cNvSpPr txBox="1">
            <a:spLocks/>
          </p:cNvSpPr>
          <p:nvPr/>
        </p:nvSpPr>
        <p:spPr>
          <a:xfrm>
            <a:off x="4583132" y="2605386"/>
            <a:ext cx="7453079" cy="1827819"/>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r>
              <a:rPr lang="es-MX" sz="2800" dirty="0">
                <a:solidFill>
                  <a:schemeClr val="tx1"/>
                </a:solidFill>
                <a:latin typeface="Times New Roman" panose="02020603050405020304" pitchFamily="18" charset="0"/>
                <a:cs typeface="Times New Roman" panose="02020603050405020304" pitchFamily="18" charset="0"/>
              </a:rPr>
              <a:t>El</a:t>
            </a:r>
            <a:r>
              <a:rPr lang="es-MX" sz="2800" dirty="0">
                <a:solidFill>
                  <a:srgbClr val="FF0000"/>
                </a:solidFill>
                <a:latin typeface="Times New Roman" panose="02020603050405020304" pitchFamily="18" charset="0"/>
                <a:cs typeface="Times New Roman" panose="02020603050405020304" pitchFamily="18" charset="0"/>
              </a:rPr>
              <a:t> trabajo </a:t>
            </a:r>
            <a:r>
              <a:rPr lang="es-MX" sz="2800" dirty="0">
                <a:solidFill>
                  <a:schemeClr val="tx1"/>
                </a:solidFill>
                <a:latin typeface="Times New Roman" panose="02020603050405020304" pitchFamily="18" charset="0"/>
                <a:cs typeface="Times New Roman" panose="02020603050405020304" pitchFamily="18" charset="0"/>
              </a:rPr>
              <a:t>es el principal camino para conseguir la plena participación en la sociedad y favorecer la igualdad de oportunidades.</a:t>
            </a:r>
          </a:p>
        </p:txBody>
      </p:sp>
      <p:sp>
        <p:nvSpPr>
          <p:cNvPr id="12" name="CuadroTexto 11">
            <a:extLst>
              <a:ext uri="{FF2B5EF4-FFF2-40B4-BE49-F238E27FC236}">
                <a16:creationId xmlns:a16="http://schemas.microsoft.com/office/drawing/2014/main" xmlns="" id="{4E497378-FBC7-6850-1582-D2CDE69EC9B0}"/>
              </a:ext>
            </a:extLst>
          </p:cNvPr>
          <p:cNvSpPr txBox="1"/>
          <p:nvPr/>
        </p:nvSpPr>
        <p:spPr>
          <a:xfrm>
            <a:off x="8544560" y="5382624"/>
            <a:ext cx="3373120" cy="1200329"/>
          </a:xfrm>
          <a:prstGeom prst="rect">
            <a:avLst/>
          </a:prstGeom>
          <a:solidFill>
            <a:schemeClr val="accent2">
              <a:lumMod val="60000"/>
              <a:lumOff val="40000"/>
            </a:schemeClr>
          </a:solidFill>
        </p:spPr>
        <p:txBody>
          <a:bodyPr wrap="square">
            <a:spAutoFit/>
          </a:bodyPr>
          <a:lstStyle/>
          <a:p>
            <a:pPr algn="ctr"/>
            <a:r>
              <a:rPr lang="es-MX" sz="2400" b="1" i="1" dirty="0">
                <a:solidFill>
                  <a:srgbClr val="5C0604"/>
                </a:solidFill>
              </a:rPr>
              <a:t>“A mayor inclusión, </a:t>
            </a:r>
          </a:p>
          <a:p>
            <a:pPr algn="ctr"/>
            <a:r>
              <a:rPr lang="es-MX" sz="2400" b="1" i="1" dirty="0">
                <a:solidFill>
                  <a:srgbClr val="5C0604"/>
                </a:solidFill>
              </a:rPr>
              <a:t>mayor productividad, </a:t>
            </a:r>
          </a:p>
          <a:p>
            <a:pPr algn="ctr"/>
            <a:r>
              <a:rPr lang="es-MX" sz="2400" b="1" i="1" dirty="0">
                <a:solidFill>
                  <a:srgbClr val="5C0604"/>
                </a:solidFill>
              </a:rPr>
              <a:t>más oportunidades”</a:t>
            </a:r>
            <a:endParaRPr lang="es-BO" sz="2400" b="1" i="1" dirty="0">
              <a:solidFill>
                <a:srgbClr val="5C0604"/>
              </a:solidFill>
            </a:endParaRPr>
          </a:p>
        </p:txBody>
      </p:sp>
    </p:spTree>
    <p:extLst>
      <p:ext uri="{BB962C8B-B14F-4D97-AF65-F5344CB8AC3E}">
        <p14:creationId xmlns:p14="http://schemas.microsoft.com/office/powerpoint/2010/main" val="2623772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Marcador de contenido 2">
            <a:extLst>
              <a:ext uri="{FF2B5EF4-FFF2-40B4-BE49-F238E27FC236}">
                <a16:creationId xmlns:a16="http://schemas.microsoft.com/office/drawing/2014/main" xmlns="" id="{E87807D6-0A61-89BA-DD5B-F80C3761FC41}"/>
              </a:ext>
            </a:extLst>
          </p:cNvPr>
          <p:cNvSpPr>
            <a:spLocks noGrp="1" noChangeArrowheads="1"/>
          </p:cNvSpPr>
          <p:nvPr>
            <p:ph idx="1"/>
          </p:nvPr>
        </p:nvSpPr>
        <p:spPr>
          <a:xfrm>
            <a:off x="387351" y="254953"/>
            <a:ext cx="9061449" cy="6119812"/>
          </a:xfrm>
        </p:spPr>
        <p:txBody>
          <a:bodyPr>
            <a:normAutofit lnSpcReduction="10000"/>
          </a:bodyPr>
          <a:lstStyle/>
          <a:p>
            <a:pPr algn="just" eaLnBrk="1" hangingPunct="1">
              <a:lnSpc>
                <a:spcPct val="100000"/>
              </a:lnSpc>
              <a:defRPr/>
            </a:pPr>
            <a:r>
              <a:rPr lang="es-BO" sz="2800" b="1" dirty="0">
                <a:latin typeface="+mj-lt"/>
              </a:rPr>
              <a:t>Compartir los logros  y experiencias </a:t>
            </a:r>
            <a:r>
              <a:rPr lang="es-BO" sz="2800" dirty="0">
                <a:latin typeface="+mj-lt"/>
              </a:rPr>
              <a:t>con el fin de demostrar que la inclusión de personas con discapacidad es factible y puede ser exitosa. </a:t>
            </a:r>
          </a:p>
          <a:p>
            <a:pPr marL="0" indent="0" algn="just" eaLnBrk="1" hangingPunct="1">
              <a:lnSpc>
                <a:spcPct val="100000"/>
              </a:lnSpc>
              <a:buNone/>
              <a:defRPr/>
            </a:pPr>
            <a:endParaRPr lang="es-BO" sz="2800" dirty="0">
              <a:latin typeface="+mj-lt"/>
            </a:endParaRPr>
          </a:p>
          <a:p>
            <a:pPr algn="just" eaLnBrk="1" hangingPunct="1">
              <a:lnSpc>
                <a:spcPct val="100000"/>
              </a:lnSpc>
              <a:defRPr/>
            </a:pPr>
            <a:r>
              <a:rPr lang="es-BO" sz="2800" b="1" dirty="0">
                <a:latin typeface="+mj-lt"/>
              </a:rPr>
              <a:t>Realizar ajustes razonables </a:t>
            </a:r>
            <a:r>
              <a:rPr lang="es-BO" sz="2800" dirty="0">
                <a:latin typeface="+mj-lt"/>
              </a:rPr>
              <a:t>(hacer accesible la información y la comunicación, promover el trabajo remoto y el horario flexible, accesibilidad arquitectónica)</a:t>
            </a:r>
          </a:p>
          <a:p>
            <a:pPr algn="just" eaLnBrk="1" hangingPunct="1">
              <a:lnSpc>
                <a:spcPct val="100000"/>
              </a:lnSpc>
              <a:defRPr/>
            </a:pPr>
            <a:endParaRPr lang="es-BO" altLang="es-BO" sz="2800" dirty="0">
              <a:solidFill>
                <a:srgbClr val="333333"/>
              </a:solidFill>
              <a:latin typeface="+mj-lt"/>
            </a:endParaRPr>
          </a:p>
          <a:p>
            <a:pPr algn="just" eaLnBrk="1" hangingPunct="1">
              <a:lnSpc>
                <a:spcPct val="100000"/>
              </a:lnSpc>
              <a:defRPr/>
            </a:pPr>
            <a:r>
              <a:rPr lang="es-BO" altLang="es-BO" sz="2800" dirty="0">
                <a:solidFill>
                  <a:srgbClr val="333333"/>
                </a:solidFill>
                <a:latin typeface="+mj-lt"/>
              </a:rPr>
              <a:t>Apoyar y promover </a:t>
            </a:r>
            <a:r>
              <a:rPr lang="es-BO" altLang="es-BO" sz="2800" b="1" dirty="0">
                <a:solidFill>
                  <a:srgbClr val="333333"/>
                </a:solidFill>
                <a:latin typeface="+mj-lt"/>
              </a:rPr>
              <a:t>la educación de personas con discapacidad</a:t>
            </a:r>
          </a:p>
          <a:p>
            <a:pPr marL="0" indent="0" algn="just" eaLnBrk="1" hangingPunct="1">
              <a:lnSpc>
                <a:spcPct val="100000"/>
              </a:lnSpc>
              <a:buNone/>
              <a:defRPr/>
            </a:pPr>
            <a:endParaRPr lang="es-BO" altLang="es-BO" sz="2800" b="1" dirty="0">
              <a:solidFill>
                <a:srgbClr val="333333"/>
              </a:solidFill>
              <a:latin typeface="+mj-lt"/>
            </a:endParaRPr>
          </a:p>
          <a:p>
            <a:pPr algn="just" eaLnBrk="1" hangingPunct="1">
              <a:lnSpc>
                <a:spcPct val="100000"/>
              </a:lnSpc>
              <a:defRPr/>
            </a:pPr>
            <a:r>
              <a:rPr lang="es-BO" altLang="es-BO" sz="2800" dirty="0">
                <a:solidFill>
                  <a:srgbClr val="333333"/>
                </a:solidFill>
                <a:latin typeface="+mj-lt"/>
              </a:rPr>
              <a:t>Favorecer espacios de </a:t>
            </a:r>
            <a:r>
              <a:rPr lang="es-BO" altLang="es-BO" sz="2800" b="1" dirty="0">
                <a:solidFill>
                  <a:srgbClr val="333333"/>
                </a:solidFill>
                <a:latin typeface="+mj-lt"/>
              </a:rPr>
              <a:t>formación técnica</a:t>
            </a:r>
            <a:endParaRPr lang="es-BO" altLang="es-BO" sz="2800" dirty="0">
              <a:solidFill>
                <a:srgbClr val="333333"/>
              </a:solidFill>
              <a:latin typeface="+mj-lt"/>
            </a:endParaRPr>
          </a:p>
        </p:txBody>
      </p:sp>
      <p:pic>
        <p:nvPicPr>
          <p:cNvPr id="4" name="20230405_094618">
            <a:hlinkClick r:id="" action="ppaction://media"/>
            <a:extLst>
              <a:ext uri="{FF2B5EF4-FFF2-40B4-BE49-F238E27FC236}">
                <a16:creationId xmlns:a16="http://schemas.microsoft.com/office/drawing/2014/main" xmlns="" id="{E089241A-3BF2-6848-AE38-E4663092DD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1124"/>
          <a:stretch/>
        </p:blipFill>
        <p:spPr>
          <a:xfrm flipH="1">
            <a:off x="9827172" y="3541940"/>
            <a:ext cx="2364828" cy="3316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9464040" cy="1232750"/>
          </a:xfrm>
        </p:spPr>
        <p:txBody>
          <a:bodyPr anchor="b">
            <a:normAutofit/>
          </a:bodyPr>
          <a:lstStyle/>
          <a:p>
            <a:r>
              <a:rPr lang="es-BO">
                <a:solidFill>
                  <a:schemeClr val="bg1"/>
                </a:solidFill>
              </a:rPr>
              <a:t>Centros de educación especial</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8" name="CuadroTexto 7">
            <a:extLst>
              <a:ext uri="{FF2B5EF4-FFF2-40B4-BE49-F238E27FC236}">
                <a16:creationId xmlns:a16="http://schemas.microsoft.com/office/drawing/2014/main" xmlns="" id="{69502A0E-2894-25CD-E92B-3A9198F854E1}"/>
              </a:ext>
            </a:extLst>
          </p:cNvPr>
          <p:cNvSpPr txBox="1"/>
          <p:nvPr/>
        </p:nvSpPr>
        <p:spPr>
          <a:xfrm>
            <a:off x="609600" y="2702560"/>
            <a:ext cx="6593840" cy="4588436"/>
          </a:xfrm>
          <a:prstGeom prst="rect">
            <a:avLst/>
          </a:prstGeom>
          <a:noFill/>
        </p:spPr>
        <p:txBody>
          <a:bodyPr wrap="square" rtlCol="0">
            <a:spAutoFit/>
          </a:bodyPr>
          <a:lstStyle/>
          <a:p>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Son</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los</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responsables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generar:</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Competencias</a:t>
            </a:r>
            <a:endParaRPr lang="es-BO"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Habilidades</a:t>
            </a:r>
            <a:endParaRPr lang="es-BO"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Estrategias laborales</a:t>
            </a:r>
          </a:p>
          <a:p>
            <a:endParaRPr lang="es-BO"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155575">
              <a:spcBef>
                <a:spcPts val="495"/>
              </a:spcBef>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…necesarias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favorezcan</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las</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prácticas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y la</a:t>
            </a:r>
            <a:r>
              <a:rPr lang="es-BO" sz="2400" spc="-1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posibilidad</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inserción</a:t>
            </a:r>
            <a:r>
              <a:rPr lang="es-BO" sz="2400" b="1"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b="1" spc="8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los estudiantes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Discapacidad</a:t>
            </a:r>
            <a:r>
              <a:rPr lang="es-BO" sz="2400" b="1" spc="4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Intelectual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aspectos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imprescindibles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spc="-3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fundamentales para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inclusión</a:t>
            </a:r>
            <a:r>
              <a:rPr lang="es-BO" sz="2400" b="1" spc="11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b="1" spc="2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un</a:t>
            </a:r>
            <a:r>
              <a:rPr lang="es-BO" sz="2400" b="1"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buen</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desempeño laboral</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
            </a:r>
            <a:br>
              <a:rPr lang="es-BO" sz="2400" dirty="0">
                <a:effectLst/>
                <a:latin typeface="Times New Roman" panose="02020603050405020304" pitchFamily="18" charset="0"/>
                <a:ea typeface="Open Sans" panose="020B0606030504020204" pitchFamily="34" charset="0"/>
                <a:cs typeface="Times New Roman" panose="02020603050405020304" pitchFamily="18" charset="0"/>
              </a:rPr>
            </a:br>
            <a:endParaRPr lang="es-BO" sz="2400"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xmlns="" id="{52D3230F-9AC7-ADAB-075C-7FE0DFD22127}"/>
              </a:ext>
            </a:extLst>
          </p:cNvPr>
          <p:cNvPicPr>
            <a:picLocks noChangeAspect="1"/>
          </p:cNvPicPr>
          <p:nvPr/>
        </p:nvPicPr>
        <p:blipFill>
          <a:blip r:embed="rId3"/>
          <a:stretch>
            <a:fillRect/>
          </a:stretch>
        </p:blipFill>
        <p:spPr>
          <a:xfrm rot="846511">
            <a:off x="7550643" y="3299519"/>
            <a:ext cx="4294154" cy="2415462"/>
          </a:xfrm>
          <a:prstGeom prst="rect">
            <a:avLst/>
          </a:prstGeom>
        </p:spPr>
      </p:pic>
    </p:spTree>
    <p:extLst>
      <p:ext uri="{BB962C8B-B14F-4D97-AF65-F5344CB8AC3E}">
        <p14:creationId xmlns:p14="http://schemas.microsoft.com/office/powerpoint/2010/main" val="3911565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9239" y="17150"/>
            <a:ext cx="10429240" cy="1232750"/>
          </a:xfrm>
        </p:spPr>
        <p:txBody>
          <a:bodyPr anchor="b">
            <a:normAutofit/>
          </a:bodyPr>
          <a:lstStyle/>
          <a:p>
            <a:r>
              <a:rPr lang="es-BO" sz="3900">
                <a:solidFill>
                  <a:schemeClr val="bg1"/>
                </a:solidFill>
              </a:rPr>
              <a:t>Habilidades que destacan en las PcDI</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2" name="CuadroTexto 11">
            <a:extLst>
              <a:ext uri="{FF2B5EF4-FFF2-40B4-BE49-F238E27FC236}">
                <a16:creationId xmlns:a16="http://schemas.microsoft.com/office/drawing/2014/main" xmlns="" id="{0AE27EFA-C602-FF60-751E-AD00090064D6}"/>
              </a:ext>
            </a:extLst>
          </p:cNvPr>
          <p:cNvSpPr txBox="1"/>
          <p:nvPr/>
        </p:nvSpPr>
        <p:spPr>
          <a:xfrm>
            <a:off x="269238" y="2435781"/>
            <a:ext cx="7980681" cy="4524315"/>
          </a:xfrm>
          <a:prstGeom prst="rect">
            <a:avLst/>
          </a:prstGeom>
          <a:noFill/>
        </p:spPr>
        <p:txBody>
          <a:bodyPr wrap="square">
            <a:spAutoFit/>
          </a:bodyPr>
          <a:lstStyle/>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Se</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sienten</a:t>
            </a:r>
            <a:r>
              <a:rPr lang="es-BO" sz="2400" spc="9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más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seguros</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espacios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dinámicos.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Se</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desenvuelven</a:t>
            </a:r>
            <a:r>
              <a:rPr lang="es-BO" sz="2400" spc="1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mejor</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tareas</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específicas</a:t>
            </a:r>
            <a:endParaRPr lang="es-BO" sz="2400" dirty="0">
              <a:effectLst/>
              <a:latin typeface="Times New Roman" panose="02020603050405020304" pitchFamily="18" charset="0"/>
              <a:ea typeface="Times New Roman" panose="02020603050405020304" pitchFamily="18" charset="0"/>
            </a:endParaRPr>
          </a:p>
          <a:p>
            <a:pPr marL="342900" marR="1704975" indent="-342900" algn="just">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Son</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más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eficientes</a:t>
            </a:r>
            <a:r>
              <a:rPr lang="es-BO" sz="2400" spc="16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tareas</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repetitivas.</a:t>
            </a:r>
            <a:endParaRPr lang="es-BO" sz="2400" dirty="0">
              <a:effectLst/>
              <a:latin typeface="Times New Roman" panose="02020603050405020304" pitchFamily="18" charset="0"/>
              <a:ea typeface="Times New Roman" panose="02020603050405020304" pitchFamily="18" charset="0"/>
            </a:endParaRPr>
          </a:p>
          <a:p>
            <a:pPr marL="342900" marR="1704975" indent="-342900" algn="just">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Se</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adaptan</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muy</a:t>
            </a:r>
            <a:r>
              <a:rPr lang="es-BO" sz="2400" spc="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bien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 espacios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desconocidos.</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Se</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adaptan</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 nuevas</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funciones</a:t>
            </a:r>
            <a:r>
              <a:rPr lang="es-BO" sz="2400" spc="3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previa</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instrucción.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Se</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adaptan</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 cambios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trabajos</a:t>
            </a:r>
            <a:r>
              <a:rPr lang="es-BO" sz="2400" spc="10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flexibles.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Regulan</a:t>
            </a:r>
            <a:r>
              <a:rPr lang="es-BO" sz="2400" spc="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conducta</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adaptativa.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Aprendida</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labor,</a:t>
            </a:r>
            <a:r>
              <a:rPr lang="es-BO" sz="2400" spc="6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realizarán</a:t>
            </a:r>
            <a:r>
              <a:rPr lang="es-BO" sz="2400" spc="1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óptimamente.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Pueden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resolver</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problemas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que</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se</a:t>
            </a:r>
            <a:r>
              <a:rPr lang="es-BO" sz="2400" spc="-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le</a:t>
            </a:r>
            <a:r>
              <a:rPr lang="es-BO" sz="2400" spc="2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presenten.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Tienen</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seguridad</a:t>
            </a:r>
            <a:r>
              <a:rPr lang="es-BO" sz="2400" spc="3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y</a:t>
            </a:r>
            <a:r>
              <a:rPr lang="es-BO" sz="2400" spc="2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autonomía</a:t>
            </a:r>
            <a:r>
              <a:rPr lang="es-BO" sz="2400" spc="8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3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cumplir</a:t>
            </a:r>
            <a:r>
              <a:rPr lang="es-BO" sz="2400" spc="9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labor. </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Identifican</a:t>
            </a:r>
            <a:r>
              <a:rPr lang="es-BO" sz="2400" spc="18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vocación</a:t>
            </a:r>
            <a:r>
              <a:rPr lang="es-BO" sz="2400" spc="6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y</a:t>
            </a:r>
            <a:r>
              <a:rPr lang="es-BO" sz="2400" spc="2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mejoran</a:t>
            </a:r>
            <a:r>
              <a:rPr lang="es-BO" sz="2400" spc="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rendimiento.</a:t>
            </a:r>
            <a:endParaRPr lang="es-BO"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BO" sz="2400" dirty="0">
                <a:effectLst/>
                <a:latin typeface="Times New Roman" panose="02020603050405020304" pitchFamily="18" charset="0"/>
                <a:ea typeface="Open Sans" panose="020B0606030504020204" pitchFamily="34" charset="0"/>
              </a:rPr>
              <a:t>Exponen</a:t>
            </a:r>
            <a:r>
              <a:rPr lang="es-BO" sz="2400" spc="-5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sus</a:t>
            </a:r>
            <a:r>
              <a:rPr lang="es-BO" sz="2400" spc="-1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dificultades</a:t>
            </a:r>
            <a:r>
              <a:rPr lang="es-BO" sz="2400" spc="14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2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adaptación</a:t>
            </a:r>
            <a:r>
              <a:rPr lang="es-BO" sz="2400" spc="9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laboral</a:t>
            </a:r>
            <a:endParaRPr lang="es-BO" sz="2400" dirty="0">
              <a:effectLst/>
              <a:latin typeface="Times New Roman" panose="02020603050405020304" pitchFamily="18" charset="0"/>
              <a:ea typeface="Times New Roman" panose="02020603050405020304" pitchFamily="18" charset="0"/>
            </a:endParaRPr>
          </a:p>
        </p:txBody>
      </p:sp>
      <p:pic>
        <p:nvPicPr>
          <p:cNvPr id="6" name="Imagen 5">
            <a:extLst>
              <a:ext uri="{FF2B5EF4-FFF2-40B4-BE49-F238E27FC236}">
                <a16:creationId xmlns:a16="http://schemas.microsoft.com/office/drawing/2014/main" xmlns="" id="{B5D59FF7-D72B-FF75-5E94-B76688DC80C0}"/>
              </a:ext>
            </a:extLst>
          </p:cNvPr>
          <p:cNvPicPr>
            <a:picLocks noChangeAspect="1"/>
          </p:cNvPicPr>
          <p:nvPr/>
        </p:nvPicPr>
        <p:blipFill>
          <a:blip r:embed="rId3"/>
          <a:stretch>
            <a:fillRect/>
          </a:stretch>
        </p:blipFill>
        <p:spPr>
          <a:xfrm rot="1032542">
            <a:off x="8932472" y="2469666"/>
            <a:ext cx="2576973" cy="2580290"/>
          </a:xfrm>
          <a:prstGeom prst="rect">
            <a:avLst/>
          </a:prstGeom>
        </p:spPr>
      </p:pic>
      <p:pic>
        <p:nvPicPr>
          <p:cNvPr id="14" name="Imagen 13">
            <a:extLst>
              <a:ext uri="{FF2B5EF4-FFF2-40B4-BE49-F238E27FC236}">
                <a16:creationId xmlns:a16="http://schemas.microsoft.com/office/drawing/2014/main" xmlns="" id="{B0B835FE-98FC-6DC5-A25F-23190B837D80}"/>
              </a:ext>
            </a:extLst>
          </p:cNvPr>
          <p:cNvPicPr>
            <a:picLocks noChangeAspect="1"/>
          </p:cNvPicPr>
          <p:nvPr/>
        </p:nvPicPr>
        <p:blipFill>
          <a:blip r:embed="rId4"/>
          <a:stretch>
            <a:fillRect/>
          </a:stretch>
        </p:blipFill>
        <p:spPr>
          <a:xfrm rot="21149498">
            <a:off x="7478528" y="4847264"/>
            <a:ext cx="3118706" cy="1754273"/>
          </a:xfrm>
          <a:prstGeom prst="rect">
            <a:avLst/>
          </a:prstGeom>
        </p:spPr>
      </p:pic>
    </p:spTree>
    <p:extLst>
      <p:ext uri="{BB962C8B-B14F-4D97-AF65-F5344CB8AC3E}">
        <p14:creationId xmlns:p14="http://schemas.microsoft.com/office/powerpoint/2010/main" val="1517630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5920" y="443829"/>
            <a:ext cx="10637520" cy="1232750"/>
          </a:xfrm>
        </p:spPr>
        <p:txBody>
          <a:bodyPr anchor="b">
            <a:normAutofit/>
          </a:bodyPr>
          <a:lstStyle/>
          <a:p>
            <a:pPr algn="ctr"/>
            <a:r>
              <a:rPr lang="es-BO" sz="4000" b="1" dirty="0">
                <a:solidFill>
                  <a:srgbClr val="FFFF00"/>
                </a:solidFill>
              </a:rPr>
              <a:t>Orientaciones para efectivizar</a:t>
            </a:r>
            <a:br>
              <a:rPr lang="es-BO" sz="4000" b="1" dirty="0">
                <a:solidFill>
                  <a:srgbClr val="FFFF00"/>
                </a:solidFill>
              </a:rPr>
            </a:br>
            <a:r>
              <a:rPr lang="es-BO" sz="4000" b="1" dirty="0">
                <a:solidFill>
                  <a:srgbClr val="FFFF00"/>
                </a:solidFill>
              </a:rPr>
              <a:t> la Inclusión laboral a </a:t>
            </a:r>
            <a:r>
              <a:rPr lang="es-BO" sz="4000" b="1" dirty="0" err="1">
                <a:solidFill>
                  <a:srgbClr val="FFFF00"/>
                </a:solidFill>
              </a:rPr>
              <a:t>PcDI</a:t>
            </a:r>
            <a:endParaRPr lang="es-BO" sz="4000" b="1" dirty="0">
              <a:solidFill>
                <a:srgbClr val="FFFF00"/>
              </a:solidFill>
            </a:endParaRP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2" name="CuadroTexto 11">
            <a:extLst>
              <a:ext uri="{FF2B5EF4-FFF2-40B4-BE49-F238E27FC236}">
                <a16:creationId xmlns:a16="http://schemas.microsoft.com/office/drawing/2014/main" xmlns="" id="{B07D62FA-FB8F-5436-D807-D42F4598EA5F}"/>
              </a:ext>
            </a:extLst>
          </p:cNvPr>
          <p:cNvSpPr txBox="1"/>
          <p:nvPr/>
        </p:nvSpPr>
        <p:spPr>
          <a:xfrm>
            <a:off x="262759" y="3119356"/>
            <a:ext cx="5234151" cy="2677656"/>
          </a:xfrm>
          <a:prstGeom prst="rect">
            <a:avLst/>
          </a:prstGeom>
          <a:solidFill>
            <a:schemeClr val="accent2">
              <a:lumMod val="20000"/>
              <a:lumOff val="80000"/>
            </a:schemeClr>
          </a:solidFill>
        </p:spPr>
        <p:txBody>
          <a:bodyPr wrap="square">
            <a:spAutoFit/>
          </a:bodyPr>
          <a:lstStyle/>
          <a:p>
            <a:r>
              <a:rPr lang="es-BO" sz="2800" dirty="0">
                <a:effectLst/>
                <a:latin typeface="Times New Roman" panose="02020603050405020304" pitchFamily="18" charset="0"/>
                <a:ea typeface="Times New Roman" panose="02020603050405020304" pitchFamily="18" charset="0"/>
              </a:rPr>
              <a:t>Existen </a:t>
            </a:r>
            <a:r>
              <a:rPr lang="es-BO" sz="2800" b="1" dirty="0">
                <a:effectLst/>
                <a:latin typeface="Times New Roman" panose="02020603050405020304" pitchFamily="18" charset="0"/>
                <a:ea typeface="Times New Roman" panose="02020603050405020304" pitchFamily="18" charset="0"/>
              </a:rPr>
              <a:t>distintas </a:t>
            </a:r>
            <a:r>
              <a:rPr lang="es-BO" sz="2800" b="1" dirty="0">
                <a:solidFill>
                  <a:srgbClr val="00B050"/>
                </a:solidFill>
                <a:effectLst/>
                <a:latin typeface="Times New Roman" panose="02020603050405020304" pitchFamily="18" charset="0"/>
                <a:ea typeface="Times New Roman" panose="02020603050405020304" pitchFamily="18" charset="0"/>
              </a:rPr>
              <a:t>“formas de empleo”</a:t>
            </a:r>
            <a:r>
              <a:rPr lang="es-BO" sz="2800" dirty="0">
                <a:solidFill>
                  <a:srgbClr val="00B050"/>
                </a:solidFill>
                <a:effectLst/>
                <a:latin typeface="Times New Roman" panose="02020603050405020304" pitchFamily="18" charset="0"/>
                <a:ea typeface="Times New Roman" panose="02020603050405020304" pitchFamily="18" charset="0"/>
              </a:rPr>
              <a:t>, </a:t>
            </a:r>
            <a:r>
              <a:rPr lang="es-BO" sz="2800" dirty="0">
                <a:effectLst/>
                <a:latin typeface="Times New Roman" panose="02020603050405020304" pitchFamily="18" charset="0"/>
                <a:ea typeface="Times New Roman" panose="02020603050405020304" pitchFamily="18" charset="0"/>
              </a:rPr>
              <a:t>que le permiten a la persona con discapacidad </a:t>
            </a:r>
            <a:r>
              <a:rPr lang="es-BO" sz="2800" b="1" dirty="0">
                <a:effectLst/>
                <a:latin typeface="Times New Roman" panose="02020603050405020304" pitchFamily="18" charset="0"/>
                <a:ea typeface="Times New Roman" panose="02020603050405020304" pitchFamily="18" charset="0"/>
              </a:rPr>
              <a:t>adecuar y ajustar sus capacidades a la actividad laboral u</a:t>
            </a:r>
            <a:r>
              <a:rPr lang="es-BO" sz="2800" dirty="0">
                <a:effectLst/>
                <a:latin typeface="Times New Roman" panose="02020603050405020304" pitchFamily="18" charset="0"/>
                <a:ea typeface="Times New Roman" panose="02020603050405020304" pitchFamily="18" charset="0"/>
              </a:rPr>
              <a:t> </a:t>
            </a:r>
            <a:r>
              <a:rPr lang="es-BO" sz="2800" b="1" dirty="0">
                <a:effectLst/>
                <a:latin typeface="Times New Roman" panose="02020603050405020304" pitchFamily="18" charset="0"/>
                <a:ea typeface="Times New Roman" panose="02020603050405020304" pitchFamily="18" charset="0"/>
              </a:rPr>
              <a:t>ocupacional </a:t>
            </a:r>
            <a:r>
              <a:rPr lang="es-BO" sz="2800" dirty="0">
                <a:effectLst/>
                <a:latin typeface="Times New Roman" panose="02020603050405020304" pitchFamily="18" charset="0"/>
                <a:ea typeface="Times New Roman" panose="02020603050405020304" pitchFamily="18" charset="0"/>
              </a:rPr>
              <a:t>de acuerdo sus características</a:t>
            </a:r>
            <a:endParaRPr lang="es-BO" sz="1400" dirty="0">
              <a:effectLst/>
              <a:latin typeface="Times New Roman" panose="02020603050405020304" pitchFamily="18" charset="0"/>
              <a:ea typeface="Times New Roman" panose="02020603050405020304" pitchFamily="18" charset="0"/>
            </a:endParaRPr>
          </a:p>
        </p:txBody>
      </p:sp>
      <p:graphicFrame>
        <p:nvGraphicFramePr>
          <p:cNvPr id="7" name="Diagrama 6">
            <a:extLst>
              <a:ext uri="{FF2B5EF4-FFF2-40B4-BE49-F238E27FC236}">
                <a16:creationId xmlns:a16="http://schemas.microsoft.com/office/drawing/2014/main" xmlns="" id="{652B995B-C4B3-D6E8-3167-C5DDE30FBC41}"/>
              </a:ext>
            </a:extLst>
          </p:cNvPr>
          <p:cNvGraphicFramePr/>
          <p:nvPr>
            <p:extLst>
              <p:ext uri="{D42A27DB-BD31-4B8C-83A1-F6EECF244321}">
                <p14:modId xmlns:p14="http://schemas.microsoft.com/office/powerpoint/2010/main" val="2078748557"/>
              </p:ext>
            </p:extLst>
          </p:nvPr>
        </p:nvGraphicFramePr>
        <p:xfrm>
          <a:off x="5759669" y="2731993"/>
          <a:ext cx="5715875" cy="415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631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E97798-49FA-59F8-AF4E-638906B75E85}"/>
              </a:ext>
            </a:extLst>
          </p:cNvPr>
          <p:cNvSpPr>
            <a:spLocks noGrp="1"/>
          </p:cNvSpPr>
          <p:nvPr>
            <p:ph type="title"/>
          </p:nvPr>
        </p:nvSpPr>
        <p:spPr>
          <a:xfrm>
            <a:off x="3863083" y="890070"/>
            <a:ext cx="7982075" cy="5006237"/>
          </a:xfrm>
        </p:spPr>
        <p:txBody>
          <a:bodyPr>
            <a:normAutofit/>
          </a:bodyPr>
          <a:lstStyle/>
          <a:p>
            <a:pPr algn="l"/>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Es</a:t>
            </a:r>
            <a:r>
              <a:rPr lang="es-BO" sz="2400" i="0" cap="none" spc="-6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una</a:t>
            </a:r>
            <a:r>
              <a:rPr lang="es-BO" sz="2400" i="0" cap="none" spc="-1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forma</a:t>
            </a:r>
            <a:r>
              <a:rPr lang="es-BO" sz="2400" b="1" i="0" cap="none" spc="4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b="1" i="0" cap="none" spc="-2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intervención</a:t>
            </a:r>
            <a:r>
              <a:rPr lang="es-BO" sz="2400" b="1" i="0" cap="none" spc="16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i="0" cap="none" spc="-1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se desarrolla</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dentro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i="0" cap="none"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los</a:t>
            </a:r>
            <a:r>
              <a:rPr lang="es-BO" sz="2400" i="0" cap="none" spc="-8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centros</a:t>
            </a:r>
            <a:r>
              <a:rPr lang="es-BO" sz="2400" b="1" i="0" cap="none" spc="2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b="1" i="0" cap="none" spc="-2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formación</a:t>
            </a:r>
            <a:r>
              <a:rPr lang="es-BO" sz="2400" b="1" i="0" cap="none"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alternativos</a:t>
            </a:r>
            <a:r>
              <a:rPr lang="es-BO" sz="2400" b="1" i="0" cap="none" spc="26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donde</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las</a:t>
            </a:r>
            <a: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personas</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con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discapacidad</a:t>
            </a:r>
            <a:r>
              <a:rPr lang="es-BO" sz="2400" b="1" i="0" cap="none" spc="4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intelectual</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i="0" cap="none" spc="22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son</a:t>
            </a:r>
            <a:r>
              <a:rPr lang="es-BO" sz="2400" i="0" cap="none" spc="-9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capacitadas durante</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cierto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tiempo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competencias requeridas</a:t>
            </a:r>
            <a:r>
              <a:rPr lang="es-BO" sz="2400" b="1" i="0" cap="none" spc="3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por</a:t>
            </a:r>
            <a:r>
              <a:rPr lang="es-BO" sz="2400" b="1" i="0" cap="none" spc="-3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b="1" i="0" cap="none" spc="2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ámbito</a:t>
            </a:r>
            <a:r>
              <a:rPr lang="es-BO" sz="2400" b="1" i="0" cap="none" spc="5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b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br>
            <a: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r>
            <a:br>
              <a:rPr lang="es-BO" sz="2400" i="0" cap="none" spc="7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b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Son</a:t>
            </a:r>
            <a:r>
              <a:rPr lang="es-BO" sz="2400" i="0" cap="none" spc="-9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supervisadas</a:t>
            </a:r>
            <a:r>
              <a:rPr lang="es-BO" sz="2400" b="1" i="0" cap="none" spc="4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b="1" i="0" cap="none"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su</a:t>
            </a:r>
            <a:r>
              <a:rPr lang="es-BO" sz="2400" b="1" i="0" cap="none" spc="-1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labor</a:t>
            </a:r>
            <a:r>
              <a:rPr lang="es-BO" sz="2400" b="1" i="0" cap="none" spc="3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por</a:t>
            </a:r>
            <a:r>
              <a:rPr lang="es-BO" sz="2400" i="0" cap="none" spc="-9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profesores</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o facilitadores, favoreciendo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relaciones</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positivas y</a:t>
            </a:r>
            <a:r>
              <a:rPr lang="es-BO" sz="2400" i="0" cap="none" spc="-3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ajustadas</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para</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i="0" cap="none" spc="-10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i="0" cap="none" spc="-5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participante</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vaya aprendiendo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su</a:t>
            </a:r>
            <a:r>
              <a:rPr lang="es-BO" sz="2400" i="0" cap="none" spc="-6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oficio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o</a:t>
            </a:r>
            <a:r>
              <a:rPr lang="es-BO" sz="2400" i="0" cap="none" spc="-4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tarea.</a:t>
            </a:r>
            <a: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br>
            <a: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b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Estos</a:t>
            </a:r>
            <a:r>
              <a:rPr lang="es-BO" sz="2400" i="0" cap="none" spc="5" dirty="0">
                <a:solidFill>
                  <a:srgbClr val="5F6062"/>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programas</a:t>
            </a:r>
            <a:r>
              <a:rPr lang="es-BO" sz="2400" b="1" i="0" cap="none" spc="-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pueden</a:t>
            </a:r>
            <a:r>
              <a:rPr lang="es-BO" sz="2400" b="1" i="0" cap="none" spc="-5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ser contratados</a:t>
            </a:r>
            <a:r>
              <a:rPr lang="es-BO" sz="2400" b="1" i="0" cap="none" spc="9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por las</a:t>
            </a:r>
            <a:r>
              <a:rPr lang="es-BO" sz="2400" b="1" i="0" cap="none" spc="2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mismas</a:t>
            </a:r>
            <a:r>
              <a:rPr lang="es-BO" sz="2400" b="1" i="0" cap="none" spc="2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i="0" cap="none"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empresas</a:t>
            </a:r>
            <a:r>
              <a:rPr lang="es-BO" sz="2400" b="1" i="0" cap="none" spc="-15" dirty="0">
                <a:solidFill>
                  <a:srgbClr val="82CBAF"/>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para</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desarrollar un</a:t>
            </a:r>
            <a:r>
              <a:rPr lang="es-BO" sz="2400" i="0" cap="none"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tipo determinado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i="0" cap="none"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trabajo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o</a:t>
            </a:r>
            <a:r>
              <a:rPr lang="es-BO" sz="2400" i="0" cap="none" spc="-4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servicio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dentro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del centro</a:t>
            </a:r>
            <a:r>
              <a:rPr lang="es-BO" sz="2400" i="0" cap="none" spc="5"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i="0" cap="none" spc="-70"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i="0" cap="none" dirty="0">
                <a:solidFill>
                  <a:schemeClr val="tx1"/>
                </a:solidFill>
                <a:effectLst/>
                <a:latin typeface="Times New Roman" panose="02020603050405020304" pitchFamily="18" charset="0"/>
                <a:ea typeface="Open Sans" panose="020B0606030504020204" pitchFamily="34" charset="0"/>
                <a:cs typeface="Times New Roman" panose="02020603050405020304" pitchFamily="18" charset="0"/>
              </a:rPr>
              <a:t>formación.</a:t>
            </a:r>
            <a: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s-BO" sz="2400" i="0" cap="none"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s-BO" sz="6600" i="0" cap="none" dirty="0">
              <a:latin typeface="Times New Roman" panose="02020603050405020304" pitchFamily="18" charset="0"/>
              <a:cs typeface="Times New Roman" panose="02020603050405020304" pitchFamily="18" charset="0"/>
            </a:endParaRPr>
          </a:p>
        </p:txBody>
      </p:sp>
      <p:sp>
        <p:nvSpPr>
          <p:cNvPr id="3" name="Marcador de texto 2">
            <a:extLst>
              <a:ext uri="{FF2B5EF4-FFF2-40B4-BE49-F238E27FC236}">
                <a16:creationId xmlns:a16="http://schemas.microsoft.com/office/drawing/2014/main" xmlns="" id="{C809AFA6-A25F-61AC-3E7A-A77C26C4A1E8}"/>
              </a:ext>
            </a:extLst>
          </p:cNvPr>
          <p:cNvSpPr>
            <a:spLocks noGrp="1"/>
          </p:cNvSpPr>
          <p:nvPr>
            <p:ph type="body" idx="1"/>
          </p:nvPr>
        </p:nvSpPr>
        <p:spPr>
          <a:xfrm rot="2583805">
            <a:off x="1446870" y="-314415"/>
            <a:ext cx="889644" cy="4589010"/>
          </a:xfrm>
          <a:solidFill>
            <a:schemeClr val="accent1">
              <a:lumMod val="40000"/>
              <a:lumOff val="60000"/>
            </a:schemeClr>
          </a:solidFill>
        </p:spPr>
        <p:txBody>
          <a:bodyPr vert="vert270" wrap="square" lIns="180000">
            <a:spAutoFit/>
          </a:bodyPr>
          <a:lstStyle/>
          <a:p>
            <a:pPr algn="ctr">
              <a:lnSpc>
                <a:spcPct val="100000"/>
              </a:lnSpc>
            </a:pPr>
            <a:r>
              <a:rPr lang="es-MX" sz="4000" b="1" i="0" dirty="0">
                <a:latin typeface="Times New Roman" panose="02020603050405020304" pitchFamily="18" charset="0"/>
                <a:cs typeface="Times New Roman" panose="02020603050405020304" pitchFamily="18" charset="0"/>
              </a:rPr>
              <a:t>Empleo protegido</a:t>
            </a:r>
            <a:endParaRPr lang="es-BO" sz="4000" b="1" i="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xmlns="" id="{F83E4631-6638-490A-1275-CCF82B263E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73573" y="4798830"/>
            <a:ext cx="3941380" cy="2059170"/>
          </a:xfrm>
          <a:prstGeom prst="rect">
            <a:avLst/>
          </a:prstGeom>
        </p:spPr>
      </p:pic>
    </p:spTree>
    <p:extLst>
      <p:ext uri="{BB962C8B-B14F-4D97-AF65-F5344CB8AC3E}">
        <p14:creationId xmlns:p14="http://schemas.microsoft.com/office/powerpoint/2010/main" val="69914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7CC1807E-877E-6639-C61B-A53EFA58E538}"/>
              </a:ext>
            </a:extLst>
          </p:cNvPr>
          <p:cNvSpPr txBox="1"/>
          <p:nvPr/>
        </p:nvSpPr>
        <p:spPr>
          <a:xfrm>
            <a:off x="315310" y="293996"/>
            <a:ext cx="10426261" cy="6001643"/>
          </a:xfrm>
          <a:prstGeom prst="rect">
            <a:avLst/>
          </a:prstGeom>
          <a:noFill/>
        </p:spPr>
        <p:txBody>
          <a:bodyPr wrap="square">
            <a:spAutoFit/>
          </a:bodyPr>
          <a:lstStyle/>
          <a:p>
            <a:pPr marL="64135" marR="31369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Tiene</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como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finalidad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incluir</a:t>
            </a:r>
            <a:r>
              <a:rPr lang="es-BO" sz="2400" b="1" spc="13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laboralmente</a:t>
            </a:r>
            <a:r>
              <a:rPr lang="es-BO" sz="2400" b="1" spc="1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p>
          <a:p>
            <a:pPr marL="64135" marR="31369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 la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persona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Discapacidad</a:t>
            </a:r>
            <a:r>
              <a:rPr lang="es-BO" sz="2400" b="1" spc="4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Intelectual</a:t>
            </a:r>
            <a:r>
              <a:rPr lang="es-BO" sz="2400" b="1" spc="230" dirty="0">
                <a:effectLst/>
                <a:latin typeface="Times New Roman" panose="02020603050405020304" pitchFamily="18" charset="0"/>
                <a:ea typeface="Open Sans" panose="020B0606030504020204" pitchFamily="34" charset="0"/>
                <a:cs typeface="Times New Roman" panose="02020603050405020304" pitchFamily="18" charset="0"/>
              </a:rPr>
              <a:t>  </a:t>
            </a:r>
          </a:p>
          <a:p>
            <a:pPr marL="64135" marR="31369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en un</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entorno</a:t>
            </a:r>
            <a:r>
              <a:rPr lang="es-BO" sz="2400" b="1" spc="2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b="1" spc="8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ordinario</a:t>
            </a:r>
            <a:r>
              <a:rPr lang="es-BO" sz="240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spc="6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9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provisión del</a:t>
            </a:r>
            <a:r>
              <a:rPr lang="es-BO" sz="2400" spc="-8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apoyo</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continuo,</a:t>
            </a:r>
            <a:r>
              <a:rPr lang="es-BO" sz="2400" b="1" spc="1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apropiado</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b="1" spc="2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flexible</a:t>
            </a:r>
          </a:p>
          <a:p>
            <a:pPr marL="64135" marR="3136900">
              <a:spcAft>
                <a:spcPts val="0"/>
              </a:spcAft>
            </a:pP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4135" marR="2861945">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para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trabajador</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pueda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desenvolverse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en una</a:t>
            </a:r>
            <a:r>
              <a:rPr lang="es-BO" sz="2400" b="1" spc="2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determinada</a:t>
            </a:r>
            <a:r>
              <a:rPr lang="es-BO" sz="2400" b="1" spc="10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actividad</a:t>
            </a:r>
            <a:r>
              <a:rPr lang="es-BO" sz="2400" b="1" spc="1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logrando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adquirir</a:t>
            </a:r>
            <a:r>
              <a:rPr lang="es-BO" sz="2400" b="1" spc="9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destrezas,</a:t>
            </a:r>
            <a:r>
              <a:rPr lang="es-BO" sz="2400" b="1" spc="8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habilidades</a:t>
            </a:r>
            <a:r>
              <a:rPr lang="es-BO" sz="2400" b="1" spc="9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b="1" spc="2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conocimiento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desempeñará.</a:t>
            </a:r>
          </a:p>
          <a:p>
            <a:pPr marL="64135" marR="2861945">
              <a:spcAft>
                <a:spcPts val="0"/>
              </a:spcAft>
            </a:pPr>
            <a:endParaRPr lang="es-BO" sz="2400" spc="5" dirty="0">
              <a:latin typeface="Times New Roman" panose="02020603050405020304" pitchFamily="18" charset="0"/>
              <a:ea typeface="Open Sans" panose="020B0606030504020204" pitchFamily="34" charset="0"/>
              <a:cs typeface="Times New Roman" panose="02020603050405020304" pitchFamily="18" charset="0"/>
            </a:endParaRPr>
          </a:p>
          <a:p>
            <a:pPr marL="64135" marR="2861945">
              <a:spcAft>
                <a:spcPts val="0"/>
              </a:spcAft>
            </a:pP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Esto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implica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introducción 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algunas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adaptaciones</a:t>
            </a:r>
            <a:r>
              <a:rPr lang="es-BO" sz="2400" b="1" spc="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al</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puesto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trabajo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en cuanto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a:t>
            </a:r>
            <a:r>
              <a:rPr lang="es-BO" sz="2400" spc="-4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horas,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forma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desempeño,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spc="-3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algún</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ajuste adicional</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fuera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necesario.</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s-BO"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64135" marR="27051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Se requiere</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un</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Preparador Laboral</a:t>
            </a:r>
            <a:r>
              <a:rPr lang="es-BO" sz="2400" b="1" spc="5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apoyará</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6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persona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Discapacidad Intelectual</a:t>
            </a:r>
            <a:r>
              <a:rPr lang="es-BO" sz="2400" b="1" spc="23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hasta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su</a:t>
            </a:r>
            <a:r>
              <a:rPr lang="es-BO" sz="2400" spc="-6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ingreso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al</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entorno</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laboral.</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Marcador de texto 2">
            <a:extLst>
              <a:ext uri="{FF2B5EF4-FFF2-40B4-BE49-F238E27FC236}">
                <a16:creationId xmlns:a16="http://schemas.microsoft.com/office/drawing/2014/main" xmlns="" id="{9DD77F9A-D01E-E259-BB63-9CFDC7FEF8E0}"/>
              </a:ext>
            </a:extLst>
          </p:cNvPr>
          <p:cNvSpPr txBox="1">
            <a:spLocks/>
          </p:cNvSpPr>
          <p:nvPr/>
        </p:nvSpPr>
        <p:spPr>
          <a:xfrm rot="2787273">
            <a:off x="9777605" y="2660323"/>
            <a:ext cx="889644" cy="4589010"/>
          </a:xfrm>
          <a:prstGeom prst="rect">
            <a:avLst/>
          </a:prstGeom>
          <a:solidFill>
            <a:schemeClr val="accent1">
              <a:lumMod val="40000"/>
              <a:lumOff val="60000"/>
            </a:schemeClr>
          </a:solidFill>
        </p:spPr>
        <p:txBody>
          <a:bodyPr vert="vert270" wrap="square" lIns="180000">
            <a:sp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gn="ctr">
              <a:lnSpc>
                <a:spcPct val="100000"/>
              </a:lnSpc>
              <a:buNone/>
            </a:pPr>
            <a:r>
              <a:rPr lang="es-MX" sz="4000" b="1" dirty="0">
                <a:latin typeface="Times New Roman" panose="02020603050405020304" pitchFamily="18" charset="0"/>
                <a:cs typeface="Times New Roman" panose="02020603050405020304" pitchFamily="18" charset="0"/>
              </a:rPr>
              <a:t>Empleo con apoyo</a:t>
            </a:r>
            <a:endParaRPr lang="es-BO" sz="4000" b="1"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xmlns="" id="{D0A9E2A8-10B7-0AE8-023A-1E150E831FED}"/>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607972" y="95413"/>
            <a:ext cx="3471205" cy="2646628"/>
          </a:xfrm>
          <a:prstGeom prst="rect">
            <a:avLst/>
          </a:prstGeom>
        </p:spPr>
      </p:pic>
    </p:spTree>
    <p:extLst>
      <p:ext uri="{BB962C8B-B14F-4D97-AF65-F5344CB8AC3E}">
        <p14:creationId xmlns:p14="http://schemas.microsoft.com/office/powerpoint/2010/main" val="1365088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246BA9D9-971E-49A4-17C9-760DB0573E3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7820" t="8192"/>
          <a:stretch/>
        </p:blipFill>
        <p:spPr>
          <a:xfrm>
            <a:off x="7010400" y="-2023"/>
            <a:ext cx="5181600" cy="6860024"/>
          </a:xfrm>
          <a:prstGeom prst="rect">
            <a:avLst/>
          </a:prstGeom>
        </p:spPr>
      </p:pic>
      <p:sp>
        <p:nvSpPr>
          <p:cNvPr id="4" name="CuadroTexto 3">
            <a:extLst>
              <a:ext uri="{FF2B5EF4-FFF2-40B4-BE49-F238E27FC236}">
                <a16:creationId xmlns:a16="http://schemas.microsoft.com/office/drawing/2014/main" xmlns="" id="{0FD918CF-06B6-D9ED-20AF-B24268A4B330}"/>
              </a:ext>
            </a:extLst>
          </p:cNvPr>
          <p:cNvSpPr txBox="1"/>
          <p:nvPr/>
        </p:nvSpPr>
        <p:spPr>
          <a:xfrm>
            <a:off x="420411" y="536030"/>
            <a:ext cx="5906813" cy="1077218"/>
          </a:xfrm>
          <a:prstGeom prst="rect">
            <a:avLst/>
          </a:prstGeom>
          <a:solidFill>
            <a:schemeClr val="accent4"/>
          </a:solidFill>
        </p:spPr>
        <p:txBody>
          <a:bodyPr wrap="square" rtlCol="0">
            <a:spAutoFit/>
          </a:bodyPr>
          <a:lstStyle/>
          <a:p>
            <a:r>
              <a:rPr lang="es-MX" sz="3200" b="1" dirty="0">
                <a:solidFill>
                  <a:srgbClr val="FFFF00"/>
                </a:solidFill>
                <a:latin typeface="+mj-lt"/>
              </a:rPr>
              <a:t>Funciones del preparador </a:t>
            </a:r>
          </a:p>
          <a:p>
            <a:r>
              <a:rPr lang="es-MX" sz="3200" b="1" dirty="0">
                <a:solidFill>
                  <a:srgbClr val="FFFF00"/>
                </a:solidFill>
                <a:latin typeface="+mj-lt"/>
              </a:rPr>
              <a:t>o entrenador laboral</a:t>
            </a:r>
            <a:endParaRPr lang="es-BO" sz="3200" b="1" dirty="0">
              <a:solidFill>
                <a:srgbClr val="FFFF00"/>
              </a:solidFill>
              <a:latin typeface="+mj-lt"/>
            </a:endParaRPr>
          </a:p>
        </p:txBody>
      </p:sp>
      <p:pic>
        <p:nvPicPr>
          <p:cNvPr id="7" name="Imagen 6">
            <a:extLst>
              <a:ext uri="{FF2B5EF4-FFF2-40B4-BE49-F238E27FC236}">
                <a16:creationId xmlns:a16="http://schemas.microsoft.com/office/drawing/2014/main" xmlns="" id="{A43249B6-A7BB-3C2A-2AEA-911CD308DD9D}"/>
              </a:ext>
            </a:extLst>
          </p:cNvPr>
          <p:cNvPicPr>
            <a:picLocks noChangeAspect="1"/>
          </p:cNvPicPr>
          <p:nvPr/>
        </p:nvPicPr>
        <p:blipFill>
          <a:blip r:embed="rId4"/>
          <a:stretch>
            <a:fillRect/>
          </a:stretch>
        </p:blipFill>
        <p:spPr>
          <a:xfrm rot="20028219">
            <a:off x="546537" y="2564826"/>
            <a:ext cx="3069021" cy="1726325"/>
          </a:xfrm>
          <a:prstGeom prst="rect">
            <a:avLst/>
          </a:prstGeom>
        </p:spPr>
      </p:pic>
      <p:pic>
        <p:nvPicPr>
          <p:cNvPr id="9" name="Imagen 8">
            <a:extLst>
              <a:ext uri="{FF2B5EF4-FFF2-40B4-BE49-F238E27FC236}">
                <a16:creationId xmlns:a16="http://schemas.microsoft.com/office/drawing/2014/main" xmlns="" id="{3189CF83-5448-DB9F-9576-8EF05FFBC1F7}"/>
              </a:ext>
            </a:extLst>
          </p:cNvPr>
          <p:cNvPicPr>
            <a:picLocks noChangeAspect="1"/>
          </p:cNvPicPr>
          <p:nvPr/>
        </p:nvPicPr>
        <p:blipFill rotWithShape="1">
          <a:blip r:embed="rId5"/>
          <a:srcRect l="21303" r="17855"/>
          <a:stretch/>
        </p:blipFill>
        <p:spPr>
          <a:xfrm rot="6505464">
            <a:off x="3757671" y="3447633"/>
            <a:ext cx="2654726" cy="2454327"/>
          </a:xfrm>
          <a:prstGeom prst="rect">
            <a:avLst/>
          </a:prstGeom>
        </p:spPr>
      </p:pic>
    </p:spTree>
    <p:extLst>
      <p:ext uri="{BB962C8B-B14F-4D97-AF65-F5344CB8AC3E}">
        <p14:creationId xmlns:p14="http://schemas.microsoft.com/office/powerpoint/2010/main" val="1945435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C5B6C99B-35D0-4730-3BE9-FAE7B90C761D}"/>
              </a:ext>
            </a:extLst>
          </p:cNvPr>
          <p:cNvSpPr txBox="1"/>
          <p:nvPr/>
        </p:nvSpPr>
        <p:spPr>
          <a:xfrm>
            <a:off x="4635061" y="757409"/>
            <a:ext cx="9616965" cy="4893647"/>
          </a:xfrm>
          <a:prstGeom prst="rect">
            <a:avLst/>
          </a:prstGeom>
          <a:noFill/>
        </p:spPr>
        <p:txBody>
          <a:bodyPr wrap="square">
            <a:spAutoFit/>
          </a:bodyPr>
          <a:lstStyle/>
          <a:p>
            <a:pPr marL="64135" marR="27051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Es</a:t>
            </a:r>
            <a:r>
              <a:rPr lang="es-BO" sz="2400" spc="-6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dan</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los</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mismos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compañeros</a:t>
            </a:r>
            <a:r>
              <a:rPr lang="es-BO" sz="2400" b="1" spc="-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del</a:t>
            </a:r>
            <a:r>
              <a:rPr lang="es-BO" sz="2400" b="1" spc="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trabajo y supervisores</a:t>
            </a:r>
            <a:endParaRPr lang="es-BO" sz="2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a:p>
            <a:pPr marL="64135" marR="2705100">
              <a:spcAft>
                <a:spcPts val="0"/>
              </a:spcAft>
            </a:pPr>
            <a:endParaRPr lang="es-BO" sz="2400" b="1" spc="-10" dirty="0">
              <a:effectLst/>
              <a:latin typeface="Times New Roman" panose="02020603050405020304" pitchFamily="18" charset="0"/>
              <a:ea typeface="Open Sans" panose="020B0606030504020204" pitchFamily="34" charset="0"/>
              <a:cs typeface="Times New Roman" panose="02020603050405020304" pitchFamily="18" charset="0"/>
            </a:endParaRPr>
          </a:p>
          <a:p>
            <a:pPr marL="64135" marR="2705100">
              <a:spcAft>
                <a:spcPts val="0"/>
              </a:spcAft>
            </a:pP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estos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no</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suelen</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tener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conocimientos</a:t>
            </a:r>
            <a:r>
              <a:rPr lang="es-BO" sz="2400" b="1"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específicos</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sobre</a:t>
            </a:r>
            <a:r>
              <a:rPr lang="es-BO" sz="2400" b="1" spc="-4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b="1" spc="3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inclusión</a:t>
            </a:r>
            <a:r>
              <a:rPr lang="es-BO" sz="2400" b="1" spc="11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pero</a:t>
            </a:r>
            <a:r>
              <a:rPr lang="es-BO" sz="240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supervisan</a:t>
            </a:r>
            <a:r>
              <a:rPr lang="es-BO" sz="2400" b="1" spc="8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b="1" spc="-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proporcionan</a:t>
            </a:r>
            <a:r>
              <a:rPr lang="es-BO" sz="2400" b="1" spc="-15"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ayuda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al</a:t>
            </a:r>
            <a:r>
              <a:rPr lang="es-BO" sz="2400" spc="-5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trabajador con</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Discapacidad</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Intelectual</a:t>
            </a:r>
            <a:r>
              <a:rPr lang="es-BO" sz="2400" b="1" spc="23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a:t>
            </a:r>
            <a:r>
              <a:rPr lang="es-BO" sz="2400" spc="-4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fin</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que</a:t>
            </a:r>
            <a:r>
              <a:rPr lang="es-BO" sz="2400"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complete</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sus</a:t>
            </a:r>
            <a:r>
              <a:rPr lang="es-BO" sz="2400" spc="-9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actividades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u</a:t>
            </a:r>
            <a:r>
              <a:rPr lang="es-BO" sz="2400" spc="-1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otras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orientaciones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relacionadas</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con</a:t>
            </a:r>
            <a:r>
              <a:rPr lang="es-BO" sz="2400" spc="-9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spc="-5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trabajo.</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s-BO"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64135" marR="2896870">
              <a:spcAft>
                <a:spcPts val="0"/>
              </a:spcAft>
            </a:pP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Tienen</a:t>
            </a:r>
            <a:r>
              <a:rPr lang="es-BO" sz="2400" b="1"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un</a:t>
            </a:r>
            <a:r>
              <a:rPr lang="es-BO" sz="2400" b="1"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efecto</a:t>
            </a:r>
            <a:r>
              <a:rPr lang="es-BO" sz="2400" b="1" spc="4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positivo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el</a:t>
            </a:r>
            <a:r>
              <a:rPr lang="es-BO" sz="2400" spc="-5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rendimiento</a:t>
            </a:r>
            <a:r>
              <a:rPr lang="es-BO" sz="2400" b="1" spc="10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laboral</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facilitan</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y</a:t>
            </a:r>
            <a:r>
              <a:rPr lang="es-BO" sz="2400" spc="-3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fortalecen de</a:t>
            </a:r>
            <a:r>
              <a:rPr lang="es-BO" sz="2400" spc="-7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forma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natural</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5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integración</a:t>
            </a:r>
            <a:r>
              <a:rPr lang="es-BO" sz="2400" b="1" spc="14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en</a:t>
            </a:r>
            <a:r>
              <a:rPr lang="es-BO" sz="2400" b="1" spc="-1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las</a:t>
            </a:r>
            <a:r>
              <a:rPr lang="es-BO" sz="2400" b="1" spc="2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rutinas de</a:t>
            </a:r>
            <a:r>
              <a:rPr lang="es-BO" sz="2400" b="1" spc="-2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b="1" dirty="0">
                <a:effectLst/>
                <a:latin typeface="Times New Roman" panose="02020603050405020304" pitchFamily="18" charset="0"/>
                <a:ea typeface="Open Sans" panose="020B0606030504020204" pitchFamily="34" charset="0"/>
                <a:cs typeface="Times New Roman" panose="02020603050405020304" pitchFamily="18" charset="0"/>
              </a:rPr>
              <a:t>trabajo</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a:t>
            </a:r>
            <a:r>
              <a:rPr lang="es-BO" sz="2400" spc="8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a:t>
            </a:r>
            <a:r>
              <a:rPr lang="es-BO" sz="2400" spc="-50"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cultura</a:t>
            </a:r>
            <a:r>
              <a:rPr lang="es-BO" sz="2400" spc="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empresarial y</a:t>
            </a:r>
            <a:r>
              <a:rPr lang="es-BO" sz="2400" spc="-3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las</a:t>
            </a:r>
            <a:r>
              <a:rPr lang="es-BO" sz="2400" spc="-75" dirty="0">
                <a:effectLst/>
                <a:latin typeface="Times New Roman" panose="02020603050405020304" pitchFamily="18" charset="0"/>
                <a:ea typeface="Open Sans" panose="020B0606030504020204" pitchFamily="34" charset="0"/>
                <a:cs typeface="Times New Roman" panose="02020603050405020304" pitchFamily="18" charset="0"/>
              </a:rPr>
              <a:t> </a:t>
            </a:r>
            <a:r>
              <a:rPr lang="es-BO" sz="2400" dirty="0">
                <a:effectLst/>
                <a:latin typeface="Times New Roman" panose="02020603050405020304" pitchFamily="18" charset="0"/>
                <a:ea typeface="Open Sans" panose="020B0606030504020204" pitchFamily="34" charset="0"/>
                <a:cs typeface="Times New Roman" panose="02020603050405020304" pitchFamily="18" charset="0"/>
              </a:rPr>
              <a:t>relaciones interpersonales.</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xmlns="" id="{0D4F7C56-1F1D-CEC9-E49C-ADC2ECBDB760}"/>
              </a:ext>
            </a:extLst>
          </p:cNvPr>
          <p:cNvSpPr txBox="1"/>
          <p:nvPr/>
        </p:nvSpPr>
        <p:spPr>
          <a:xfrm>
            <a:off x="105103" y="757409"/>
            <a:ext cx="4393324" cy="1077218"/>
          </a:xfrm>
          <a:prstGeom prst="rect">
            <a:avLst/>
          </a:prstGeom>
          <a:solidFill>
            <a:schemeClr val="accent1">
              <a:lumMod val="20000"/>
              <a:lumOff val="80000"/>
            </a:schemeClr>
          </a:solidFill>
        </p:spPr>
        <p:txBody>
          <a:bodyPr wrap="square" rtlCol="0">
            <a:spAutoFit/>
          </a:bodyPr>
          <a:lstStyle/>
          <a:p>
            <a:pPr algn="ctr"/>
            <a:r>
              <a:rPr lang="es-MX" sz="3200" b="1" i="1" dirty="0">
                <a:latin typeface="+mj-lt"/>
              </a:rPr>
              <a:t>Empleo </a:t>
            </a:r>
          </a:p>
          <a:p>
            <a:pPr algn="ctr"/>
            <a:r>
              <a:rPr lang="es-MX" sz="3200" b="1" i="1" dirty="0">
                <a:latin typeface="+mj-lt"/>
              </a:rPr>
              <a:t>con apoyo natural</a:t>
            </a:r>
            <a:endParaRPr lang="es-BO" sz="3200" b="1" i="1" dirty="0">
              <a:latin typeface="+mj-lt"/>
            </a:endParaRPr>
          </a:p>
        </p:txBody>
      </p:sp>
      <p:pic>
        <p:nvPicPr>
          <p:cNvPr id="5" name="Imagen 4">
            <a:extLst>
              <a:ext uri="{FF2B5EF4-FFF2-40B4-BE49-F238E27FC236}">
                <a16:creationId xmlns:a16="http://schemas.microsoft.com/office/drawing/2014/main" xmlns="" id="{E9BA2B57-5ADD-14F5-B82B-B72B887AB41F}"/>
              </a:ext>
            </a:extLst>
          </p:cNvPr>
          <p:cNvPicPr>
            <a:picLocks noChangeAspect="1"/>
          </p:cNvPicPr>
          <p:nvPr/>
        </p:nvPicPr>
        <p:blipFill rotWithShape="1">
          <a:blip r:embed="rId2"/>
          <a:srcRect r="18064"/>
          <a:stretch/>
        </p:blipFill>
        <p:spPr>
          <a:xfrm>
            <a:off x="15762" y="3699734"/>
            <a:ext cx="4624552" cy="3147848"/>
          </a:xfrm>
          <a:prstGeom prst="rect">
            <a:avLst/>
          </a:prstGeom>
        </p:spPr>
      </p:pic>
    </p:spTree>
    <p:extLst>
      <p:ext uri="{BB962C8B-B14F-4D97-AF65-F5344CB8AC3E}">
        <p14:creationId xmlns:p14="http://schemas.microsoft.com/office/powerpoint/2010/main" val="2377184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10044211" cy="1232750"/>
          </a:xfrm>
        </p:spPr>
        <p:txBody>
          <a:bodyPr anchor="b">
            <a:normAutofit/>
          </a:bodyPr>
          <a:lstStyle/>
          <a:p>
            <a:r>
              <a:rPr lang="es-BO">
                <a:solidFill>
                  <a:schemeClr val="bg1"/>
                </a:solidFill>
              </a:rPr>
              <a:t>Itinerario de Inclusión Laboral</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idx="1"/>
          </p:nvPr>
        </p:nvSpPr>
        <p:spPr>
          <a:xfrm>
            <a:off x="0" y="2295726"/>
            <a:ext cx="8692055" cy="4562273"/>
          </a:xfrm>
        </p:spPr>
        <p:txBody>
          <a:bodyPr>
            <a:normAutofit lnSpcReduction="10000"/>
          </a:bodyPr>
          <a:lstStyle/>
          <a:p>
            <a:pPr marL="0" indent="0" algn="ctr">
              <a:buNone/>
            </a:pPr>
            <a:r>
              <a:rPr lang="es-BO" sz="3200" b="1" spc="-5" dirty="0">
                <a:solidFill>
                  <a:srgbClr val="4472C4"/>
                </a:solidFill>
                <a:effectLst/>
                <a:latin typeface="Times New Roman" panose="02020603050405020304" pitchFamily="18" charset="0"/>
                <a:ea typeface="Franklin Gothic Medium Cond" panose="020B0606030402020204" pitchFamily="34" charset="0"/>
              </a:rPr>
              <a:t>F</a:t>
            </a:r>
            <a:r>
              <a:rPr lang="es-BO" sz="3200" b="1" spc="-15" dirty="0">
                <a:solidFill>
                  <a:srgbClr val="4472C4"/>
                </a:solidFill>
                <a:effectLst/>
                <a:latin typeface="Times New Roman" panose="02020603050405020304" pitchFamily="18" charset="0"/>
                <a:ea typeface="Franklin Gothic Medium Cond" panose="020B0606030402020204" pitchFamily="34" charset="0"/>
              </a:rPr>
              <a:t>o</a:t>
            </a:r>
            <a:r>
              <a:rPr lang="es-BO" sz="3200" b="1" spc="25" dirty="0">
                <a:solidFill>
                  <a:srgbClr val="4472C4"/>
                </a:solidFill>
                <a:effectLst/>
                <a:latin typeface="Times New Roman" panose="02020603050405020304" pitchFamily="18" charset="0"/>
                <a:ea typeface="Franklin Gothic Medium Cond" panose="020B0606030402020204" pitchFamily="34" charset="0"/>
              </a:rPr>
              <a:t>r</a:t>
            </a:r>
            <a:r>
              <a:rPr lang="es-BO" sz="3200" b="1" spc="-15" dirty="0">
                <a:solidFill>
                  <a:srgbClr val="4472C4"/>
                </a:solidFill>
                <a:effectLst/>
                <a:latin typeface="Times New Roman" panose="02020603050405020304" pitchFamily="18" charset="0"/>
                <a:ea typeface="Franklin Gothic Medium Cond" panose="020B0606030402020204" pitchFamily="34" charset="0"/>
              </a:rPr>
              <a:t>ma</a:t>
            </a:r>
            <a:r>
              <a:rPr lang="es-BO" sz="3200" b="1" spc="10" dirty="0">
                <a:solidFill>
                  <a:srgbClr val="4472C4"/>
                </a:solidFill>
                <a:effectLst/>
                <a:latin typeface="Times New Roman" panose="02020603050405020304" pitchFamily="18" charset="0"/>
                <a:ea typeface="Franklin Gothic Medium Cond" panose="020B0606030402020204" pitchFamily="34" charset="0"/>
              </a:rPr>
              <a:t>c</a:t>
            </a:r>
            <a:r>
              <a:rPr lang="es-BO" sz="3200" b="1" spc="-15" dirty="0">
                <a:solidFill>
                  <a:srgbClr val="4472C4"/>
                </a:solidFill>
                <a:effectLst/>
                <a:latin typeface="Times New Roman" panose="02020603050405020304" pitchFamily="18" charset="0"/>
                <a:ea typeface="Franklin Gothic Medium Cond" panose="020B0606030402020204" pitchFamily="34" charset="0"/>
              </a:rPr>
              <a:t>ió</a:t>
            </a:r>
            <a:r>
              <a:rPr lang="es-BO" sz="3200" b="1" dirty="0">
                <a:solidFill>
                  <a:srgbClr val="4472C4"/>
                </a:solidFill>
                <a:effectLst/>
                <a:latin typeface="Times New Roman" panose="02020603050405020304" pitchFamily="18" charset="0"/>
                <a:ea typeface="Franklin Gothic Medium Cond" panose="020B0606030402020204" pitchFamily="34" charset="0"/>
              </a:rPr>
              <a:t>n </a:t>
            </a:r>
            <a:r>
              <a:rPr lang="es-BO" sz="3200" b="1" spc="-10" dirty="0">
                <a:solidFill>
                  <a:srgbClr val="4472C4"/>
                </a:solidFill>
                <a:effectLst/>
                <a:latin typeface="Times New Roman" panose="02020603050405020304" pitchFamily="18" charset="0"/>
                <a:ea typeface="Franklin Gothic Medium Cond" panose="020B0606030402020204" pitchFamily="34" charset="0"/>
              </a:rPr>
              <a:t>p</a:t>
            </a:r>
            <a:r>
              <a:rPr lang="es-BO" sz="3200" b="1" spc="30" dirty="0">
                <a:solidFill>
                  <a:srgbClr val="4472C4"/>
                </a:solidFill>
                <a:effectLst/>
                <a:latin typeface="Times New Roman" panose="02020603050405020304" pitchFamily="18" charset="0"/>
                <a:ea typeface="Franklin Gothic Medium Cond" panose="020B0606030402020204" pitchFamily="34" charset="0"/>
              </a:rPr>
              <a:t>r</a:t>
            </a:r>
            <a:r>
              <a:rPr lang="es-BO" sz="3200" b="1" dirty="0">
                <a:solidFill>
                  <a:srgbClr val="4472C4"/>
                </a:solidFill>
                <a:effectLst/>
                <a:latin typeface="Times New Roman" panose="02020603050405020304" pitchFamily="18" charset="0"/>
                <a:ea typeface="Franklin Gothic Medium Cond" panose="020B0606030402020204" pitchFamily="34" charset="0"/>
              </a:rPr>
              <a:t>e – </a:t>
            </a:r>
            <a:r>
              <a:rPr lang="es-BO" sz="3200" b="1" spc="-15" dirty="0">
                <a:solidFill>
                  <a:srgbClr val="4472C4"/>
                </a:solidFill>
                <a:effectLst/>
                <a:latin typeface="Times New Roman" panose="02020603050405020304" pitchFamily="18" charset="0"/>
                <a:ea typeface="Franklin Gothic Medium Cond" panose="020B0606030402020204" pitchFamily="34" charset="0"/>
              </a:rPr>
              <a:t>la</a:t>
            </a:r>
            <a:r>
              <a:rPr lang="es-BO" sz="3200" b="1" spc="-5" dirty="0">
                <a:solidFill>
                  <a:srgbClr val="4472C4"/>
                </a:solidFill>
                <a:effectLst/>
                <a:latin typeface="Times New Roman" panose="02020603050405020304" pitchFamily="18" charset="0"/>
                <a:ea typeface="Franklin Gothic Medium Cond" panose="020B0606030402020204" pitchFamily="34" charset="0"/>
              </a:rPr>
              <a:t>b</a:t>
            </a:r>
            <a:r>
              <a:rPr lang="es-BO" sz="3200" b="1" spc="-15" dirty="0">
                <a:solidFill>
                  <a:srgbClr val="4472C4"/>
                </a:solidFill>
                <a:effectLst/>
                <a:latin typeface="Times New Roman" panose="02020603050405020304" pitchFamily="18" charset="0"/>
                <a:ea typeface="Franklin Gothic Medium Cond" panose="020B0606030402020204" pitchFamily="34" charset="0"/>
              </a:rPr>
              <a:t>o</a:t>
            </a:r>
            <a:r>
              <a:rPr lang="es-BO" sz="3200" b="1" spc="30" dirty="0">
                <a:solidFill>
                  <a:srgbClr val="4472C4"/>
                </a:solidFill>
                <a:effectLst/>
                <a:latin typeface="Times New Roman" panose="02020603050405020304" pitchFamily="18" charset="0"/>
                <a:ea typeface="Franklin Gothic Medium Cond" panose="020B0606030402020204" pitchFamily="34" charset="0"/>
              </a:rPr>
              <a:t>r</a:t>
            </a:r>
            <a:r>
              <a:rPr lang="es-BO" sz="3200" b="1" spc="-15" dirty="0">
                <a:solidFill>
                  <a:srgbClr val="4472C4"/>
                </a:solidFill>
                <a:effectLst/>
                <a:latin typeface="Times New Roman" panose="02020603050405020304" pitchFamily="18" charset="0"/>
                <a:ea typeface="Franklin Gothic Medium Cond" panose="020B0606030402020204" pitchFamily="34" charset="0"/>
              </a:rPr>
              <a:t>a</a:t>
            </a:r>
            <a:r>
              <a:rPr lang="es-BO" sz="3200" b="1" dirty="0">
                <a:solidFill>
                  <a:srgbClr val="4472C4"/>
                </a:solidFill>
                <a:effectLst/>
                <a:latin typeface="Times New Roman" panose="02020603050405020304" pitchFamily="18" charset="0"/>
                <a:ea typeface="Franklin Gothic Medium Cond" panose="020B0606030402020204" pitchFamily="34" charset="0"/>
              </a:rPr>
              <a:t>l</a:t>
            </a:r>
            <a:endParaRPr lang="es-BO" sz="3200" dirty="0">
              <a:effectLst/>
              <a:latin typeface="Times New Roman" panose="02020603050405020304" pitchFamily="18" charset="0"/>
              <a:ea typeface="Times New Roman" panose="02020603050405020304" pitchFamily="18" charset="0"/>
            </a:endParaRPr>
          </a:p>
          <a:p>
            <a:pPr marL="0" indent="0">
              <a:spcBef>
                <a:spcPts val="20"/>
              </a:spcBef>
              <a:spcAft>
                <a:spcPts val="0"/>
              </a:spcAft>
              <a:buNone/>
            </a:pPr>
            <a:endParaRPr lang="es-BO" sz="2400" dirty="0">
              <a:effectLst/>
              <a:latin typeface="Times New Roman" panose="02020603050405020304" pitchFamily="18" charset="0"/>
              <a:ea typeface="Times New Roman" panose="02020603050405020304" pitchFamily="18" charset="0"/>
            </a:endParaRPr>
          </a:p>
          <a:p>
            <a:pPr marL="103759" marR="320675" indent="0">
              <a:spcAft>
                <a:spcPts val="0"/>
              </a:spcAft>
              <a:buNone/>
            </a:pPr>
            <a:r>
              <a:rPr lang="es-BO" sz="2400" dirty="0">
                <a:effectLst/>
                <a:latin typeface="Times New Roman" panose="02020603050405020304" pitchFamily="18" charset="0"/>
                <a:ea typeface="Arial Black" panose="020B0A04020102020204" pitchFamily="34" charset="0"/>
              </a:rPr>
              <a:t>■ </a:t>
            </a:r>
            <a:r>
              <a:rPr lang="es-BO" sz="2400" dirty="0">
                <a:effectLst/>
                <a:latin typeface="Times New Roman" panose="02020603050405020304" pitchFamily="18" charset="0"/>
                <a:ea typeface="Open Sans" panose="020B0606030504020204" pitchFamily="34" charset="0"/>
              </a:rPr>
              <a:t>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equipo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profesores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o</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facilitadores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desarrollan, fortalecen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identifican</a:t>
            </a:r>
            <a:r>
              <a:rPr lang="es-BO" sz="2400" spc="5" dirty="0">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las</a:t>
            </a:r>
            <a:r>
              <a:rPr lang="es-BO" sz="2400" spc="-7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capacidades,</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potencialidades, habilidades</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y</a:t>
            </a:r>
            <a:r>
              <a:rPr lang="es-BO" sz="2400" spc="-3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actitudes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del</a:t>
            </a:r>
            <a:r>
              <a:rPr lang="es-BO" sz="2400" spc="-8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trabajador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a:t>
            </a:r>
            <a:r>
              <a:rPr lang="es-BO" sz="2400" spc="-9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Discapacidad Intelectual.</a:t>
            </a:r>
            <a:endParaRPr lang="es-BO" sz="2400" dirty="0">
              <a:effectLst/>
              <a:latin typeface="Times New Roman" panose="02020603050405020304" pitchFamily="18" charset="0"/>
              <a:ea typeface="Times New Roman" panose="02020603050405020304" pitchFamily="18" charset="0"/>
            </a:endParaRPr>
          </a:p>
          <a:p>
            <a:pPr marL="0" indent="0">
              <a:buNone/>
            </a:pPr>
            <a:r>
              <a:rPr lang="es-BO" sz="2400" dirty="0">
                <a:effectLst/>
                <a:latin typeface="Times New Roman" panose="02020603050405020304" pitchFamily="18" charset="0"/>
                <a:ea typeface="Times New Roman" panose="02020603050405020304" pitchFamily="18" charset="0"/>
              </a:rPr>
              <a:t> </a:t>
            </a:r>
          </a:p>
          <a:p>
            <a:pPr marL="103759" marR="75565" indent="0">
              <a:spcAft>
                <a:spcPts val="0"/>
              </a:spcAft>
              <a:buNone/>
            </a:pPr>
            <a:r>
              <a:rPr lang="es-BO" sz="2400" dirty="0">
                <a:effectLst/>
                <a:latin typeface="Times New Roman" panose="02020603050405020304" pitchFamily="18" charset="0"/>
                <a:ea typeface="Arial Black" panose="020B0A04020102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6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información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que</a:t>
            </a:r>
            <a:r>
              <a:rPr lang="es-BO" sz="2400" spc="-10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se</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recopile</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debe</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estar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contextualizada y</a:t>
            </a:r>
            <a:r>
              <a:rPr lang="es-BO" sz="2400" spc="-1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orientada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diseñar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un</a:t>
            </a:r>
            <a:r>
              <a:rPr lang="es-BO" sz="2400" spc="-70" dirty="0">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plan</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individual</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de</a:t>
            </a:r>
            <a:r>
              <a:rPr lang="es-BO" sz="2400" spc="-70"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trabajo,</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a:t>
            </a:r>
            <a:r>
              <a:rPr lang="es-BO" sz="2400" spc="-9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 objetivo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capacitar a</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persona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conseguir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un</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empleo con</a:t>
            </a:r>
            <a:r>
              <a:rPr lang="es-BO" sz="2400" spc="-9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las</a:t>
            </a:r>
            <a:r>
              <a:rPr lang="es-BO" sz="2400" spc="-7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adaptaciones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necesarias.</a:t>
            </a:r>
            <a:endParaRPr lang="es-BO" sz="2400" dirty="0">
              <a:effectLst/>
              <a:latin typeface="Times New Roman" panose="02020603050405020304" pitchFamily="18" charset="0"/>
              <a:ea typeface="Times New Roman" panose="02020603050405020304" pitchFamily="18" charset="0"/>
            </a:endParaRPr>
          </a:p>
          <a:p>
            <a:endParaRPr sz="2800" dirty="0"/>
          </a:p>
        </p:txBody>
      </p:sp>
      <p:pic>
        <p:nvPicPr>
          <p:cNvPr id="5" name="Imagen 4">
            <a:extLst>
              <a:ext uri="{FF2B5EF4-FFF2-40B4-BE49-F238E27FC236}">
                <a16:creationId xmlns:a16="http://schemas.microsoft.com/office/drawing/2014/main" xmlns="" id="{23CEC28D-8864-F4C1-B81A-EC38C7CAE109}"/>
              </a:ext>
            </a:extLst>
          </p:cNvPr>
          <p:cNvPicPr>
            <a:picLocks noChangeAspect="1"/>
          </p:cNvPicPr>
          <p:nvPr/>
        </p:nvPicPr>
        <p:blipFill>
          <a:blip r:embed="rId2"/>
          <a:stretch>
            <a:fillRect/>
          </a:stretch>
        </p:blipFill>
        <p:spPr>
          <a:xfrm>
            <a:off x="8487106" y="4717176"/>
            <a:ext cx="3636578" cy="2045575"/>
          </a:xfrm>
          <a:prstGeom prst="rect">
            <a:avLst/>
          </a:prstGeom>
        </p:spPr>
      </p:pic>
      <p:pic>
        <p:nvPicPr>
          <p:cNvPr id="10" name="Imagen 9">
            <a:extLst>
              <a:ext uri="{FF2B5EF4-FFF2-40B4-BE49-F238E27FC236}">
                <a16:creationId xmlns:a16="http://schemas.microsoft.com/office/drawing/2014/main" xmlns="" id="{E1A1429E-527F-650D-4AE3-D89A4D02E861}"/>
              </a:ext>
            </a:extLst>
          </p:cNvPr>
          <p:cNvPicPr>
            <a:picLocks noChangeAspect="1"/>
          </p:cNvPicPr>
          <p:nvPr/>
        </p:nvPicPr>
        <p:blipFill rotWithShape="1">
          <a:blip r:embed="rId3"/>
          <a:srcRect l="13686"/>
          <a:stretch/>
        </p:blipFill>
        <p:spPr>
          <a:xfrm rot="6542715">
            <a:off x="9144946" y="2382894"/>
            <a:ext cx="2582964" cy="1683279"/>
          </a:xfrm>
          <a:prstGeom prst="rect">
            <a:avLst/>
          </a:prstGeom>
        </p:spPr>
      </p:pic>
    </p:spTree>
    <p:extLst>
      <p:ext uri="{BB962C8B-B14F-4D97-AF65-F5344CB8AC3E}">
        <p14:creationId xmlns:p14="http://schemas.microsoft.com/office/powerpoint/2010/main" val="264732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10044211" cy="1232750"/>
          </a:xfrm>
        </p:spPr>
        <p:txBody>
          <a:bodyPr anchor="b">
            <a:normAutofit/>
          </a:bodyPr>
          <a:lstStyle/>
          <a:p>
            <a:r>
              <a:rPr lang="es-BO">
                <a:solidFill>
                  <a:schemeClr val="bg1"/>
                </a:solidFill>
              </a:rPr>
              <a:t>Itinerario de Inclusión Laboral</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idx="1"/>
          </p:nvPr>
        </p:nvSpPr>
        <p:spPr>
          <a:xfrm>
            <a:off x="0" y="2295726"/>
            <a:ext cx="8692055" cy="4562273"/>
          </a:xfrm>
        </p:spPr>
        <p:txBody>
          <a:bodyPr>
            <a:normAutofit/>
          </a:bodyPr>
          <a:lstStyle/>
          <a:p>
            <a:pPr marL="0" indent="0" algn="ctr">
              <a:spcBef>
                <a:spcPts val="95"/>
              </a:spcBef>
              <a:spcAft>
                <a:spcPts val="0"/>
              </a:spcAft>
              <a:buNone/>
            </a:pPr>
            <a:r>
              <a:rPr lang="es-BO" sz="2800" b="1" spc="-45" dirty="0">
                <a:solidFill>
                  <a:srgbClr val="0070C0"/>
                </a:solidFill>
                <a:effectLst/>
                <a:latin typeface="Times New Roman" panose="02020603050405020304" pitchFamily="18" charset="0"/>
                <a:ea typeface="Franklin Gothic Medium Cond" panose="020B0606030402020204" pitchFamily="34" charset="0"/>
              </a:rPr>
              <a:t>V</a:t>
            </a:r>
            <a:r>
              <a:rPr lang="es-BO" sz="2800" b="1" spc="-15" dirty="0">
                <a:solidFill>
                  <a:srgbClr val="0070C0"/>
                </a:solidFill>
                <a:effectLst/>
                <a:latin typeface="Times New Roman" panose="02020603050405020304" pitchFamily="18" charset="0"/>
                <a:ea typeface="Franklin Gothic Medium Cond" panose="020B0606030402020204" pitchFamily="34" charset="0"/>
              </a:rPr>
              <a:t>a</a:t>
            </a:r>
            <a:r>
              <a:rPr lang="es-BO" sz="2800" b="1" spc="-10" dirty="0">
                <a:solidFill>
                  <a:srgbClr val="0070C0"/>
                </a:solidFill>
                <a:effectLst/>
                <a:latin typeface="Times New Roman" panose="02020603050405020304" pitchFamily="18" charset="0"/>
                <a:ea typeface="Franklin Gothic Medium Cond" panose="020B0606030402020204" pitchFamily="34" charset="0"/>
              </a:rPr>
              <a:t>l</a:t>
            </a:r>
            <a:r>
              <a:rPr lang="es-BO" sz="2800" b="1" spc="-15" dirty="0">
                <a:solidFill>
                  <a:srgbClr val="0070C0"/>
                </a:solidFill>
                <a:effectLst/>
                <a:latin typeface="Times New Roman" panose="02020603050405020304" pitchFamily="18" charset="0"/>
                <a:ea typeface="Franklin Gothic Medium Cond" panose="020B0606030402020204" pitchFamily="34" charset="0"/>
              </a:rPr>
              <a:t>o</a:t>
            </a:r>
            <a:r>
              <a:rPr lang="es-BO" sz="2800" b="1" spc="30" dirty="0">
                <a:solidFill>
                  <a:srgbClr val="0070C0"/>
                </a:solidFill>
                <a:effectLst/>
                <a:latin typeface="Times New Roman" panose="02020603050405020304" pitchFamily="18" charset="0"/>
                <a:ea typeface="Franklin Gothic Medium Cond" panose="020B0606030402020204" pitchFamily="34" charset="0"/>
              </a:rPr>
              <a:t>r</a:t>
            </a:r>
            <a:r>
              <a:rPr lang="es-BO" sz="2800" b="1" spc="-15" dirty="0">
                <a:solidFill>
                  <a:srgbClr val="0070C0"/>
                </a:solidFill>
                <a:effectLst/>
                <a:latin typeface="Times New Roman" panose="02020603050405020304" pitchFamily="18" charset="0"/>
                <a:ea typeface="Franklin Gothic Medium Cond" panose="020B0606030402020204" pitchFamily="34" charset="0"/>
              </a:rPr>
              <a:t>a</a:t>
            </a:r>
            <a:r>
              <a:rPr lang="es-BO" sz="2800" b="1" spc="10" dirty="0">
                <a:solidFill>
                  <a:srgbClr val="0070C0"/>
                </a:solidFill>
                <a:effectLst/>
                <a:latin typeface="Times New Roman" panose="02020603050405020304" pitchFamily="18" charset="0"/>
                <a:ea typeface="Franklin Gothic Medium Cond" panose="020B0606030402020204" pitchFamily="34" charset="0"/>
              </a:rPr>
              <a:t>c</a:t>
            </a:r>
            <a:r>
              <a:rPr lang="es-BO" sz="2800" b="1" spc="-15" dirty="0">
                <a:solidFill>
                  <a:srgbClr val="0070C0"/>
                </a:solidFill>
                <a:effectLst/>
                <a:latin typeface="Times New Roman" panose="02020603050405020304" pitchFamily="18" charset="0"/>
                <a:ea typeface="Franklin Gothic Medium Cond" panose="020B0606030402020204" pitchFamily="34" charset="0"/>
              </a:rPr>
              <a:t>ió</a:t>
            </a:r>
            <a:r>
              <a:rPr lang="es-BO" sz="2800" b="1" dirty="0">
                <a:solidFill>
                  <a:srgbClr val="0070C0"/>
                </a:solidFill>
                <a:effectLst/>
                <a:latin typeface="Times New Roman" panose="02020603050405020304" pitchFamily="18" charset="0"/>
                <a:ea typeface="Franklin Gothic Medium Cond" panose="020B0606030402020204" pitchFamily="34" charset="0"/>
              </a:rPr>
              <a:t>n </a:t>
            </a:r>
            <a:r>
              <a:rPr lang="es-BO" sz="2800" b="1" spc="-15" dirty="0">
                <a:solidFill>
                  <a:srgbClr val="0070C0"/>
                </a:solidFill>
                <a:effectLst/>
                <a:latin typeface="Times New Roman" panose="02020603050405020304" pitchFamily="18" charset="0"/>
                <a:ea typeface="Franklin Gothic Medium Cond" panose="020B0606030402020204" pitchFamily="34" charset="0"/>
              </a:rPr>
              <a:t>d</a:t>
            </a:r>
            <a:r>
              <a:rPr lang="es-BO" sz="2800" b="1" dirty="0">
                <a:solidFill>
                  <a:srgbClr val="0070C0"/>
                </a:solidFill>
                <a:effectLst/>
                <a:latin typeface="Times New Roman" panose="02020603050405020304" pitchFamily="18" charset="0"/>
                <a:ea typeface="Franklin Gothic Medium Cond" panose="020B0606030402020204" pitchFamily="34" charset="0"/>
              </a:rPr>
              <a:t>e </a:t>
            </a:r>
            <a:r>
              <a:rPr lang="es-BO" sz="2800" b="1" spc="-15" dirty="0">
                <a:solidFill>
                  <a:srgbClr val="0070C0"/>
                </a:solidFill>
                <a:effectLst/>
                <a:latin typeface="Times New Roman" panose="02020603050405020304" pitchFamily="18" charset="0"/>
                <a:ea typeface="Franklin Gothic Medium Cond" panose="020B0606030402020204" pitchFamily="34" charset="0"/>
              </a:rPr>
              <a:t>l</a:t>
            </a:r>
            <a:r>
              <a:rPr lang="es-BO" sz="2800" b="1" spc="-5" dirty="0">
                <a:solidFill>
                  <a:srgbClr val="0070C0"/>
                </a:solidFill>
                <a:effectLst/>
                <a:latin typeface="Times New Roman" panose="02020603050405020304" pitchFamily="18" charset="0"/>
                <a:ea typeface="Franklin Gothic Medium Cond" panose="020B0606030402020204" pitchFamily="34" charset="0"/>
              </a:rPr>
              <a:t>a</a:t>
            </a:r>
            <a:r>
              <a:rPr lang="es-BO" sz="2800" b="1" dirty="0">
                <a:solidFill>
                  <a:srgbClr val="0070C0"/>
                </a:solidFill>
                <a:effectLst/>
                <a:latin typeface="Times New Roman" panose="02020603050405020304" pitchFamily="18" charset="0"/>
                <a:ea typeface="Franklin Gothic Medium Cond" panose="020B0606030402020204" pitchFamily="34" charset="0"/>
              </a:rPr>
              <a:t>s </a:t>
            </a:r>
            <a:r>
              <a:rPr lang="es-BO" sz="2800" b="1" spc="20" dirty="0">
                <a:solidFill>
                  <a:srgbClr val="0070C0"/>
                </a:solidFill>
                <a:effectLst/>
                <a:latin typeface="Times New Roman" panose="02020603050405020304" pitchFamily="18" charset="0"/>
                <a:ea typeface="Franklin Gothic Medium Cond" panose="020B0606030402020204" pitchFamily="34" charset="0"/>
              </a:rPr>
              <a:t>c</a:t>
            </a:r>
            <a:r>
              <a:rPr lang="es-BO" sz="2800" b="1" spc="-15" dirty="0">
                <a:solidFill>
                  <a:srgbClr val="0070C0"/>
                </a:solidFill>
                <a:effectLst/>
                <a:latin typeface="Times New Roman" panose="02020603050405020304" pitchFamily="18" charset="0"/>
                <a:ea typeface="Franklin Gothic Medium Cond" panose="020B0606030402020204" pitchFamily="34" charset="0"/>
              </a:rPr>
              <a:t>om</a:t>
            </a:r>
            <a:r>
              <a:rPr lang="es-BO" sz="2800" b="1" spc="-5" dirty="0">
                <a:solidFill>
                  <a:srgbClr val="0070C0"/>
                </a:solidFill>
                <a:effectLst/>
                <a:latin typeface="Times New Roman" panose="02020603050405020304" pitchFamily="18" charset="0"/>
                <a:ea typeface="Franklin Gothic Medium Cond" panose="020B0606030402020204" pitchFamily="34" charset="0"/>
              </a:rPr>
              <a:t>p</a:t>
            </a:r>
            <a:r>
              <a:rPr lang="es-BO" sz="2800" b="1" spc="10" dirty="0">
                <a:solidFill>
                  <a:srgbClr val="0070C0"/>
                </a:solidFill>
                <a:effectLst/>
                <a:latin typeface="Times New Roman" panose="02020603050405020304" pitchFamily="18" charset="0"/>
                <a:ea typeface="Franklin Gothic Medium Cond" panose="020B0606030402020204" pitchFamily="34" charset="0"/>
              </a:rPr>
              <a:t>et</a:t>
            </a:r>
            <a:r>
              <a:rPr lang="es-BO" sz="2800" b="1" spc="-5" dirty="0">
                <a:solidFill>
                  <a:srgbClr val="0070C0"/>
                </a:solidFill>
                <a:effectLst/>
                <a:latin typeface="Times New Roman" panose="02020603050405020304" pitchFamily="18" charset="0"/>
                <a:ea typeface="Franklin Gothic Medium Cond" panose="020B0606030402020204" pitchFamily="34" charset="0"/>
              </a:rPr>
              <a:t>e</a:t>
            </a:r>
            <a:r>
              <a:rPr lang="es-BO" sz="2800" b="1" spc="-10" dirty="0">
                <a:solidFill>
                  <a:srgbClr val="0070C0"/>
                </a:solidFill>
                <a:effectLst/>
                <a:latin typeface="Times New Roman" panose="02020603050405020304" pitchFamily="18" charset="0"/>
                <a:ea typeface="Franklin Gothic Medium Cond" panose="020B0606030402020204" pitchFamily="34" charset="0"/>
              </a:rPr>
              <a:t>n</a:t>
            </a:r>
            <a:r>
              <a:rPr lang="es-BO" sz="2800" b="1" spc="10" dirty="0">
                <a:solidFill>
                  <a:srgbClr val="0070C0"/>
                </a:solidFill>
                <a:effectLst/>
                <a:latin typeface="Times New Roman" panose="02020603050405020304" pitchFamily="18" charset="0"/>
                <a:ea typeface="Franklin Gothic Medium Cond" panose="020B0606030402020204" pitchFamily="34" charset="0"/>
              </a:rPr>
              <a:t>c</a:t>
            </a:r>
            <a:r>
              <a:rPr lang="es-BO" sz="2800" b="1" spc="-20" dirty="0">
                <a:solidFill>
                  <a:srgbClr val="0070C0"/>
                </a:solidFill>
                <a:effectLst/>
                <a:latin typeface="Times New Roman" panose="02020603050405020304" pitchFamily="18" charset="0"/>
                <a:ea typeface="Franklin Gothic Medium Cond" panose="020B0606030402020204" pitchFamily="34" charset="0"/>
              </a:rPr>
              <a:t>i</a:t>
            </a:r>
            <a:r>
              <a:rPr lang="es-BO" sz="2800" b="1" spc="-5" dirty="0">
                <a:solidFill>
                  <a:srgbClr val="0070C0"/>
                </a:solidFill>
                <a:effectLst/>
                <a:latin typeface="Times New Roman" panose="02020603050405020304" pitchFamily="18" charset="0"/>
                <a:ea typeface="Franklin Gothic Medium Cond" panose="020B0606030402020204" pitchFamily="34" charset="0"/>
              </a:rPr>
              <a:t>a</a:t>
            </a:r>
            <a:r>
              <a:rPr lang="es-BO" sz="2800" b="1" dirty="0">
                <a:solidFill>
                  <a:srgbClr val="0070C0"/>
                </a:solidFill>
                <a:effectLst/>
                <a:latin typeface="Times New Roman" panose="02020603050405020304" pitchFamily="18" charset="0"/>
                <a:ea typeface="Franklin Gothic Medium Cond" panose="020B0606030402020204" pitchFamily="34" charset="0"/>
              </a:rPr>
              <a:t>s</a:t>
            </a:r>
            <a:endParaRPr lang="es-BO" sz="2800" dirty="0">
              <a:effectLst/>
              <a:latin typeface="Times New Roman" panose="02020603050405020304" pitchFamily="18" charset="0"/>
              <a:ea typeface="Times New Roman" panose="02020603050405020304" pitchFamily="18" charset="0"/>
            </a:endParaRPr>
          </a:p>
          <a:p>
            <a:pPr marL="0" indent="0">
              <a:spcBef>
                <a:spcPts val="20"/>
              </a:spcBef>
              <a:spcAft>
                <a:spcPts val="0"/>
              </a:spcAft>
              <a:buNone/>
            </a:pPr>
            <a:endParaRPr lang="es-BO" sz="1800" dirty="0">
              <a:effectLst/>
              <a:latin typeface="Times New Roman" panose="02020603050405020304" pitchFamily="18" charset="0"/>
              <a:ea typeface="Times New Roman" panose="02020603050405020304" pitchFamily="18" charset="0"/>
            </a:endParaRPr>
          </a:p>
          <a:p>
            <a:pPr marL="103759" marR="80645" indent="0">
              <a:spcAft>
                <a:spcPts val="0"/>
              </a:spcAft>
              <a:buNone/>
            </a:pPr>
            <a:r>
              <a:rPr lang="es-BO" sz="2400" dirty="0">
                <a:effectLst/>
                <a:latin typeface="Times New Roman" panose="02020603050405020304" pitchFamily="18" charset="0"/>
                <a:ea typeface="Arial Black" panose="020B0A04020102020204" pitchFamily="34" charset="0"/>
              </a:rPr>
              <a:t>■ </a:t>
            </a:r>
            <a:r>
              <a:rPr lang="es-BO" sz="2400" dirty="0">
                <a:effectLst/>
                <a:latin typeface="Times New Roman" panose="02020603050405020304" pitchFamily="18" charset="0"/>
                <a:ea typeface="Open Sans" panose="020B0606030504020204" pitchFamily="34" charset="0"/>
              </a:rPr>
              <a:t>Para potenciar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y</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visualizar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inclusión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laboral</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es</a:t>
            </a:r>
            <a:r>
              <a:rPr lang="es-BO" sz="2400" spc="-6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necesario </a:t>
            </a:r>
            <a:r>
              <a:rPr lang="es-BO" sz="2400" dirty="0">
                <a:solidFill>
                  <a:srgbClr val="FF0000"/>
                </a:solidFill>
                <a:effectLst/>
                <a:latin typeface="Times New Roman" panose="02020603050405020304" pitchFamily="18" charset="0"/>
                <a:ea typeface="Open Sans" panose="020B0606030504020204" pitchFamily="34" charset="0"/>
              </a:rPr>
              <a:t>valorar las</a:t>
            </a:r>
            <a:r>
              <a:rPr lang="es-BO" sz="2400" spc="-7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competencias</a:t>
            </a:r>
            <a:r>
              <a:rPr lang="es-BO" sz="2400" spc="5" dirty="0">
                <a:solidFill>
                  <a:srgbClr val="FF0000"/>
                </a:solidFill>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adquiridas</a:t>
            </a:r>
            <a:r>
              <a:rPr lang="es-BO" sz="2400" spc="5" dirty="0">
                <a:solidFill>
                  <a:srgbClr val="00B050"/>
                </a:solidFill>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persona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 Discapacidad</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Intelectual.</a:t>
            </a:r>
            <a:r>
              <a:rPr lang="es-BO" sz="2400" spc="5" dirty="0">
                <a:effectLst/>
                <a:latin typeface="Times New Roman" panose="02020603050405020304" pitchFamily="18" charset="0"/>
                <a:ea typeface="Open Sans" panose="020B0606030504020204" pitchFamily="34" charset="0"/>
              </a:rPr>
              <a:t> </a:t>
            </a:r>
            <a:endParaRPr lang="es-BO" sz="2400" dirty="0">
              <a:effectLst/>
              <a:latin typeface="Times New Roman" panose="02020603050405020304" pitchFamily="18" charset="0"/>
              <a:ea typeface="Times New Roman" panose="02020603050405020304" pitchFamily="18" charset="0"/>
            </a:endParaRPr>
          </a:p>
          <a:p>
            <a:pPr marL="0" indent="0">
              <a:buNone/>
            </a:pPr>
            <a:r>
              <a:rPr lang="es-BO" sz="2400" dirty="0">
                <a:effectLst/>
                <a:latin typeface="Times New Roman" panose="02020603050405020304" pitchFamily="18" charset="0"/>
                <a:ea typeface="Times New Roman" panose="02020603050405020304" pitchFamily="18" charset="0"/>
              </a:rPr>
              <a:t> </a:t>
            </a:r>
          </a:p>
          <a:p>
            <a:pPr marL="103759" marR="270510" indent="0">
              <a:spcAft>
                <a:spcPts val="0"/>
              </a:spcAft>
              <a:buNone/>
            </a:pPr>
            <a:r>
              <a:rPr lang="es-BO" sz="2400" dirty="0">
                <a:effectLst/>
                <a:latin typeface="Times New Roman" panose="02020603050405020304" pitchFamily="18" charset="0"/>
                <a:ea typeface="Arial Black" panose="020B0A04020102020204" pitchFamily="34" charset="0"/>
              </a:rPr>
              <a:t>■ </a:t>
            </a:r>
            <a:r>
              <a:rPr lang="es-BO" sz="2400" dirty="0">
                <a:effectLst/>
                <a:latin typeface="Times New Roman" panose="02020603050405020304" pitchFamily="18" charset="0"/>
                <a:ea typeface="Open Sans" panose="020B0606030504020204" pitchFamily="34" charset="0"/>
              </a:rPr>
              <a:t>Los</a:t>
            </a:r>
            <a:r>
              <a:rPr lang="es-BO" sz="2400" spc="-9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profesores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y</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facilitadores</a:t>
            </a:r>
            <a:r>
              <a:rPr lang="es-BO" sz="2400" spc="5" dirty="0">
                <a:effectLst/>
                <a:latin typeface="Times New Roman" panose="02020603050405020304" pitchFamily="18" charset="0"/>
                <a:ea typeface="Open Sans" panose="020B0606030504020204" pitchFamily="34" charset="0"/>
              </a:rPr>
              <a:t> </a:t>
            </a:r>
            <a:r>
              <a:rPr lang="es-BO" sz="2400" dirty="0">
                <a:solidFill>
                  <a:srgbClr val="FF0000"/>
                </a:solidFill>
                <a:effectLst/>
                <a:latin typeface="Times New Roman" panose="02020603050405020304" pitchFamily="18" charset="0"/>
                <a:ea typeface="Open Sans" panose="020B0606030504020204" pitchFamily="34" charset="0"/>
              </a:rPr>
              <a:t>acompañan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err="1">
                <a:effectLst/>
                <a:latin typeface="Times New Roman" panose="02020603050405020304" pitchFamily="18" charset="0"/>
                <a:ea typeface="Open Sans" panose="020B0606030504020204" pitchFamily="34" charset="0"/>
              </a:rPr>
              <a:t>PcDI</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en</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proceso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reflexión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 identificación</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necesidades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formativas</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alcanzar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 objetivo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inclusión.</a:t>
            </a:r>
            <a:endParaRPr lang="es-BO" sz="2400" dirty="0">
              <a:effectLst/>
              <a:latin typeface="Times New Roman" panose="02020603050405020304" pitchFamily="18" charset="0"/>
              <a:ea typeface="Times New Roman" panose="02020603050405020304" pitchFamily="18" charset="0"/>
            </a:endParaRPr>
          </a:p>
          <a:p>
            <a:pPr marL="0" indent="0">
              <a:spcBef>
                <a:spcPts val="20"/>
              </a:spcBef>
              <a:spcAft>
                <a:spcPts val="0"/>
              </a:spcAft>
              <a:buNone/>
            </a:pPr>
            <a:endParaRPr lang="es-BO" sz="2400" dirty="0">
              <a:effectLst/>
              <a:latin typeface="Times New Roman" panose="02020603050405020304" pitchFamily="18" charset="0"/>
              <a:ea typeface="Times New Roman" panose="02020603050405020304" pitchFamily="18" charset="0"/>
            </a:endParaRPr>
          </a:p>
          <a:p>
            <a:pPr marL="103759" marR="320675" indent="0">
              <a:spcAft>
                <a:spcPts val="0"/>
              </a:spcAft>
              <a:buNone/>
            </a:pPr>
            <a:endParaRPr sz="2800" dirty="0"/>
          </a:p>
        </p:txBody>
      </p:sp>
      <p:sp>
        <p:nvSpPr>
          <p:cNvPr id="4" name="CuadroTexto 3">
            <a:extLst>
              <a:ext uri="{FF2B5EF4-FFF2-40B4-BE49-F238E27FC236}">
                <a16:creationId xmlns:a16="http://schemas.microsoft.com/office/drawing/2014/main" xmlns="" id="{B1C45031-910C-17EF-A23A-0532930E2FD7}"/>
              </a:ext>
            </a:extLst>
          </p:cNvPr>
          <p:cNvSpPr txBox="1"/>
          <p:nvPr/>
        </p:nvSpPr>
        <p:spPr>
          <a:xfrm>
            <a:off x="7710295" y="4826674"/>
            <a:ext cx="4277710" cy="1754326"/>
          </a:xfrm>
          <a:prstGeom prst="rect">
            <a:avLst/>
          </a:prstGeom>
          <a:solidFill>
            <a:schemeClr val="accent3">
              <a:lumMod val="40000"/>
              <a:lumOff val="60000"/>
            </a:schemeClr>
          </a:solidFill>
        </p:spPr>
        <p:txBody>
          <a:bodyPr wrap="square" rtlCol="0">
            <a:spAutoFit/>
          </a:bodyPr>
          <a:lstStyle/>
          <a:p>
            <a:pPr marR="80645" indent="-179705">
              <a:spcAft>
                <a:spcPts val="0"/>
              </a:spcAft>
            </a:pPr>
            <a:r>
              <a:rPr lang="es-BO" sz="1800" dirty="0">
                <a:effectLst/>
                <a:latin typeface="Times New Roman" panose="02020603050405020304" pitchFamily="18" charset="0"/>
                <a:ea typeface="Open Sans" panose="020B0606030504020204" pitchFamily="34" charset="0"/>
              </a:rPr>
              <a:t>Las competencias se refieren al</a:t>
            </a:r>
            <a:endParaRPr lang="es-BO" sz="1800" dirty="0">
              <a:effectLst/>
              <a:latin typeface="Times New Roman" panose="02020603050405020304" pitchFamily="18" charset="0"/>
              <a:ea typeface="Times New Roman" panose="02020603050405020304" pitchFamily="18" charset="0"/>
            </a:endParaRPr>
          </a:p>
          <a:p>
            <a:pPr marR="80645" indent="-179705">
              <a:spcAft>
                <a:spcPts val="0"/>
              </a:spcAft>
            </a:pPr>
            <a:r>
              <a:rPr lang="es-BO" sz="1800" spc="5" dirty="0">
                <a:effectLst/>
                <a:latin typeface="Times New Roman" panose="02020603050405020304" pitchFamily="18" charset="0"/>
                <a:ea typeface="Open Sans" panose="020B0606030504020204" pitchFamily="34" charset="0"/>
              </a:rPr>
              <a:t> </a:t>
            </a:r>
            <a:r>
              <a:rPr lang="es-BO" sz="1800" b="1" i="1" dirty="0">
                <a:effectLst/>
                <a:latin typeface="Times New Roman" panose="02020603050405020304" pitchFamily="18" charset="0"/>
                <a:ea typeface="Open Sans" panose="020B0606030504020204" pitchFamily="34" charset="0"/>
              </a:rPr>
              <a:t>cómo hacer</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(conocimientos</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o</a:t>
            </a:r>
            <a:r>
              <a:rPr lang="es-BO" sz="1800" spc="-40"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conceptos),</a:t>
            </a:r>
            <a:r>
              <a:rPr lang="es-BO" sz="1800" spc="5" dirty="0">
                <a:effectLst/>
                <a:latin typeface="Times New Roman" panose="02020603050405020304" pitchFamily="18" charset="0"/>
                <a:ea typeface="Open Sans" panose="020B0606030504020204" pitchFamily="34" charset="0"/>
              </a:rPr>
              <a:t> </a:t>
            </a:r>
            <a:endParaRPr lang="es-BO" sz="1800" dirty="0">
              <a:effectLst/>
              <a:latin typeface="Times New Roman" panose="02020603050405020304" pitchFamily="18" charset="0"/>
              <a:ea typeface="Times New Roman" panose="02020603050405020304" pitchFamily="18" charset="0"/>
            </a:endParaRPr>
          </a:p>
          <a:p>
            <a:pPr marR="80645" indent="-179705">
              <a:spcAft>
                <a:spcPts val="0"/>
              </a:spcAft>
            </a:pPr>
            <a:r>
              <a:rPr lang="es-BO" sz="1800" b="1" i="1" dirty="0">
                <a:effectLst/>
                <a:latin typeface="Times New Roman" panose="02020603050405020304" pitchFamily="18" charset="0"/>
                <a:ea typeface="Open Sans" panose="020B0606030504020204" pitchFamily="34" charset="0"/>
              </a:rPr>
              <a:t>saber</a:t>
            </a:r>
            <a:r>
              <a:rPr lang="es-BO" sz="1800" b="1" i="1" spc="5" dirty="0">
                <a:effectLst/>
                <a:latin typeface="Times New Roman" panose="02020603050405020304" pitchFamily="18" charset="0"/>
                <a:ea typeface="Open Sans" panose="020B0606030504020204" pitchFamily="34" charset="0"/>
              </a:rPr>
              <a:t> </a:t>
            </a:r>
            <a:r>
              <a:rPr lang="es-BO" sz="1800" b="1" i="1" dirty="0">
                <a:effectLst/>
                <a:latin typeface="Times New Roman" panose="02020603050405020304" pitchFamily="18" charset="0"/>
                <a:ea typeface="Open Sans" panose="020B0606030504020204" pitchFamily="34" charset="0"/>
              </a:rPr>
              <a:t>hacer</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(habilidades o</a:t>
            </a:r>
            <a:r>
              <a:rPr lang="es-BO" sz="1800" spc="-40"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destrezas)</a:t>
            </a:r>
            <a:r>
              <a:rPr lang="es-BO" sz="1800" spc="5" dirty="0">
                <a:effectLst/>
                <a:latin typeface="Times New Roman" panose="02020603050405020304" pitchFamily="18" charset="0"/>
                <a:ea typeface="Open Sans" panose="020B0606030504020204" pitchFamily="34" charset="0"/>
              </a:rPr>
              <a:t> </a:t>
            </a:r>
            <a:endParaRPr lang="es-BO" sz="1800" dirty="0">
              <a:effectLst/>
              <a:latin typeface="Times New Roman" panose="02020603050405020304" pitchFamily="18" charset="0"/>
              <a:ea typeface="Times New Roman" panose="02020603050405020304" pitchFamily="18" charset="0"/>
            </a:endParaRPr>
          </a:p>
          <a:p>
            <a:pPr marR="80645" indent="-179705">
              <a:spcAft>
                <a:spcPts val="0"/>
              </a:spcAft>
            </a:pPr>
            <a:r>
              <a:rPr lang="es-BO" sz="1800" b="1" i="1" dirty="0">
                <a:effectLst/>
                <a:latin typeface="Times New Roman" panose="02020603050405020304" pitchFamily="18" charset="0"/>
                <a:ea typeface="Open Sans" panose="020B0606030504020204" pitchFamily="34" charset="0"/>
              </a:rPr>
              <a:t>saber</a:t>
            </a:r>
            <a:r>
              <a:rPr lang="es-BO" sz="1800" b="1" i="1" spc="5" dirty="0">
                <a:effectLst/>
                <a:latin typeface="Times New Roman" panose="02020603050405020304" pitchFamily="18" charset="0"/>
                <a:ea typeface="Open Sans" panose="020B0606030504020204" pitchFamily="34" charset="0"/>
              </a:rPr>
              <a:t> </a:t>
            </a:r>
            <a:r>
              <a:rPr lang="es-BO" sz="1800" b="1" i="1" dirty="0">
                <a:effectLst/>
                <a:latin typeface="Times New Roman" panose="02020603050405020304" pitchFamily="18" charset="0"/>
                <a:ea typeface="Open Sans" panose="020B0606030504020204" pitchFamily="34" charset="0"/>
              </a:rPr>
              <a:t>ser</a:t>
            </a:r>
            <a:r>
              <a:rPr lang="es-BO" sz="1800" spc="-80"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(actitudes</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y</a:t>
            </a:r>
            <a:r>
              <a:rPr lang="es-BO" sz="1800" spc="-3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valores)</a:t>
            </a:r>
            <a:r>
              <a:rPr lang="es-BO" sz="1800" spc="5" dirty="0">
                <a:effectLst/>
                <a:latin typeface="Times New Roman" panose="02020603050405020304" pitchFamily="18" charset="0"/>
                <a:ea typeface="Open Sans" panose="020B0606030504020204" pitchFamily="34" charset="0"/>
              </a:rPr>
              <a:t> </a:t>
            </a:r>
            <a:endParaRPr lang="es-BO" sz="1800" dirty="0">
              <a:effectLst/>
              <a:latin typeface="Times New Roman" panose="02020603050405020304" pitchFamily="18" charset="0"/>
              <a:ea typeface="Times New Roman" panose="02020603050405020304" pitchFamily="18" charset="0"/>
            </a:endParaRPr>
          </a:p>
          <a:p>
            <a:pPr marR="80645" indent="-179705">
              <a:spcAft>
                <a:spcPts val="0"/>
              </a:spcAft>
            </a:pPr>
            <a:r>
              <a:rPr lang="es-BO" sz="1800" dirty="0">
                <a:effectLst/>
                <a:latin typeface="Times New Roman" panose="02020603050405020304" pitchFamily="18" charset="0"/>
                <a:ea typeface="Open Sans" panose="020B0606030504020204" pitchFamily="34" charset="0"/>
              </a:rPr>
              <a:t>y</a:t>
            </a:r>
            <a:r>
              <a:rPr lang="es-BO" sz="1800" spc="-35" dirty="0">
                <a:effectLst/>
                <a:latin typeface="Times New Roman" panose="02020603050405020304" pitchFamily="18" charset="0"/>
                <a:ea typeface="Open Sans" panose="020B0606030504020204" pitchFamily="34" charset="0"/>
              </a:rPr>
              <a:t> </a:t>
            </a:r>
            <a:r>
              <a:rPr lang="es-BO" sz="1800" b="1" i="1" dirty="0">
                <a:effectLst/>
                <a:latin typeface="Times New Roman" panose="02020603050405020304" pitchFamily="18" charset="0"/>
                <a:ea typeface="Open Sans" panose="020B0606030504020204" pitchFamily="34" charset="0"/>
              </a:rPr>
              <a:t>saber</a:t>
            </a:r>
            <a:r>
              <a:rPr lang="es-BO" sz="1800" b="1" i="1" spc="5" dirty="0">
                <a:effectLst/>
                <a:latin typeface="Times New Roman" panose="02020603050405020304" pitchFamily="18" charset="0"/>
                <a:ea typeface="Open Sans" panose="020B0606030504020204" pitchFamily="34" charset="0"/>
              </a:rPr>
              <a:t> </a:t>
            </a:r>
            <a:r>
              <a:rPr lang="es-BO" sz="1800" b="1" i="1" dirty="0">
                <a:effectLst/>
                <a:latin typeface="Times New Roman" panose="02020603050405020304" pitchFamily="18" charset="0"/>
                <a:ea typeface="Open Sans" panose="020B0606030504020204" pitchFamily="34" charset="0"/>
              </a:rPr>
              <a:t>estar</a:t>
            </a:r>
            <a:r>
              <a:rPr lang="es-BO" sz="1800" dirty="0">
                <a:effectLst/>
                <a:latin typeface="Times New Roman" panose="02020603050405020304" pitchFamily="18" charset="0"/>
                <a:ea typeface="Open Sans" panose="020B0606030504020204" pitchFamily="34" charset="0"/>
              </a:rPr>
              <a:t> (comunicación</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interpersonal</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y</a:t>
            </a:r>
            <a:r>
              <a:rPr lang="es-BO" sz="1800" spc="-3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trabajo</a:t>
            </a:r>
            <a:r>
              <a:rPr lang="es-BO" sz="1800" spc="5" dirty="0">
                <a:effectLst/>
                <a:latin typeface="Times New Roman" panose="02020603050405020304" pitchFamily="18" charset="0"/>
                <a:ea typeface="Open Sans" panose="020B0606030504020204" pitchFamily="34" charset="0"/>
              </a:rPr>
              <a:t> </a:t>
            </a:r>
            <a:r>
              <a:rPr lang="es-BO" sz="1800" dirty="0">
                <a:effectLst/>
                <a:latin typeface="Times New Roman" panose="02020603050405020304" pitchFamily="18" charset="0"/>
                <a:ea typeface="Open Sans" panose="020B0606030504020204" pitchFamily="34" charset="0"/>
              </a:rPr>
              <a:t>cooperativo).</a:t>
            </a:r>
            <a:endParaRPr lang="es-BO"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587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9C20"/>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CA3F9A5B-FC7A-6921-6E9B-51A9E96588BC}"/>
              </a:ext>
            </a:extLst>
          </p:cNvPr>
          <p:cNvSpPr txBox="1"/>
          <p:nvPr/>
        </p:nvSpPr>
        <p:spPr>
          <a:xfrm>
            <a:off x="1013196" y="830316"/>
            <a:ext cx="10131973" cy="5386090"/>
          </a:xfrm>
          <a:prstGeom prst="rect">
            <a:avLst/>
          </a:prstGeom>
          <a:solidFill>
            <a:srgbClr val="7BF19A"/>
          </a:solidFill>
        </p:spPr>
        <p:txBody>
          <a:bodyPr wrap="square" rtlCol="0">
            <a:spAutoFit/>
          </a:bodyPr>
          <a:lstStyle/>
          <a:p>
            <a:endParaRPr lang="es-MX" sz="4000" b="1" i="1" dirty="0">
              <a:solidFill>
                <a:srgbClr val="FFFF00"/>
              </a:solidFill>
              <a:latin typeface="+mj-lt"/>
            </a:endParaRPr>
          </a:p>
          <a:p>
            <a:pPr algn="ctr"/>
            <a:endParaRPr lang="es-MX" sz="6600" b="1" i="1" dirty="0">
              <a:solidFill>
                <a:srgbClr val="FFFF00"/>
              </a:solidFill>
              <a:latin typeface="+mj-lt"/>
            </a:endParaRPr>
          </a:p>
          <a:p>
            <a:pPr algn="ctr"/>
            <a:endParaRPr lang="es-MX" sz="6600" b="1" i="1" dirty="0">
              <a:solidFill>
                <a:srgbClr val="FFFF00"/>
              </a:solidFill>
              <a:latin typeface="+mj-lt"/>
            </a:endParaRPr>
          </a:p>
          <a:p>
            <a:pPr algn="ctr"/>
            <a:endParaRPr lang="es-MX" sz="6600" b="1" i="1" dirty="0">
              <a:solidFill>
                <a:srgbClr val="FFFF00"/>
              </a:solidFill>
              <a:latin typeface="+mj-lt"/>
            </a:endParaRPr>
          </a:p>
          <a:p>
            <a:pPr algn="ctr"/>
            <a:endParaRPr lang="es-MX" sz="6600" b="1" i="1" dirty="0">
              <a:solidFill>
                <a:srgbClr val="FFFF00"/>
              </a:solidFill>
              <a:latin typeface="+mj-lt"/>
            </a:endParaRPr>
          </a:p>
          <a:p>
            <a:endParaRPr lang="es-BO" sz="4000" b="1" i="1" dirty="0">
              <a:solidFill>
                <a:srgbClr val="FFFF00"/>
              </a:solidFill>
              <a:latin typeface="+mj-lt"/>
            </a:endParaRPr>
          </a:p>
        </p:txBody>
      </p:sp>
      <p:sp>
        <p:nvSpPr>
          <p:cNvPr id="7" name="CuadroTexto 6">
            <a:extLst>
              <a:ext uri="{FF2B5EF4-FFF2-40B4-BE49-F238E27FC236}">
                <a16:creationId xmlns:a16="http://schemas.microsoft.com/office/drawing/2014/main" xmlns="" id="{B4EBF38E-726B-0EA7-63B0-B8264348E960}"/>
              </a:ext>
            </a:extLst>
          </p:cNvPr>
          <p:cNvSpPr txBox="1"/>
          <p:nvPr/>
        </p:nvSpPr>
        <p:spPr>
          <a:xfrm>
            <a:off x="2490600" y="2150536"/>
            <a:ext cx="7136524" cy="2554545"/>
          </a:xfrm>
          <a:prstGeom prst="rect">
            <a:avLst/>
          </a:prstGeom>
          <a:solidFill>
            <a:srgbClr val="C7FDDF"/>
          </a:solidFill>
        </p:spPr>
        <p:txBody>
          <a:bodyPr wrap="square" rtlCol="0">
            <a:spAutoFit/>
          </a:bodyPr>
          <a:lstStyle/>
          <a:p>
            <a:pPr algn="ctr"/>
            <a:endParaRPr lang="es-MX" sz="3600" b="1" i="1" dirty="0">
              <a:solidFill>
                <a:srgbClr val="002060"/>
              </a:solidFill>
              <a:latin typeface="+mj-lt"/>
            </a:endParaRPr>
          </a:p>
          <a:p>
            <a:pPr algn="ctr"/>
            <a:r>
              <a:rPr lang="es-MX" sz="4400" b="1" i="1" dirty="0">
                <a:latin typeface="+mj-lt"/>
              </a:rPr>
              <a:t>Algunas precisiones Conceptuales</a:t>
            </a:r>
          </a:p>
          <a:p>
            <a:pPr algn="ctr"/>
            <a:endParaRPr lang="es-MX" sz="3600" b="1" i="1" dirty="0">
              <a:solidFill>
                <a:srgbClr val="002060"/>
              </a:solidFill>
              <a:latin typeface="+mj-lt"/>
            </a:endParaRPr>
          </a:p>
        </p:txBody>
      </p:sp>
    </p:spTree>
    <p:extLst>
      <p:ext uri="{BB962C8B-B14F-4D97-AF65-F5344CB8AC3E}">
        <p14:creationId xmlns:p14="http://schemas.microsoft.com/office/powerpoint/2010/main" val="2298926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6841" y="434101"/>
            <a:ext cx="11437169" cy="1232750"/>
          </a:xfrm>
        </p:spPr>
        <p:txBody>
          <a:bodyPr anchor="b">
            <a:noAutofit/>
          </a:bodyPr>
          <a:lstStyle/>
          <a:p>
            <a:r>
              <a:rPr lang="es-BO" sz="4400">
                <a:solidFill>
                  <a:schemeClr val="bg1"/>
                </a:solidFill>
              </a:rPr>
              <a:t>Orientaciones previas a la inclusion laboral</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type="body" idx="1"/>
          </p:nvPr>
        </p:nvSpPr>
        <p:spPr>
          <a:xfrm>
            <a:off x="346840" y="2521838"/>
            <a:ext cx="11624443" cy="4162741"/>
          </a:xfrm>
        </p:spPr>
        <p:txBody>
          <a:bodyPr>
            <a:normAutofit/>
          </a:bodyPr>
          <a:lstStyle/>
          <a:p>
            <a:pPr marL="457200" indent="-457200">
              <a:spcBef>
                <a:spcPts val="45"/>
              </a:spcBef>
              <a:spcAft>
                <a:spcPts val="0"/>
              </a:spcAft>
              <a:buFont typeface="+mj-lt"/>
              <a:buAutoNum type="arabicPeriod"/>
            </a:pPr>
            <a:r>
              <a:rPr lang="es-BO" sz="2400" b="1" dirty="0">
                <a:solidFill>
                  <a:srgbClr val="FF0000"/>
                </a:solidFill>
                <a:effectLst/>
                <a:latin typeface="Times New Roman" panose="02020603050405020304" pitchFamily="18" charset="0"/>
                <a:ea typeface="Open Sans" panose="020B0606030504020204" pitchFamily="34" charset="0"/>
              </a:rPr>
              <a:t>Entrevista</a:t>
            </a:r>
            <a:r>
              <a:rPr lang="es-BO" sz="2400" b="1" spc="170"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para</a:t>
            </a:r>
            <a:r>
              <a:rPr lang="es-BO" sz="2400" b="1" spc="30"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recabar</a:t>
            </a:r>
            <a:r>
              <a:rPr lang="es-BO" sz="2400" b="1" spc="5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información</a:t>
            </a:r>
            <a:r>
              <a:rPr lang="es-BO" sz="2400" b="1" spc="10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sobre</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empresa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y</a:t>
            </a:r>
            <a:r>
              <a:rPr lang="es-BO" sz="2400" spc="-3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su requerimiento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servicios</a:t>
            </a:r>
            <a:endParaRPr lang="es-BO" sz="2400" dirty="0">
              <a:effectLst/>
              <a:latin typeface="Times New Roman" panose="02020603050405020304" pitchFamily="18" charset="0"/>
              <a:ea typeface="Times New Roman" panose="02020603050405020304" pitchFamily="18" charset="0"/>
            </a:endParaRPr>
          </a:p>
          <a:p>
            <a:pPr marL="457200" indent="-457200">
              <a:spcBef>
                <a:spcPts val="45"/>
              </a:spcBef>
              <a:spcAft>
                <a:spcPts val="0"/>
              </a:spcAft>
              <a:buFont typeface="+mj-lt"/>
              <a:buAutoNum type="arabicPeriod"/>
            </a:pPr>
            <a:r>
              <a:rPr lang="es-BO" sz="2400" b="1" dirty="0">
                <a:solidFill>
                  <a:srgbClr val="FF0000"/>
                </a:solidFill>
                <a:effectLst/>
                <a:latin typeface="Times New Roman" panose="02020603050405020304" pitchFamily="18" charset="0"/>
                <a:ea typeface="Open Sans" panose="020B0606030504020204" pitchFamily="34" charset="0"/>
              </a:rPr>
              <a:t>Visitas</a:t>
            </a:r>
            <a:r>
              <a:rPr lang="es-BO" sz="2400" b="1" spc="13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guiadas</a:t>
            </a:r>
            <a:r>
              <a:rPr lang="es-BO" sz="2400" b="1" spc="2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con</a:t>
            </a:r>
            <a:r>
              <a:rPr lang="es-BO" sz="2400" spc="-9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objetivo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negociar</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un</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puesto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trabajo</a:t>
            </a:r>
            <a:r>
              <a:rPr lang="es-BO" sz="2400" b="1" dirty="0">
                <a:effectLst/>
                <a:latin typeface="Times New Roman" panose="02020603050405020304" pitchFamily="18" charset="0"/>
                <a:ea typeface="Open Sans" panose="020B0606030504020204" pitchFamily="34" charset="0"/>
              </a:rPr>
              <a:t> </a:t>
            </a:r>
            <a:endParaRPr lang="es-BO" sz="2400" dirty="0">
              <a:effectLst/>
              <a:latin typeface="Times New Roman" panose="02020603050405020304" pitchFamily="18" charset="0"/>
              <a:ea typeface="Times New Roman" panose="02020603050405020304" pitchFamily="18" charset="0"/>
            </a:endParaRPr>
          </a:p>
          <a:p>
            <a:pPr marL="457200" indent="-457200">
              <a:spcBef>
                <a:spcPts val="45"/>
              </a:spcBef>
              <a:spcAft>
                <a:spcPts val="0"/>
              </a:spcAft>
              <a:buFont typeface="+mj-lt"/>
              <a:buAutoNum type="arabicPeriod"/>
            </a:pPr>
            <a:r>
              <a:rPr lang="es-BO" sz="2400" b="1" dirty="0">
                <a:effectLst/>
                <a:latin typeface="Times New Roman" panose="02020603050405020304" pitchFamily="18" charset="0"/>
                <a:ea typeface="Open Sans" panose="020B0606030504020204" pitchFamily="34" charset="0"/>
              </a:rPr>
              <a:t>Invitación</a:t>
            </a:r>
            <a:r>
              <a:rPr lang="es-BO" sz="2400" b="1" spc="210"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a los empresarios</a:t>
            </a:r>
            <a:r>
              <a:rPr lang="es-BO" sz="2400" b="1"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a:t>
            </a:r>
            <a:r>
              <a:rPr lang="es-BO" sz="2400" spc="-4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apreciar 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trabajo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los</a:t>
            </a:r>
            <a:r>
              <a:rPr lang="es-BO" sz="2400" spc="-7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posibles trabajadores.</a:t>
            </a:r>
            <a:endParaRPr lang="es-BO"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s-BO" sz="2400" b="1" dirty="0">
                <a:effectLst/>
                <a:latin typeface="Times New Roman" panose="02020603050405020304" pitchFamily="18" charset="0"/>
                <a:ea typeface="Open Sans" panose="020B0606030504020204" pitchFamily="34" charset="0"/>
              </a:rPr>
              <a:t>Identificación</a:t>
            </a:r>
            <a:r>
              <a:rPr lang="es-BO" sz="2400" b="1" spc="23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de</a:t>
            </a:r>
            <a:r>
              <a:rPr lang="es-BO" sz="2400" b="1" spc="-2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diferentes</a:t>
            </a:r>
            <a:r>
              <a:rPr lang="es-BO" sz="2400" b="1" spc="12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áreas</a:t>
            </a:r>
            <a:r>
              <a:rPr lang="es-BO" sz="2400" b="1" spc="3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potenciales</a:t>
            </a:r>
            <a:r>
              <a:rPr lang="es-BO" sz="2400" b="1" spc="9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empleo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 </a:t>
            </a:r>
            <a:r>
              <a:rPr lang="es-BO" sz="2400" dirty="0" err="1">
                <a:effectLst/>
                <a:latin typeface="Times New Roman" panose="02020603050405020304" pitchFamily="18" charset="0"/>
                <a:ea typeface="Open Sans" panose="020B0606030504020204" pitchFamily="34" charset="0"/>
              </a:rPr>
              <a:t>PcDI</a:t>
            </a:r>
            <a:endParaRPr lang="es-BO"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s-BO" sz="2400" b="1" dirty="0">
                <a:effectLst/>
                <a:latin typeface="Times New Roman" panose="02020603050405020304" pitchFamily="18" charset="0"/>
                <a:ea typeface="Open Sans" panose="020B0606030504020204" pitchFamily="34" charset="0"/>
              </a:rPr>
              <a:t>Elaboración</a:t>
            </a:r>
            <a:r>
              <a:rPr lang="es-BO" sz="2400" b="1" spc="40"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de</a:t>
            </a:r>
            <a:r>
              <a:rPr lang="es-BO" sz="2400" b="1" spc="-2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listas</a:t>
            </a:r>
            <a:r>
              <a:rPr lang="es-BO" sz="2400" b="1" spc="10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tareas</a:t>
            </a:r>
            <a:r>
              <a:rPr lang="es-BO" sz="2400" b="1" dirty="0">
                <a:effectLst/>
                <a:latin typeface="Times New Roman" panose="02020603050405020304" pitchFamily="18" charset="0"/>
                <a:ea typeface="Open Sans" panose="020B0606030504020204" pitchFamily="34" charset="0"/>
              </a:rPr>
              <a:t> </a:t>
            </a:r>
            <a:endParaRPr lang="es-BO"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s-BO" sz="2400" b="1" dirty="0">
                <a:effectLst/>
                <a:latin typeface="Times New Roman" panose="02020603050405020304" pitchFamily="18" charset="0"/>
                <a:ea typeface="Open Sans" panose="020B0606030504020204" pitchFamily="34" charset="0"/>
              </a:rPr>
              <a:t>Asistencia</a:t>
            </a:r>
            <a:r>
              <a:rPr lang="es-BO" sz="2400" b="1" spc="1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en</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el</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desarrollo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material 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apoyo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 autorrepresentación</a:t>
            </a:r>
            <a:r>
              <a:rPr lang="es-BO" sz="2400" b="1" dirty="0">
                <a:effectLst/>
                <a:latin typeface="Times New Roman" panose="02020603050405020304" pitchFamily="18" charset="0"/>
                <a:ea typeface="Open Sans" panose="020B0606030504020204" pitchFamily="34" charset="0"/>
              </a:rPr>
              <a:t> </a:t>
            </a:r>
            <a:endParaRPr lang="es-BO"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s-BO" sz="2400" b="1" dirty="0">
                <a:effectLst/>
                <a:latin typeface="Times New Roman" panose="02020603050405020304" pitchFamily="18" charset="0"/>
                <a:ea typeface="Open Sans" panose="020B0606030504020204" pitchFamily="34" charset="0"/>
              </a:rPr>
              <a:t>Apoyo</a:t>
            </a:r>
            <a:r>
              <a:rPr lang="es-BO" sz="2400" b="1" spc="-1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al</a:t>
            </a:r>
            <a:r>
              <a:rPr lang="es-BO" sz="2400" b="1" spc="35"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interesado</a:t>
            </a:r>
            <a:r>
              <a:rPr lang="es-BO" sz="2400" b="1" spc="8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para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que</a:t>
            </a:r>
            <a:r>
              <a:rPr lang="es-BO" sz="2400" spc="-10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afronte</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a:t>
            </a:r>
            <a:r>
              <a:rPr lang="es-BO" sz="2400" spc="-5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entrevista</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laboral</a:t>
            </a:r>
            <a:r>
              <a:rPr lang="es-BO" sz="2400" b="1" dirty="0">
                <a:effectLst/>
                <a:latin typeface="Times New Roman" panose="02020603050405020304" pitchFamily="18" charset="0"/>
                <a:ea typeface="Open Sans" panose="020B0606030504020204" pitchFamily="34" charset="0"/>
              </a:rPr>
              <a:t> </a:t>
            </a:r>
            <a:endParaRPr lang="es-BO" sz="24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s-BO" sz="2400" b="1" dirty="0">
                <a:effectLst/>
                <a:latin typeface="Times New Roman" panose="02020603050405020304" pitchFamily="18" charset="0"/>
                <a:ea typeface="Open Sans" panose="020B0606030504020204" pitchFamily="34" charset="0"/>
              </a:rPr>
              <a:t>Ejercitar</a:t>
            </a:r>
            <a:r>
              <a:rPr lang="es-BO" sz="2400" b="1" spc="140" dirty="0">
                <a:effectLst/>
                <a:latin typeface="Times New Roman" panose="02020603050405020304" pitchFamily="18" charset="0"/>
                <a:ea typeface="Open Sans" panose="020B0606030504020204" pitchFamily="34" charset="0"/>
              </a:rPr>
              <a:t> </a:t>
            </a:r>
            <a:r>
              <a:rPr lang="es-BO" sz="2400" b="1" dirty="0">
                <a:effectLst/>
                <a:latin typeface="Times New Roman" panose="02020603050405020304" pitchFamily="18" charset="0"/>
                <a:ea typeface="Open Sans" panose="020B0606030504020204" pitchFamily="34" charset="0"/>
              </a:rPr>
              <a:t>formas</a:t>
            </a:r>
            <a:r>
              <a:rPr lang="es-BO" sz="2400" b="1" spc="2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desarrollo</a:t>
            </a:r>
            <a:r>
              <a:rPr lang="es-BO" sz="2400" spc="5"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de</a:t>
            </a:r>
            <a:r>
              <a:rPr lang="es-BO" sz="2400" spc="-70" dirty="0">
                <a:effectLst/>
                <a:latin typeface="Times New Roman" panose="02020603050405020304" pitchFamily="18" charset="0"/>
                <a:ea typeface="Open Sans" panose="020B0606030504020204" pitchFamily="34" charset="0"/>
              </a:rPr>
              <a:t> </a:t>
            </a:r>
            <a:r>
              <a:rPr lang="es-BO" sz="2400" dirty="0">
                <a:effectLst/>
                <a:latin typeface="Times New Roman" panose="02020603050405020304" pitchFamily="18" charset="0"/>
                <a:ea typeface="Open Sans" panose="020B0606030504020204" pitchFamily="34" charset="0"/>
              </a:rPr>
              <a:t>empleo </a:t>
            </a:r>
            <a:endParaRPr lang="es-BO" sz="2400" dirty="0">
              <a:effectLst/>
              <a:latin typeface="Times New Roman" panose="02020603050405020304" pitchFamily="18" charset="0"/>
              <a:ea typeface="Times New Roman" panose="02020603050405020304" pitchFamily="18" charset="0"/>
            </a:endParaRPr>
          </a:p>
          <a:p>
            <a:pPr marL="0" indent="0">
              <a:buNone/>
            </a:pPr>
            <a:endParaRPr sz="2800" dirty="0"/>
          </a:p>
        </p:txBody>
      </p:sp>
    </p:spTree>
    <p:extLst>
      <p:ext uri="{BB962C8B-B14F-4D97-AF65-F5344CB8AC3E}">
        <p14:creationId xmlns:p14="http://schemas.microsoft.com/office/powerpoint/2010/main" val="1572368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786458-3DB0-666D-0024-3AF5FCBFF7C2}"/>
              </a:ext>
            </a:extLst>
          </p:cNvPr>
          <p:cNvSpPr>
            <a:spLocks noGrp="1"/>
          </p:cNvSpPr>
          <p:nvPr>
            <p:ph type="title"/>
          </p:nvPr>
        </p:nvSpPr>
        <p:spPr>
          <a:xfrm>
            <a:off x="761999" y="559678"/>
            <a:ext cx="10053146" cy="4952492"/>
          </a:xfrm>
        </p:spPr>
        <p:txBody>
          <a:bodyPr>
            <a:normAutofit/>
          </a:bodyPr>
          <a:lstStyle/>
          <a:p>
            <a:pPr marL="64135" algn="l"/>
            <a:r>
              <a:rPr lang="es-MX" b="1" dirty="0">
                <a:solidFill>
                  <a:srgbClr val="00B0F0"/>
                </a:solidFill>
              </a:rPr>
              <a:t>La familia</a:t>
            </a:r>
            <a:r>
              <a:rPr lang="es-MX" dirty="0"/>
              <a:t/>
            </a:r>
            <a:br>
              <a:rPr lang="es-MX" dirty="0"/>
            </a:br>
            <a:r>
              <a:rPr lang="es-MX" dirty="0"/>
              <a:t/>
            </a:r>
            <a:br>
              <a:rPr lang="es-MX" dirty="0"/>
            </a:br>
            <a:r>
              <a:rPr lang="es-BO" sz="3100" i="0" dirty="0">
                <a:solidFill>
                  <a:schemeClr val="tx1"/>
                </a:solidFill>
                <a:effectLst/>
                <a:latin typeface="Times New Roman" panose="02020603050405020304" pitchFamily="18" charset="0"/>
                <a:ea typeface="Open Sans" panose="020B0606030504020204" pitchFamily="34" charset="0"/>
              </a:rPr>
              <a:t>El</a:t>
            </a:r>
            <a:r>
              <a:rPr lang="es-BO" sz="3100" i="0" spc="-5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rol</a:t>
            </a:r>
            <a:r>
              <a:rPr lang="es-BO" sz="3100" i="0" spc="-7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de</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a:t>
            </a:r>
            <a:r>
              <a:rPr lang="es-BO" sz="3100" i="0" spc="-5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familia</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es</a:t>
            </a:r>
            <a:r>
              <a:rPr lang="es-BO" sz="3100" i="0" spc="-6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importante</a:t>
            </a:r>
            <a:r>
              <a:rPr lang="es-BO" sz="3100" i="0" spc="5" dirty="0">
                <a:solidFill>
                  <a:schemeClr val="tx1"/>
                </a:solidFill>
                <a:effectLst/>
                <a:latin typeface="Times New Roman" panose="02020603050405020304" pitchFamily="18" charset="0"/>
                <a:ea typeface="Open Sans" panose="020B0606030504020204" pitchFamily="34" charset="0"/>
              </a:rPr>
              <a:t> </a:t>
            </a:r>
            <a:br>
              <a:rPr lang="es-BO" sz="3100" i="0" spc="5" dirty="0">
                <a:solidFill>
                  <a:schemeClr val="tx1"/>
                </a:solidFill>
                <a:effectLst/>
                <a:latin typeface="Times New Roman" panose="02020603050405020304" pitchFamily="18" charset="0"/>
                <a:ea typeface="Open Sans" panose="020B0606030504020204" pitchFamily="34" charset="0"/>
              </a:rPr>
            </a:br>
            <a:r>
              <a:rPr lang="es-BO" sz="3100" i="0" dirty="0">
                <a:solidFill>
                  <a:schemeClr val="tx1"/>
                </a:solidFill>
                <a:effectLst/>
                <a:latin typeface="Times New Roman" panose="02020603050405020304" pitchFamily="18" charset="0"/>
                <a:ea typeface="Open Sans" panose="020B0606030504020204" pitchFamily="34" charset="0"/>
              </a:rPr>
              <a:t>en</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el</a:t>
            </a:r>
            <a:r>
              <a:rPr lang="es-BO" sz="3100" i="0" spc="-5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proceso</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de</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 inclusión</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laboral</a:t>
            </a:r>
            <a:r>
              <a:rPr lang="es-BO" sz="3100" i="0" spc="5" dirty="0">
                <a:solidFill>
                  <a:schemeClr val="tx1"/>
                </a:solidFill>
                <a:effectLst/>
                <a:latin typeface="Times New Roman" panose="02020603050405020304" pitchFamily="18" charset="0"/>
                <a:ea typeface="Open Sans" panose="020B0606030504020204" pitchFamily="34" charset="0"/>
              </a:rPr>
              <a:t> </a:t>
            </a:r>
            <a:br>
              <a:rPr lang="es-BO" sz="3100" i="0" spc="5" dirty="0">
                <a:solidFill>
                  <a:schemeClr val="tx1"/>
                </a:solidFill>
                <a:effectLst/>
                <a:latin typeface="Times New Roman" panose="02020603050405020304" pitchFamily="18" charset="0"/>
                <a:ea typeface="Open Sans" panose="020B0606030504020204" pitchFamily="34" charset="0"/>
              </a:rPr>
            </a:br>
            <a:r>
              <a:rPr lang="es-BO" sz="3100" i="0" dirty="0">
                <a:solidFill>
                  <a:schemeClr val="tx1"/>
                </a:solidFill>
                <a:effectLst/>
                <a:latin typeface="Times New Roman" panose="02020603050405020304" pitchFamily="18" charset="0"/>
                <a:ea typeface="Open Sans" panose="020B0606030504020204" pitchFamily="34" charset="0"/>
              </a:rPr>
              <a:t>de</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a:t>
            </a:r>
            <a:r>
              <a:rPr lang="es-BO" sz="3100" i="0" spc="-50" dirty="0">
                <a:solidFill>
                  <a:schemeClr val="tx1"/>
                </a:solidFill>
                <a:effectLst/>
                <a:latin typeface="Times New Roman" panose="02020603050405020304" pitchFamily="18" charset="0"/>
                <a:ea typeface="Open Sans" panose="020B0606030504020204" pitchFamily="34" charset="0"/>
              </a:rPr>
              <a:t> </a:t>
            </a:r>
            <a:r>
              <a:rPr lang="es-BO" sz="3100" i="0" dirty="0" err="1">
                <a:solidFill>
                  <a:schemeClr val="tx1"/>
                </a:solidFill>
                <a:effectLst/>
                <a:latin typeface="Times New Roman" panose="02020603050405020304" pitchFamily="18" charset="0"/>
                <a:ea typeface="Open Sans" panose="020B0606030504020204" pitchFamily="34" charset="0"/>
              </a:rPr>
              <a:t>PcDI</a:t>
            </a:r>
            <a:r>
              <a:rPr lang="es-BO" sz="3100" i="0" dirty="0">
                <a:solidFill>
                  <a:schemeClr val="tx1"/>
                </a:solidFill>
                <a:effectLst/>
                <a:latin typeface="Times New Roman" panose="02020603050405020304" pitchFamily="18" charset="0"/>
                <a:ea typeface="Open Sans" panose="020B0606030504020204" pitchFamily="34" charset="0"/>
              </a:rPr>
              <a:t>.</a:t>
            </a:r>
            <a:br>
              <a:rPr lang="es-BO" sz="3100" i="0" dirty="0">
                <a:solidFill>
                  <a:schemeClr val="tx1"/>
                </a:solidFill>
                <a:effectLst/>
                <a:latin typeface="Times New Roman" panose="02020603050405020304" pitchFamily="18" charset="0"/>
                <a:ea typeface="Open Sans" panose="020B0606030504020204" pitchFamily="34" charset="0"/>
              </a:rPr>
            </a:br>
            <a:r>
              <a:rPr lang="es-BO" sz="3100" i="0" dirty="0">
                <a:solidFill>
                  <a:schemeClr val="tx1"/>
                </a:solidFill>
                <a:effectLst/>
                <a:latin typeface="Times New Roman" panose="02020603050405020304" pitchFamily="18" charset="0"/>
                <a:ea typeface="Times New Roman" panose="02020603050405020304" pitchFamily="18" charset="0"/>
              </a:rPr>
              <a:t/>
            </a:r>
            <a:br>
              <a:rPr lang="es-BO" sz="3100" i="0" dirty="0">
                <a:solidFill>
                  <a:schemeClr val="tx1"/>
                </a:solidFill>
                <a:effectLst/>
                <a:latin typeface="Times New Roman" panose="02020603050405020304" pitchFamily="18" charset="0"/>
                <a:ea typeface="Times New Roman" panose="02020603050405020304" pitchFamily="18" charset="0"/>
              </a:rPr>
            </a:br>
            <a:r>
              <a:rPr lang="es-BO" sz="3100" i="0" dirty="0">
                <a:solidFill>
                  <a:schemeClr val="tx1"/>
                </a:solidFill>
                <a:effectLst/>
                <a:latin typeface="Times New Roman" panose="02020603050405020304" pitchFamily="18" charset="0"/>
                <a:ea typeface="Open Sans" panose="020B0606030504020204" pitchFamily="34" charset="0"/>
              </a:rPr>
              <a:t>Esta</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presencia</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da</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soporte</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al</a:t>
            </a:r>
            <a:r>
              <a:rPr lang="es-BO" sz="3100" i="0" spc="-5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trabajador</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además</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de</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apoyar</a:t>
            </a:r>
            <a:r>
              <a:rPr lang="es-BO" sz="3100" i="0" dirty="0">
                <a:solidFill>
                  <a:schemeClr val="tx1"/>
                </a:solidFill>
                <a:effectLst/>
                <a:latin typeface="Times New Roman" panose="02020603050405020304" pitchFamily="18" charset="0"/>
                <a:ea typeface="Times New Roman" panose="02020603050405020304" pitchFamily="18" charset="0"/>
              </a:rPr>
              <a:t/>
            </a:r>
            <a:br>
              <a:rPr lang="es-BO" sz="3100" i="0" dirty="0">
                <a:solidFill>
                  <a:schemeClr val="tx1"/>
                </a:solidFill>
                <a:effectLst/>
                <a:latin typeface="Times New Roman" panose="02020603050405020304" pitchFamily="18" charset="0"/>
                <a:ea typeface="Times New Roman" panose="02020603050405020304" pitchFamily="18" charset="0"/>
              </a:rPr>
            </a:br>
            <a:r>
              <a:rPr lang="es-BO" sz="3100" i="0" dirty="0">
                <a:solidFill>
                  <a:schemeClr val="tx1"/>
                </a:solidFill>
                <a:effectLst/>
                <a:latin typeface="Times New Roman" panose="02020603050405020304" pitchFamily="18" charset="0"/>
                <a:ea typeface="Open Sans" panose="020B0606030504020204" pitchFamily="34" charset="0"/>
              </a:rPr>
              <a:t>en</a:t>
            </a:r>
            <a:r>
              <a:rPr lang="es-BO" sz="3100" i="0" spc="-7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las</a:t>
            </a:r>
            <a:r>
              <a:rPr lang="es-BO" sz="3100" i="0" spc="-7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indicaciones</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del</a:t>
            </a:r>
            <a:r>
              <a:rPr lang="es-BO" sz="3100" i="0" spc="-80"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preparador</a:t>
            </a:r>
            <a:r>
              <a:rPr lang="es-BO" sz="3100" i="0" spc="5" dirty="0">
                <a:solidFill>
                  <a:schemeClr val="tx1"/>
                </a:solidFill>
                <a:effectLst/>
                <a:latin typeface="Times New Roman" panose="02020603050405020304" pitchFamily="18" charset="0"/>
                <a:ea typeface="Open Sans" panose="020B0606030504020204" pitchFamily="34" charset="0"/>
              </a:rPr>
              <a:t> </a:t>
            </a:r>
            <a:r>
              <a:rPr lang="es-BO" sz="3100" i="0" dirty="0">
                <a:solidFill>
                  <a:schemeClr val="tx1"/>
                </a:solidFill>
                <a:effectLst/>
                <a:latin typeface="Times New Roman" panose="02020603050405020304" pitchFamily="18" charset="0"/>
                <a:ea typeface="Open Sans" panose="020B0606030504020204" pitchFamily="34" charset="0"/>
              </a:rPr>
              <a:t>laboral</a:t>
            </a:r>
            <a:r>
              <a:rPr lang="es-BO" sz="3100" i="0" dirty="0">
                <a:effectLst/>
                <a:latin typeface="Times New Roman" panose="02020603050405020304" pitchFamily="18" charset="0"/>
                <a:ea typeface="Open Sans" panose="020B0606030504020204" pitchFamily="34" charset="0"/>
              </a:rPr>
              <a:t>.</a:t>
            </a:r>
            <a:r>
              <a:rPr lang="es-BO" sz="3100" i="0" dirty="0">
                <a:effectLst/>
                <a:latin typeface="Times New Roman" panose="02020603050405020304" pitchFamily="18" charset="0"/>
                <a:ea typeface="Times New Roman" panose="02020603050405020304" pitchFamily="18" charset="0"/>
              </a:rPr>
              <a:t/>
            </a:r>
            <a:br>
              <a:rPr lang="es-BO" sz="3100" i="0" dirty="0">
                <a:effectLst/>
                <a:latin typeface="Times New Roman" panose="02020603050405020304" pitchFamily="18" charset="0"/>
                <a:ea typeface="Times New Roman" panose="02020603050405020304" pitchFamily="18" charset="0"/>
              </a:rPr>
            </a:br>
            <a:endParaRPr lang="es-BO" sz="3100" i="0" dirty="0"/>
          </a:p>
        </p:txBody>
      </p:sp>
      <p:pic>
        <p:nvPicPr>
          <p:cNvPr id="4" name="Imagen 3">
            <a:extLst>
              <a:ext uri="{FF2B5EF4-FFF2-40B4-BE49-F238E27FC236}">
                <a16:creationId xmlns:a16="http://schemas.microsoft.com/office/drawing/2014/main" xmlns="" id="{CD0BB6AB-2FE1-C539-4143-1DEBA70ED015}"/>
              </a:ext>
            </a:extLst>
          </p:cNvPr>
          <p:cNvPicPr>
            <a:picLocks noChangeAspect="1"/>
          </p:cNvPicPr>
          <p:nvPr/>
        </p:nvPicPr>
        <p:blipFill>
          <a:blip r:embed="rId2"/>
          <a:stretch>
            <a:fillRect/>
          </a:stretch>
        </p:blipFill>
        <p:spPr>
          <a:xfrm>
            <a:off x="7525407" y="0"/>
            <a:ext cx="4666593" cy="2624958"/>
          </a:xfrm>
          <a:prstGeom prst="rect">
            <a:avLst/>
          </a:prstGeom>
        </p:spPr>
      </p:pic>
    </p:spTree>
    <p:extLst>
      <p:ext uri="{BB962C8B-B14F-4D97-AF65-F5344CB8AC3E}">
        <p14:creationId xmlns:p14="http://schemas.microsoft.com/office/powerpoint/2010/main" val="334386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BA4279-EF89-C45C-CF7F-F3C0F1B27B5E}"/>
              </a:ext>
            </a:extLst>
          </p:cNvPr>
          <p:cNvSpPr>
            <a:spLocks noGrp="1"/>
          </p:cNvSpPr>
          <p:nvPr>
            <p:ph type="title"/>
          </p:nvPr>
        </p:nvSpPr>
        <p:spPr>
          <a:xfrm>
            <a:off x="336331" y="1671148"/>
            <a:ext cx="9907996" cy="4123668"/>
          </a:xfrm>
        </p:spPr>
        <p:txBody>
          <a:bodyPr>
            <a:normAutofit fontScale="90000"/>
          </a:bodyPr>
          <a:lstStyle/>
          <a:p>
            <a:pPr algn="l"/>
            <a:r>
              <a:rPr lang="es-BO" sz="2800" i="0" cap="none" dirty="0">
                <a:solidFill>
                  <a:schemeClr val="tx1"/>
                </a:solidFill>
                <a:effectLst/>
                <a:latin typeface="Times New Roman" panose="02020603050405020304" pitchFamily="18" charset="0"/>
                <a:ea typeface="Open Sans" panose="020B0606030504020204" pitchFamily="34" charset="0"/>
              </a:rPr>
              <a:t>Es</a:t>
            </a:r>
            <a:r>
              <a:rPr lang="es-BO" sz="2800" i="0" cap="none" spc="-6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una</a:t>
            </a:r>
            <a:r>
              <a:rPr lang="es-BO" sz="2800" i="0" cap="none" spc="-10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etapa</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en</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que</a:t>
            </a:r>
            <a:r>
              <a:rPr lang="es-BO" sz="2800" i="0" cap="none" spc="-10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se</a:t>
            </a:r>
            <a:r>
              <a:rPr lang="es-BO" sz="2800" i="0" cap="none" spc="-6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recogen</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datos</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relevantes 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las</a:t>
            </a:r>
            <a:r>
              <a:rPr lang="es-BO" sz="2800" i="0" cap="none" spc="-7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acciones</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en</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las</a:t>
            </a:r>
            <a:r>
              <a:rPr lang="es-BO" sz="2800" i="0" cap="none" spc="-7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que</a:t>
            </a:r>
            <a:r>
              <a:rPr lang="es-BO" sz="2800" i="0" cap="none" spc="-10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se</a:t>
            </a:r>
            <a:r>
              <a:rPr lang="es-BO" sz="2800" i="0" cap="none" spc="-6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desenvolverá</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el</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trabajador</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con</a:t>
            </a:r>
            <a:r>
              <a:rPr lang="es-BO" sz="2800" i="0" cap="none" spc="-9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discapacidad</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intelectual. </a:t>
            </a:r>
            <a:br>
              <a:rPr lang="es-BO" sz="2800" i="0" cap="none" dirty="0">
                <a:solidFill>
                  <a:schemeClr val="tx1"/>
                </a:solidFill>
                <a:effectLst/>
                <a:latin typeface="Times New Roman" panose="02020603050405020304" pitchFamily="18" charset="0"/>
                <a:ea typeface="Open Sans" panose="020B0606030504020204" pitchFamily="34" charset="0"/>
              </a:rPr>
            </a:br>
            <a:r>
              <a:rPr lang="es-BO" sz="2200" i="0" cap="none" dirty="0">
                <a:solidFill>
                  <a:schemeClr val="tx1"/>
                </a:solidFill>
                <a:effectLst/>
                <a:latin typeface="Times New Roman" panose="02020603050405020304" pitchFamily="18" charset="0"/>
                <a:ea typeface="Open Sans" panose="020B0606030504020204" pitchFamily="34" charset="0"/>
              </a:rPr>
              <a:t/>
            </a:r>
            <a:br>
              <a:rPr lang="es-BO" sz="2200" i="0" cap="none" dirty="0">
                <a:solidFill>
                  <a:schemeClr val="tx1"/>
                </a:solidFill>
                <a:effectLst/>
                <a:latin typeface="Times New Roman" panose="02020603050405020304" pitchFamily="18" charset="0"/>
                <a:ea typeface="Open Sans" panose="020B0606030504020204" pitchFamily="34" charset="0"/>
              </a:rPr>
            </a:br>
            <a:r>
              <a:rPr lang="es-BO" sz="2800" i="0" cap="none" dirty="0">
                <a:solidFill>
                  <a:schemeClr val="tx1"/>
                </a:solidFill>
                <a:effectLst/>
                <a:latin typeface="Times New Roman" panose="02020603050405020304" pitchFamily="18" charset="0"/>
                <a:ea typeface="Open Sans" panose="020B0606030504020204" pitchFamily="34" charset="0"/>
              </a:rPr>
              <a:t>Supone</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observar </a:t>
            </a:r>
            <a:r>
              <a:rPr lang="es-BO" sz="2800" b="1" i="0" cap="none" dirty="0">
                <a:solidFill>
                  <a:schemeClr val="tx1"/>
                </a:solidFill>
                <a:effectLst/>
                <a:latin typeface="Times New Roman" panose="02020603050405020304" pitchFamily="18" charset="0"/>
                <a:ea typeface="Open Sans" panose="020B0606030504020204" pitchFamily="34" charset="0"/>
              </a:rPr>
              <a:t>oportunidades,</a:t>
            </a:r>
            <a:r>
              <a:rPr lang="es-BO" sz="2800" b="1" i="0" cap="none" spc="5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necesidades</a:t>
            </a:r>
            <a:r>
              <a:rPr lang="es-BO" sz="2800" b="1" i="0" cap="none" spc="-1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y</a:t>
            </a:r>
            <a:r>
              <a:rPr lang="es-BO" sz="2800" b="1" i="0" cap="none" spc="20"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ajustes</a:t>
            </a:r>
            <a:r>
              <a:rPr lang="es-BO" sz="2800" b="1" i="0" cap="none" spc="8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al</a:t>
            </a:r>
            <a:r>
              <a:rPr lang="es-BO" sz="2800" b="1" i="0" cap="none" spc="3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desempeño</a:t>
            </a:r>
            <a:r>
              <a:rPr lang="es-BO" sz="2800" b="1"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en</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el</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desarrollo 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su</a:t>
            </a:r>
            <a:r>
              <a:rPr lang="es-BO" sz="2800" i="0" cap="none" spc="-6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tarea. </a:t>
            </a:r>
            <a:br>
              <a:rPr lang="es-BO" sz="2800" i="0" cap="none" dirty="0">
                <a:solidFill>
                  <a:schemeClr val="tx1"/>
                </a:solidFill>
                <a:effectLst/>
                <a:latin typeface="Times New Roman" panose="02020603050405020304" pitchFamily="18" charset="0"/>
                <a:ea typeface="Open Sans" panose="020B0606030504020204" pitchFamily="34" charset="0"/>
              </a:rPr>
            </a:br>
            <a:r>
              <a:rPr lang="es-BO" sz="2200" i="0" cap="none" dirty="0">
                <a:solidFill>
                  <a:schemeClr val="tx1"/>
                </a:solidFill>
                <a:effectLst/>
                <a:latin typeface="Times New Roman" panose="02020603050405020304" pitchFamily="18" charset="0"/>
                <a:ea typeface="Open Sans" panose="020B0606030504020204" pitchFamily="34" charset="0"/>
              </a:rPr>
              <a:t/>
            </a:r>
            <a:br>
              <a:rPr lang="es-BO" sz="2200" i="0" cap="none" dirty="0">
                <a:solidFill>
                  <a:schemeClr val="tx1"/>
                </a:solidFill>
                <a:effectLst/>
                <a:latin typeface="Times New Roman" panose="02020603050405020304" pitchFamily="18" charset="0"/>
                <a:ea typeface="Open Sans" panose="020B0606030504020204" pitchFamily="34" charset="0"/>
              </a:rPr>
            </a:br>
            <a:r>
              <a:rPr lang="es-BO" sz="2800" i="0" cap="none" dirty="0">
                <a:solidFill>
                  <a:schemeClr val="tx1"/>
                </a:solidFill>
                <a:effectLst/>
                <a:latin typeface="Times New Roman" panose="02020603050405020304" pitchFamily="18" charset="0"/>
                <a:ea typeface="Open Sans" panose="020B0606030504020204" pitchFamily="34" charset="0"/>
              </a:rPr>
              <a:t>También</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observa</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sus</a:t>
            </a:r>
            <a:r>
              <a:rPr lang="es-BO" sz="2800" i="0" cap="none" spc="-9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relaciones</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interpersonales</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y</a:t>
            </a:r>
            <a:r>
              <a:rPr lang="es-BO" sz="2800" i="0" cap="none" spc="-3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comunicación.</a:t>
            </a:r>
            <a:r>
              <a:rPr lang="es-BO" sz="2800" i="0" cap="none" spc="5" dirty="0">
                <a:solidFill>
                  <a:schemeClr val="tx1"/>
                </a:solidFill>
                <a:effectLst/>
                <a:latin typeface="Times New Roman" panose="02020603050405020304" pitchFamily="18" charset="0"/>
                <a:ea typeface="Open Sans" panose="020B0606030504020204" pitchFamily="34" charset="0"/>
              </a:rPr>
              <a:t> </a:t>
            </a:r>
            <a:br>
              <a:rPr lang="es-BO" sz="2800" i="0" cap="none" spc="5" dirty="0">
                <a:solidFill>
                  <a:schemeClr val="tx1"/>
                </a:solidFill>
                <a:effectLst/>
                <a:latin typeface="Times New Roman" panose="02020603050405020304" pitchFamily="18" charset="0"/>
                <a:ea typeface="Open Sans" panose="020B0606030504020204" pitchFamily="34" charset="0"/>
              </a:rPr>
            </a:br>
            <a:r>
              <a:rPr lang="es-BO" sz="2200" i="0" cap="none" spc="5" dirty="0">
                <a:solidFill>
                  <a:schemeClr val="tx1"/>
                </a:solidFill>
                <a:effectLst/>
                <a:latin typeface="Times New Roman" panose="02020603050405020304" pitchFamily="18" charset="0"/>
                <a:ea typeface="Open Sans" panose="020B0606030504020204" pitchFamily="34" charset="0"/>
              </a:rPr>
              <a:t/>
            </a:r>
            <a:br>
              <a:rPr lang="es-BO" sz="2200" i="0" cap="none" spc="5" dirty="0">
                <a:solidFill>
                  <a:schemeClr val="tx1"/>
                </a:solidFill>
                <a:effectLst/>
                <a:latin typeface="Times New Roman" panose="02020603050405020304" pitchFamily="18" charset="0"/>
                <a:ea typeface="Open Sans" panose="020B0606030504020204" pitchFamily="34" charset="0"/>
              </a:rPr>
            </a:br>
            <a:r>
              <a:rPr lang="es-BO" sz="2800" i="0" cap="none" spc="5" dirty="0">
                <a:solidFill>
                  <a:schemeClr val="tx1"/>
                </a:solidFill>
                <a:effectLst/>
                <a:latin typeface="Times New Roman" panose="02020603050405020304" pitchFamily="18" charset="0"/>
                <a:ea typeface="Open Sans" panose="020B0606030504020204" pitchFamily="34" charset="0"/>
              </a:rPr>
              <a:t>T</a:t>
            </a:r>
            <a:r>
              <a:rPr lang="es-BO" sz="2800" i="0" cap="none" dirty="0">
                <a:solidFill>
                  <a:schemeClr val="tx1"/>
                </a:solidFill>
                <a:effectLst/>
                <a:latin typeface="Times New Roman" panose="02020603050405020304" pitchFamily="18" charset="0"/>
                <a:ea typeface="Open Sans" panose="020B0606030504020204" pitchFamily="34" charset="0"/>
              </a:rPr>
              <a:t>iene</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el</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propósito</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garantizar</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estabilidad</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y</a:t>
            </a:r>
            <a:r>
              <a:rPr lang="es-BO" sz="2800" i="0" cap="none" spc="-3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permanencia</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laboral</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dentro 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los</a:t>
            </a:r>
            <a:r>
              <a:rPr lang="es-BO" sz="2800" i="0" cap="none" spc="-7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criterios</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calidad</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empresa. </a:t>
            </a:r>
            <a:br>
              <a:rPr lang="es-BO" sz="2800" i="0" cap="none" dirty="0">
                <a:solidFill>
                  <a:schemeClr val="tx1"/>
                </a:solidFill>
                <a:effectLst/>
                <a:latin typeface="Times New Roman" panose="02020603050405020304" pitchFamily="18" charset="0"/>
                <a:ea typeface="Open Sans" panose="020B0606030504020204" pitchFamily="34" charset="0"/>
              </a:rPr>
            </a:br>
            <a:r>
              <a:rPr lang="es-BO" sz="2200" i="0" cap="none" dirty="0">
                <a:solidFill>
                  <a:schemeClr val="tx1"/>
                </a:solidFill>
                <a:effectLst/>
                <a:latin typeface="Times New Roman" panose="02020603050405020304" pitchFamily="18" charset="0"/>
                <a:ea typeface="Open Sans" panose="020B0606030504020204" pitchFamily="34" charset="0"/>
              </a:rPr>
              <a:t/>
            </a:r>
            <a:br>
              <a:rPr lang="es-BO" sz="2200" i="0" cap="none" dirty="0">
                <a:solidFill>
                  <a:schemeClr val="tx1"/>
                </a:solidFill>
                <a:effectLst/>
                <a:latin typeface="Times New Roman" panose="02020603050405020304" pitchFamily="18" charset="0"/>
                <a:ea typeface="Open Sans" panose="020B0606030504020204" pitchFamily="34" charset="0"/>
              </a:rPr>
            </a:br>
            <a:r>
              <a:rPr lang="es-BO" sz="2800" i="0" cap="none" dirty="0">
                <a:solidFill>
                  <a:schemeClr val="tx1"/>
                </a:solidFill>
                <a:effectLst/>
                <a:latin typeface="Times New Roman" panose="02020603050405020304" pitchFamily="18" charset="0"/>
                <a:ea typeface="Open Sans" panose="020B0606030504020204" pitchFamily="34" charset="0"/>
              </a:rPr>
              <a:t>Igualmente</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se</a:t>
            </a:r>
            <a:r>
              <a:rPr lang="es-BO" sz="2800" i="0" cap="none" spc="-6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contrasta</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evolución</a:t>
            </a:r>
            <a:r>
              <a:rPr lang="es-BO" sz="2800" b="1" i="0" cap="none" spc="7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del entorno</a:t>
            </a:r>
            <a:r>
              <a:rPr lang="es-BO" sz="2800" b="1" i="0" cap="none" spc="25"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del trabajador</a:t>
            </a:r>
            <a:r>
              <a:rPr lang="es-BO" sz="2800" b="1" i="0" cap="none" spc="13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pudiendo</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determinar</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reducción</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de</a:t>
            </a:r>
            <a:r>
              <a:rPr lang="es-BO" sz="2800" i="0" cap="none" spc="-7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la</a:t>
            </a:r>
            <a:r>
              <a:rPr lang="es-BO" sz="2800" i="0" cap="none" spc="-50"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intensidad</a:t>
            </a:r>
            <a:r>
              <a:rPr lang="es-BO" sz="2800" i="0" cap="none" spc="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y</a:t>
            </a:r>
            <a:r>
              <a:rPr lang="es-BO" sz="2800" i="0" cap="none" spc="-35" dirty="0">
                <a:solidFill>
                  <a:schemeClr val="tx1"/>
                </a:solidFill>
                <a:effectLst/>
                <a:latin typeface="Times New Roman" panose="02020603050405020304" pitchFamily="18" charset="0"/>
                <a:ea typeface="Open Sans" panose="020B0606030504020204" pitchFamily="34" charset="0"/>
              </a:rPr>
              <a:t> </a:t>
            </a:r>
            <a:r>
              <a:rPr lang="es-BO" sz="2800" i="0" cap="none" dirty="0">
                <a:solidFill>
                  <a:schemeClr val="tx1"/>
                </a:solidFill>
                <a:effectLst/>
                <a:latin typeface="Times New Roman" panose="02020603050405020304" pitchFamily="18" charset="0"/>
                <a:ea typeface="Open Sans" panose="020B0606030504020204" pitchFamily="34" charset="0"/>
              </a:rPr>
              <a:t>presencia del</a:t>
            </a:r>
            <a:r>
              <a:rPr lang="es-BO" sz="2800" i="0" cap="none" spc="-80"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preparador</a:t>
            </a:r>
            <a:r>
              <a:rPr lang="es-BO" sz="2800" b="1" i="0" cap="none" spc="40" dirty="0">
                <a:solidFill>
                  <a:schemeClr val="tx1"/>
                </a:solidFill>
                <a:effectLst/>
                <a:latin typeface="Times New Roman" panose="02020603050405020304" pitchFamily="18" charset="0"/>
                <a:ea typeface="Open Sans" panose="020B0606030504020204" pitchFamily="34" charset="0"/>
              </a:rPr>
              <a:t> </a:t>
            </a:r>
            <a:r>
              <a:rPr lang="es-BO" sz="2800" b="1" i="0" cap="none" dirty="0">
                <a:solidFill>
                  <a:schemeClr val="tx1"/>
                </a:solidFill>
                <a:effectLst/>
                <a:latin typeface="Times New Roman" panose="02020603050405020304" pitchFamily="18" charset="0"/>
                <a:ea typeface="Open Sans" panose="020B0606030504020204" pitchFamily="34" charset="0"/>
              </a:rPr>
              <a:t>laboral</a:t>
            </a:r>
            <a:r>
              <a:rPr lang="es-BO" sz="2800" i="0" cap="none" dirty="0">
                <a:solidFill>
                  <a:schemeClr val="tx1"/>
                </a:solidFill>
                <a:effectLst/>
                <a:latin typeface="Times New Roman" panose="02020603050405020304" pitchFamily="18" charset="0"/>
                <a:ea typeface="Open Sans" panose="020B0606030504020204" pitchFamily="34" charset="0"/>
              </a:rPr>
              <a:t>.</a:t>
            </a:r>
            <a:br>
              <a:rPr lang="es-BO" sz="2800" i="0" cap="none" dirty="0">
                <a:solidFill>
                  <a:schemeClr val="tx1"/>
                </a:solidFill>
                <a:effectLst/>
                <a:latin typeface="Times New Roman" panose="02020603050405020304" pitchFamily="18" charset="0"/>
                <a:ea typeface="Open Sans" panose="020B0606030504020204" pitchFamily="34" charset="0"/>
              </a:rPr>
            </a:br>
            <a:r>
              <a:rPr lang="es-BO" sz="1800" i="0" cap="none" dirty="0">
                <a:solidFill>
                  <a:schemeClr val="tx1"/>
                </a:solidFill>
                <a:effectLst/>
                <a:latin typeface="Times New Roman" panose="02020603050405020304" pitchFamily="18" charset="0"/>
                <a:ea typeface="Open Sans" panose="020B0606030504020204" pitchFamily="34" charset="0"/>
              </a:rPr>
              <a:t/>
            </a:r>
            <a:br>
              <a:rPr lang="es-BO" sz="1800" i="0" cap="none" dirty="0">
                <a:solidFill>
                  <a:schemeClr val="tx1"/>
                </a:solidFill>
                <a:effectLst/>
                <a:latin typeface="Times New Roman" panose="02020603050405020304" pitchFamily="18" charset="0"/>
                <a:ea typeface="Open Sans" panose="020B0606030504020204" pitchFamily="34" charset="0"/>
              </a:rPr>
            </a:br>
            <a:r>
              <a:rPr lang="es-BO" sz="2700" i="0" cap="none" dirty="0">
                <a:solidFill>
                  <a:schemeClr val="tx1"/>
                </a:solidFill>
                <a:effectLst/>
                <a:latin typeface="Times New Roman" panose="02020603050405020304" pitchFamily="18" charset="0"/>
                <a:ea typeface="Open Sans" panose="020B0606030504020204" pitchFamily="34" charset="0"/>
              </a:rPr>
              <a:t>Permite identificar, gestionar y ampliar las redes de contacto con otras empresas que requieren servicios de </a:t>
            </a:r>
            <a:r>
              <a:rPr lang="es-BO" sz="2700" i="0" cap="none" dirty="0" err="1">
                <a:solidFill>
                  <a:schemeClr val="tx1"/>
                </a:solidFill>
                <a:effectLst/>
                <a:latin typeface="Times New Roman" panose="02020603050405020304" pitchFamily="18" charset="0"/>
                <a:ea typeface="Open Sans" panose="020B0606030504020204" pitchFamily="34" charset="0"/>
              </a:rPr>
              <a:t>PcDI</a:t>
            </a:r>
            <a:r>
              <a:rPr lang="es-BO" sz="2700" i="0" cap="none" dirty="0">
                <a:solidFill>
                  <a:schemeClr val="tx1"/>
                </a:solidFill>
                <a:effectLst/>
                <a:latin typeface="Times New Roman" panose="02020603050405020304" pitchFamily="18" charset="0"/>
                <a:ea typeface="Times New Roman" panose="02020603050405020304" pitchFamily="18" charset="0"/>
              </a:rPr>
              <a:t/>
            </a:r>
            <a:br>
              <a:rPr lang="es-BO" sz="2700" i="0" cap="none" dirty="0">
                <a:solidFill>
                  <a:schemeClr val="tx1"/>
                </a:solidFill>
                <a:effectLst/>
                <a:latin typeface="Times New Roman" panose="02020603050405020304" pitchFamily="18" charset="0"/>
                <a:ea typeface="Times New Roman" panose="02020603050405020304" pitchFamily="18" charset="0"/>
              </a:rPr>
            </a:br>
            <a:endParaRPr lang="es-BO" sz="2000" i="0" cap="none" dirty="0">
              <a:solidFill>
                <a:schemeClr val="tx1"/>
              </a:solidFill>
            </a:endParaRPr>
          </a:p>
        </p:txBody>
      </p:sp>
      <p:sp>
        <p:nvSpPr>
          <p:cNvPr id="3" name="Marcador de texto 2">
            <a:extLst>
              <a:ext uri="{FF2B5EF4-FFF2-40B4-BE49-F238E27FC236}">
                <a16:creationId xmlns:a16="http://schemas.microsoft.com/office/drawing/2014/main" xmlns="" id="{847EB4F1-625D-166E-7AAF-7100BAD03E99}"/>
              </a:ext>
            </a:extLst>
          </p:cNvPr>
          <p:cNvSpPr>
            <a:spLocks noGrp="1"/>
          </p:cNvSpPr>
          <p:nvPr>
            <p:ph type="body" idx="1"/>
          </p:nvPr>
        </p:nvSpPr>
        <p:spPr>
          <a:xfrm>
            <a:off x="252248" y="336330"/>
            <a:ext cx="11161986" cy="1166649"/>
          </a:xfrm>
          <a:solidFill>
            <a:srgbClr val="05053D"/>
          </a:solidFill>
        </p:spPr>
        <p:txBody>
          <a:bodyPr>
            <a:normAutofit/>
          </a:bodyPr>
          <a:lstStyle/>
          <a:p>
            <a:pPr algn="ctr"/>
            <a:r>
              <a:rPr lang="es-MX" sz="2800" b="1" dirty="0">
                <a:solidFill>
                  <a:schemeClr val="bg1"/>
                </a:solidFill>
                <a:latin typeface="+mj-lt"/>
              </a:rPr>
              <a:t>Seguimiento al desempeño laboral </a:t>
            </a:r>
          </a:p>
          <a:p>
            <a:pPr algn="ctr"/>
            <a:r>
              <a:rPr lang="es-MX" sz="2800" b="1" dirty="0">
                <a:solidFill>
                  <a:schemeClr val="bg1"/>
                </a:solidFill>
                <a:latin typeface="+mj-lt"/>
              </a:rPr>
              <a:t>o Supervisión laboral</a:t>
            </a:r>
            <a:endParaRPr lang="es-BO" sz="2800" b="1" dirty="0">
              <a:solidFill>
                <a:schemeClr val="bg1"/>
              </a:solidFill>
              <a:latin typeface="+mj-lt"/>
            </a:endParaRPr>
          </a:p>
        </p:txBody>
      </p:sp>
      <p:pic>
        <p:nvPicPr>
          <p:cNvPr id="4" name="Imagen 3">
            <a:extLst>
              <a:ext uri="{FF2B5EF4-FFF2-40B4-BE49-F238E27FC236}">
                <a16:creationId xmlns:a16="http://schemas.microsoft.com/office/drawing/2014/main" xmlns="" id="{CF807AB9-F18C-71C6-3F29-292FE34CC9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812" r="2971"/>
          <a:stretch/>
        </p:blipFill>
        <p:spPr>
          <a:xfrm rot="448275">
            <a:off x="10201346" y="115703"/>
            <a:ext cx="1852220" cy="2250204"/>
          </a:xfrm>
          <a:prstGeom prst="rect">
            <a:avLst/>
          </a:prstGeom>
        </p:spPr>
      </p:pic>
      <p:pic>
        <p:nvPicPr>
          <p:cNvPr id="6" name="Imagen 5">
            <a:extLst>
              <a:ext uri="{FF2B5EF4-FFF2-40B4-BE49-F238E27FC236}">
                <a16:creationId xmlns:a16="http://schemas.microsoft.com/office/drawing/2014/main" xmlns="" id="{802EAAD9-8053-87E9-5C48-60017C289A2E}"/>
              </a:ext>
            </a:extLst>
          </p:cNvPr>
          <p:cNvPicPr>
            <a:picLocks noChangeAspect="1"/>
          </p:cNvPicPr>
          <p:nvPr/>
        </p:nvPicPr>
        <p:blipFill rotWithShape="1">
          <a:blip r:embed="rId4"/>
          <a:srcRect l="15503"/>
          <a:stretch/>
        </p:blipFill>
        <p:spPr>
          <a:xfrm rot="5400000">
            <a:off x="9644361" y="4305530"/>
            <a:ext cx="3058935" cy="2036342"/>
          </a:xfrm>
          <a:prstGeom prst="rect">
            <a:avLst/>
          </a:prstGeom>
        </p:spPr>
      </p:pic>
    </p:spTree>
    <p:extLst>
      <p:ext uri="{BB962C8B-B14F-4D97-AF65-F5344CB8AC3E}">
        <p14:creationId xmlns:p14="http://schemas.microsoft.com/office/powerpoint/2010/main" val="1747518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49D75672-FD94-5ABC-E9BD-939328692193}"/>
              </a:ext>
            </a:extLst>
          </p:cNvPr>
          <p:cNvSpPr txBox="1"/>
          <p:nvPr/>
        </p:nvSpPr>
        <p:spPr>
          <a:xfrm>
            <a:off x="4235670" y="1673625"/>
            <a:ext cx="7189076" cy="3510749"/>
          </a:xfrm>
          <a:prstGeom prst="rect">
            <a:avLst/>
          </a:prstGeom>
          <a:solidFill>
            <a:schemeClr val="accent3">
              <a:lumMod val="40000"/>
              <a:lumOff val="60000"/>
            </a:schemeClr>
          </a:solidFill>
        </p:spPr>
        <p:txBody>
          <a:bodyPr wrap="square">
            <a:spAutoFit/>
          </a:bodyPr>
          <a:lstStyle/>
          <a:p>
            <a:pPr marL="90170" marR="803275" indent="144780" algn="ctr">
              <a:spcBef>
                <a:spcPts val="235"/>
              </a:spcBef>
              <a:spcAft>
                <a:spcPts val="0"/>
              </a:spcAft>
            </a:pPr>
            <a:r>
              <a:rPr lang="es-BO" sz="3200" b="1" spc="-20" dirty="0">
                <a:solidFill>
                  <a:srgbClr val="0070C0"/>
                </a:solidFill>
                <a:latin typeface="Yu Gothic UI Semibold" panose="020B0700000000000000" pitchFamily="34" charset="-128"/>
                <a:ea typeface="Times New Roman" panose="02020603050405020304" pitchFamily="18" charset="0"/>
                <a:cs typeface="Franklin Gothic Medium Cond" panose="020B0606030402020204" pitchFamily="34" charset="0"/>
              </a:rPr>
              <a:t>La I</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n</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c</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us</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ió</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n </a:t>
            </a:r>
            <a:r>
              <a:rPr lang="es-BO" sz="3200" b="1" spc="-2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b</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o</a:t>
            </a:r>
            <a:r>
              <a:rPr lang="es-BO" sz="3200" b="1" spc="3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r</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 </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d</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e </a:t>
            </a:r>
            <a:r>
              <a:rPr lang="es-BO" sz="3200" b="1" spc="-2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s </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p</a:t>
            </a:r>
            <a:r>
              <a:rPr lang="es-BO" sz="3200" b="1" spc="5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e</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r</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so</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n</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as </a:t>
            </a:r>
            <a:r>
              <a:rPr lang="es-BO" sz="3200" b="1" spc="2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c</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o</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n </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D</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i</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s</a:t>
            </a:r>
            <a:r>
              <a:rPr lang="es-BO" sz="3200" b="1" spc="2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c</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p</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c</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i</a:t>
            </a:r>
            <a:r>
              <a:rPr lang="es-BO" sz="3200" b="1" spc="-2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d</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ad in</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t</a:t>
            </a:r>
            <a:r>
              <a:rPr lang="es-BO" sz="3200" b="1" spc="-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e</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a:t>
            </a:r>
            <a:r>
              <a:rPr lang="es-BO" sz="3200" b="1" spc="1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e</a:t>
            </a:r>
            <a:r>
              <a:rPr lang="es-BO" sz="3200" b="1" spc="3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c</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t</a:t>
            </a:r>
            <a:r>
              <a:rPr lang="es-BO" sz="3200" b="1" spc="-20"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u</a:t>
            </a:r>
            <a:r>
              <a:rPr lang="es-BO" sz="3200" b="1" spc="-15"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a</a:t>
            </a:r>
            <a:r>
              <a:rPr lang="es-BO" sz="3200" b="1" dirty="0">
                <a:solidFill>
                  <a:srgbClr val="0070C0"/>
                </a:solidFill>
                <a:effectLst/>
                <a:latin typeface="Yu Gothic UI Semibold" panose="020B0700000000000000" pitchFamily="34" charset="-128"/>
                <a:ea typeface="Times New Roman" panose="02020603050405020304" pitchFamily="18" charset="0"/>
                <a:cs typeface="Franklin Gothic Medium Cond" panose="020B0606030402020204" pitchFamily="34" charset="0"/>
              </a:rPr>
              <a:t>l</a:t>
            </a:r>
            <a:endParaRPr lang="es-BO" sz="1100" b="1" dirty="0">
              <a:solidFill>
                <a:srgbClr val="0070C0"/>
              </a:solidFill>
              <a:effectLst/>
              <a:latin typeface="Times New Roman" panose="02020603050405020304" pitchFamily="18" charset="0"/>
              <a:ea typeface="Times New Roman" panose="02020603050405020304" pitchFamily="18" charset="0"/>
            </a:endParaRPr>
          </a:p>
          <a:p>
            <a:pPr marL="90170">
              <a:spcBef>
                <a:spcPts val="30"/>
              </a:spcBef>
              <a:spcAft>
                <a:spcPts val="0"/>
              </a:spcAft>
            </a:pPr>
            <a:r>
              <a:rPr lang="es-BO" sz="1400" dirty="0">
                <a:effectLst/>
                <a:latin typeface="Yu Gothic UI Semibold" panose="020B0700000000000000" pitchFamily="34" charset="-128"/>
                <a:ea typeface="Times New Roman" panose="02020603050405020304" pitchFamily="18" charset="0"/>
              </a:rPr>
              <a:t> </a:t>
            </a:r>
            <a:endParaRPr lang="es-BO" sz="1100" dirty="0">
              <a:effectLst/>
              <a:latin typeface="Times New Roman" panose="02020603050405020304" pitchFamily="18" charset="0"/>
              <a:ea typeface="Times New Roman" panose="02020603050405020304" pitchFamily="18" charset="0"/>
            </a:endParaRPr>
          </a:p>
          <a:p>
            <a:pPr marL="90170" marR="691515" indent="20320">
              <a:spcAft>
                <a:spcPts val="0"/>
              </a:spcAft>
            </a:pP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Presenta</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muchas oportunidades:</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endParaRPr lang="es-BO" sz="1100" dirty="0">
              <a:effectLst/>
              <a:latin typeface="Times New Roman" panose="02020603050405020304" pitchFamily="18" charset="0"/>
              <a:ea typeface="Times New Roman" panose="02020603050405020304" pitchFamily="18" charset="0"/>
            </a:endParaRPr>
          </a:p>
          <a:p>
            <a:pPr marL="90170" marR="691515" indent="20320">
              <a:spcAft>
                <a:spcPts val="0"/>
              </a:spcAft>
            </a:pP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 la</a:t>
            </a:r>
            <a:r>
              <a:rPr lang="es-BO" spc="-5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lucha contra</a:t>
            </a:r>
            <a:r>
              <a:rPr lang="es-BO" spc="-7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la</a:t>
            </a:r>
            <a:r>
              <a:rPr lang="es-BO" spc="-5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discriminación</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y</a:t>
            </a:r>
            <a:r>
              <a:rPr lang="es-BO" spc="-3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los</a:t>
            </a:r>
            <a:r>
              <a:rPr lang="es-BO" spc="-7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estereotipos. </a:t>
            </a:r>
            <a:endParaRPr lang="es-BO" sz="1100" dirty="0">
              <a:effectLst/>
              <a:latin typeface="Times New Roman" panose="02020603050405020304" pitchFamily="18" charset="0"/>
              <a:ea typeface="Times New Roman" panose="02020603050405020304" pitchFamily="18" charset="0"/>
            </a:endParaRPr>
          </a:p>
          <a:p>
            <a:pPr marL="375920" marR="691515" indent="-285750">
              <a:spcAft>
                <a:spcPts val="0"/>
              </a:spcAft>
              <a:buFontTx/>
              <a:buChar char="-"/>
            </a:pPr>
            <a:r>
              <a:rPr lang="es-BO" dirty="0">
                <a:latin typeface="Yu Gothic UI Semibold" panose="020B0700000000000000" pitchFamily="34" charset="-128"/>
                <a:ea typeface="Times New Roman" panose="02020603050405020304" pitchFamily="18" charset="0"/>
                <a:cs typeface="Open Sans" panose="020B0606030504020204" pitchFamily="34" charset="0"/>
              </a:rPr>
              <a:t>g</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enera condiciones</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de</a:t>
            </a:r>
            <a:r>
              <a:rPr lang="es-BO" spc="-7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participación</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en</a:t>
            </a:r>
            <a:r>
              <a:rPr lang="es-BO" spc="-7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igualdad</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de oportunidades</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y</a:t>
            </a:r>
            <a:r>
              <a:rPr lang="es-BO" spc="-3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respeto</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a</a:t>
            </a:r>
            <a:r>
              <a:rPr lang="es-BO" spc="-4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la</a:t>
            </a:r>
            <a:r>
              <a:rPr lang="es-BO" spc="-5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diversidad,</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p>
          <a:p>
            <a:pPr marL="375920" marR="691515" indent="-285750">
              <a:spcAft>
                <a:spcPts val="0"/>
              </a:spcAft>
              <a:buFontTx/>
              <a:buChar char="-"/>
            </a:pPr>
            <a:r>
              <a:rPr lang="es-BO" spc="5" dirty="0">
                <a:latin typeface="Yu Gothic UI Semibold" panose="020B0700000000000000" pitchFamily="34" charset="-128"/>
                <a:ea typeface="Times New Roman" panose="02020603050405020304" pitchFamily="18" charset="0"/>
                <a:cs typeface="Open Sans" panose="020B0606030504020204" pitchFamily="34" charset="0"/>
              </a:rPr>
              <a:t>R</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edunda</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en</a:t>
            </a:r>
            <a:r>
              <a:rPr lang="es-BO" spc="-7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el</a:t>
            </a:r>
            <a:r>
              <a:rPr lang="es-BO" spc="-5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posicionamiento</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visible</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de</a:t>
            </a:r>
            <a:r>
              <a:rPr lang="es-BO" spc="-70"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la empresa</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socialmente</a:t>
            </a:r>
            <a:r>
              <a:rPr lang="es-BO" spc="5" dirty="0">
                <a:effectLst/>
                <a:latin typeface="Yu Gothic UI Semibold" panose="020B0700000000000000" pitchFamily="34" charset="-128"/>
                <a:ea typeface="Times New Roman" panose="02020603050405020304" pitchFamily="18" charset="0"/>
                <a:cs typeface="Open Sans" panose="020B0606030504020204" pitchFamily="34" charset="0"/>
              </a:rPr>
              <a:t> </a:t>
            </a:r>
            <a:r>
              <a:rPr lang="es-BO" dirty="0">
                <a:effectLst/>
                <a:latin typeface="Yu Gothic UI Semibold" panose="020B0700000000000000" pitchFamily="34" charset="-128"/>
                <a:ea typeface="Times New Roman" panose="02020603050405020304" pitchFamily="18" charset="0"/>
                <a:cs typeface="Open Sans" panose="020B0606030504020204" pitchFamily="34" charset="0"/>
              </a:rPr>
              <a:t>responsable.</a:t>
            </a:r>
            <a:endParaRPr lang="es-BO" sz="1100" dirty="0">
              <a:effectLst/>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xmlns="" id="{78C7CC15-2093-F9D7-79F7-DBA7E08CE242}"/>
              </a:ext>
            </a:extLst>
          </p:cNvPr>
          <p:cNvPicPr>
            <a:picLocks noChangeAspect="1"/>
          </p:cNvPicPr>
          <p:nvPr/>
        </p:nvPicPr>
        <p:blipFill>
          <a:blip r:embed="rId2"/>
          <a:stretch>
            <a:fillRect/>
          </a:stretch>
        </p:blipFill>
        <p:spPr>
          <a:xfrm rot="5400000">
            <a:off x="-1349595" y="1349594"/>
            <a:ext cx="6169572" cy="3470384"/>
          </a:xfrm>
          <a:prstGeom prst="rect">
            <a:avLst/>
          </a:prstGeom>
        </p:spPr>
      </p:pic>
    </p:spTree>
    <p:extLst>
      <p:ext uri="{BB962C8B-B14F-4D97-AF65-F5344CB8AC3E}">
        <p14:creationId xmlns:p14="http://schemas.microsoft.com/office/powerpoint/2010/main" val="2412431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a:bodyPr>
          <a:lstStyle/>
          <a:p>
            <a:r>
              <a:rPr lang="en-US">
                <a:solidFill>
                  <a:schemeClr val="bg1"/>
                </a:solidFill>
              </a:rPr>
              <a:t>Referencias</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6" name="CuadroTexto 5">
            <a:extLst>
              <a:ext uri="{FF2B5EF4-FFF2-40B4-BE49-F238E27FC236}">
                <a16:creationId xmlns:a16="http://schemas.microsoft.com/office/drawing/2014/main" xmlns="" id="{2425C038-25BE-1C91-FFBE-BF0E8BD8A1F8}"/>
              </a:ext>
            </a:extLst>
          </p:cNvPr>
          <p:cNvSpPr txBox="1"/>
          <p:nvPr/>
        </p:nvSpPr>
        <p:spPr>
          <a:xfrm>
            <a:off x="1068639" y="3787169"/>
            <a:ext cx="6952714" cy="1569660"/>
          </a:xfrm>
          <a:prstGeom prst="rect">
            <a:avLst/>
          </a:prstGeom>
          <a:noFill/>
        </p:spPr>
        <p:txBody>
          <a:bodyPr wrap="square" rtlCol="0">
            <a:spAutoFit/>
          </a:bodyPr>
          <a:lstStyle/>
          <a:p>
            <a:r>
              <a:rPr lang="es-MX" sz="2400" dirty="0">
                <a:latin typeface="Times New Roman" panose="02020603050405020304" pitchFamily="18" charset="0"/>
                <a:cs typeface="Times New Roman" panose="02020603050405020304" pitchFamily="18" charset="0"/>
              </a:rPr>
              <a:t>CEMSE-CEE</a:t>
            </a:r>
          </a:p>
          <a:p>
            <a:r>
              <a:rPr lang="es-MX" sz="2400" dirty="0">
                <a:latin typeface="Times New Roman" panose="02020603050405020304" pitchFamily="18" charset="0"/>
                <a:cs typeface="Times New Roman" panose="02020603050405020304" pitchFamily="18" charset="0"/>
              </a:rPr>
              <a:t>Cooperación Suiza en Bolivia</a:t>
            </a:r>
          </a:p>
          <a:p>
            <a:r>
              <a:rPr lang="es-MX" sz="2400" dirty="0">
                <a:latin typeface="Times New Roman" panose="02020603050405020304" pitchFamily="18" charset="0"/>
                <a:cs typeface="Times New Roman" panose="02020603050405020304" pitchFamily="18" charset="0"/>
              </a:rPr>
              <a:t>Área de Inclusión, Discapacidad y Equidad/SECRAD</a:t>
            </a:r>
          </a:p>
          <a:p>
            <a:r>
              <a:rPr lang="es-MX" sz="2400" dirty="0">
                <a:latin typeface="Times New Roman" panose="02020603050405020304" pitchFamily="18" charset="0"/>
                <a:cs typeface="Times New Roman" panose="02020603050405020304" pitchFamily="18" charset="0"/>
              </a:rPr>
              <a:t>Universidad Católica Boliviana “San Pablo”</a:t>
            </a:r>
            <a:endParaRPr lang="es-BO"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30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a:bodyPr>
          <a:lstStyle/>
          <a:p>
            <a:pPr algn="ctr"/>
            <a:r>
              <a:rPr lang="es-BO" sz="4600" dirty="0">
                <a:solidFill>
                  <a:schemeClr val="bg1"/>
                </a:solidFill>
              </a:rPr>
              <a:t>Discapacidad</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idx="1"/>
          </p:nvPr>
        </p:nvSpPr>
        <p:spPr>
          <a:xfrm>
            <a:off x="385011" y="2502568"/>
            <a:ext cx="10960768" cy="4186990"/>
          </a:xfrm>
        </p:spPr>
        <p:txBody>
          <a:bodyPr>
            <a:normAutofit fontScale="92500"/>
          </a:bodyPr>
          <a:lstStyle/>
          <a:p>
            <a:pPr algn="just" eaLnBrk="1" fontAlgn="auto" hangingPunct="1">
              <a:lnSpc>
                <a:spcPct val="90000"/>
              </a:lnSpc>
              <a:spcAft>
                <a:spcPts val="0"/>
              </a:spcAft>
              <a:buFont typeface="Arial"/>
              <a:buChar char="•"/>
              <a:defRPr/>
            </a:pPr>
            <a:r>
              <a:rPr lang="es-MX" sz="3600" dirty="0">
                <a:solidFill>
                  <a:schemeClr val="tx1"/>
                </a:solidFill>
                <a:latin typeface="Times New Roman" panose="02020603050405020304" pitchFamily="18" charset="0"/>
                <a:cs typeface="Times New Roman" panose="02020603050405020304" pitchFamily="18" charset="0"/>
              </a:rPr>
              <a:t>Es el resultado de una relación compleja entre la salud de la persona, sus factores personales y los factores externos  que representan las circunstancias en las que vive </a:t>
            </a:r>
            <a:r>
              <a:rPr lang="es-MX" sz="3600" dirty="0">
                <a:solidFill>
                  <a:srgbClr val="FF0000"/>
                </a:solidFill>
                <a:latin typeface="Times New Roman" panose="02020603050405020304" pitchFamily="18" charset="0"/>
                <a:cs typeface="Times New Roman" panose="02020603050405020304" pitchFamily="18" charset="0"/>
              </a:rPr>
              <a:t>(OMS).</a:t>
            </a:r>
          </a:p>
          <a:p>
            <a:pPr marL="0" indent="0" eaLnBrk="1" fontAlgn="auto" hangingPunct="1">
              <a:lnSpc>
                <a:spcPct val="90000"/>
              </a:lnSpc>
              <a:spcAft>
                <a:spcPts val="0"/>
              </a:spcAft>
              <a:buFont typeface="Arial" panose="020B0604020202020204" pitchFamily="34" charset="0"/>
              <a:buNone/>
              <a:defRPr/>
            </a:pPr>
            <a:endParaRPr lang="es-ES" sz="3600" dirty="0">
              <a:solidFill>
                <a:srgbClr val="002060"/>
              </a:solidFill>
              <a:latin typeface="Times New Roman" panose="02020603050405020304" pitchFamily="18" charset="0"/>
              <a:cs typeface="Times New Roman" panose="02020603050405020304" pitchFamily="18" charset="0"/>
            </a:endParaRPr>
          </a:p>
          <a:p>
            <a:pPr algn="just" eaLnBrk="1" fontAlgn="auto" hangingPunct="1">
              <a:lnSpc>
                <a:spcPct val="90000"/>
              </a:lnSpc>
              <a:spcAft>
                <a:spcPts val="0"/>
              </a:spcAft>
              <a:buFont typeface="Arial"/>
              <a:buChar char="•"/>
              <a:defRPr/>
            </a:pPr>
            <a:r>
              <a:rPr lang="es-E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s-ES" sz="3600" dirty="0">
                <a:solidFill>
                  <a:schemeClr val="tx1"/>
                </a:solidFill>
                <a:latin typeface="Times New Roman" panose="02020603050405020304" pitchFamily="18" charset="0"/>
                <a:cs typeface="Times New Roman" panose="02020603050405020304" pitchFamily="18" charset="0"/>
              </a:rPr>
              <a:t>Por tanto  la discapacidad no puede ser definida solo por las deficiencias en las estructuras corporales o en las funciones sino que </a:t>
            </a:r>
            <a:r>
              <a:rPr lang="es-ES" sz="3600" u="sng" dirty="0">
                <a:solidFill>
                  <a:schemeClr val="tx1"/>
                </a:solidFill>
                <a:latin typeface="Times New Roman" panose="02020603050405020304" pitchFamily="18" charset="0"/>
                <a:cs typeface="Times New Roman" panose="02020603050405020304" pitchFamily="18" charset="0"/>
              </a:rPr>
              <a:t>es preciso  tener en cuenta el contexto en el que la persona se desarrolla.</a:t>
            </a:r>
            <a:endParaRPr sz="3600" i="1" dirty="0">
              <a:solidFill>
                <a:schemeClr val="tx1"/>
              </a:solidFill>
              <a:latin typeface="Times New Roman" panose="02020603050405020304" pitchFamily="18" charset="0"/>
              <a:cs typeface="Times New Roman" panose="02020603050405020304" pitchFamily="18" charset="0"/>
            </a:endParaRPr>
          </a:p>
        </p:txBody>
      </p:sp>
      <p:pic>
        <p:nvPicPr>
          <p:cNvPr id="12" name="Imagen 6">
            <a:extLst>
              <a:ext uri="{FF2B5EF4-FFF2-40B4-BE49-F238E27FC236}">
                <a16:creationId xmlns:a16="http://schemas.microsoft.com/office/drawing/2014/main" xmlns="" id="{B9DDC834-3573-54F6-A33D-3314AFEEB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8973" y="22987"/>
            <a:ext cx="3102006" cy="222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36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4678" y="227260"/>
            <a:ext cx="7169753" cy="1232750"/>
          </a:xfrm>
        </p:spPr>
        <p:txBody>
          <a:bodyPr anchor="b">
            <a:normAutofit/>
          </a:bodyPr>
          <a:lstStyle/>
          <a:p>
            <a:pPr algn="ctr"/>
            <a:r>
              <a:rPr lang="es-BO" sz="4600" dirty="0">
                <a:solidFill>
                  <a:schemeClr val="bg1"/>
                </a:solidFill>
              </a:rPr>
              <a:t>Discapacidad Intelectual</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pic>
        <p:nvPicPr>
          <p:cNvPr id="8" name="Imagen 7">
            <a:extLst>
              <a:ext uri="{FF2B5EF4-FFF2-40B4-BE49-F238E27FC236}">
                <a16:creationId xmlns:a16="http://schemas.microsoft.com/office/drawing/2014/main" xmlns="" id="{E23332B7-24CD-AC5D-6934-A21AB84A4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854" y="36096"/>
            <a:ext cx="21780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4 Marcador de contenido">
            <a:extLst>
              <a:ext uri="{FF2B5EF4-FFF2-40B4-BE49-F238E27FC236}">
                <a16:creationId xmlns:a16="http://schemas.microsoft.com/office/drawing/2014/main" xmlns="" id="{8D365392-62C6-835F-8C55-5A48CCA31238}"/>
              </a:ext>
            </a:extLst>
          </p:cNvPr>
          <p:cNvSpPr>
            <a:spLocks noGrp="1"/>
          </p:cNvSpPr>
          <p:nvPr>
            <p:ph idx="1"/>
          </p:nvPr>
        </p:nvSpPr>
        <p:spPr>
          <a:xfrm>
            <a:off x="861809" y="3136589"/>
            <a:ext cx="9003551" cy="3309653"/>
          </a:xfrm>
          <a:noFill/>
        </p:spPr>
        <p:txBody>
          <a:bodyPr rtlCol="0">
            <a:noAutofit/>
          </a:bodyPr>
          <a:lstStyle/>
          <a:p>
            <a:pPr marL="0" indent="0" algn="just">
              <a:buNone/>
              <a:defRPr/>
            </a:pPr>
            <a:r>
              <a:rPr lang="es-ES" sz="3200" dirty="0">
                <a:solidFill>
                  <a:schemeClr val="tx1"/>
                </a:solidFill>
              </a:rPr>
              <a:t>“Es una discapacidad caracterizada por limitaciones significativas en el funcionamiento intelectual y la conducta adaptativa, manifestada en habilidades conceptuales, sociales y prácticas”. </a:t>
            </a:r>
            <a:endParaRPr lang="es-ES" sz="1050" dirty="0">
              <a:solidFill>
                <a:schemeClr val="tx1"/>
              </a:solidFill>
            </a:endParaRPr>
          </a:p>
          <a:p>
            <a:pPr marL="0" indent="0" algn="just">
              <a:spcAft>
                <a:spcPts val="0"/>
              </a:spcAft>
              <a:buFont typeface="Arial" panose="020B0604020202020204" pitchFamily="34" charset="0"/>
              <a:buNone/>
              <a:defRPr/>
            </a:pPr>
            <a:r>
              <a:rPr lang="es-ES" sz="2400" i="1" dirty="0">
                <a:solidFill>
                  <a:schemeClr val="tx1"/>
                </a:solidFill>
              </a:rPr>
              <a:t>Esta discapacidad  se origina con  anterioridad a los 18 años</a:t>
            </a:r>
            <a:r>
              <a:rPr lang="es-ES" sz="2400" dirty="0">
                <a:solidFill>
                  <a:schemeClr val="tx1"/>
                </a:solidFill>
              </a:rPr>
              <a:t> </a:t>
            </a:r>
          </a:p>
          <a:p>
            <a:pPr marL="0" indent="0" algn="r">
              <a:spcAft>
                <a:spcPts val="0"/>
              </a:spcAft>
              <a:buFont typeface="Arial" panose="020B0604020202020204" pitchFamily="34" charset="0"/>
              <a:buNone/>
              <a:defRPr/>
            </a:pPr>
            <a:r>
              <a:rPr lang="en-US" sz="1400" b="1" dirty="0">
                <a:solidFill>
                  <a:schemeClr val="tx1"/>
                </a:solidFill>
              </a:rPr>
              <a:t>( Luckasson y cols., 2002, )</a:t>
            </a:r>
            <a:endParaRPr lang="es-ES" sz="1400" b="1" dirty="0">
              <a:solidFill>
                <a:schemeClr val="tx1"/>
              </a:solidFill>
            </a:endParaRPr>
          </a:p>
        </p:txBody>
      </p:sp>
    </p:spTree>
    <p:extLst>
      <p:ext uri="{BB962C8B-B14F-4D97-AF65-F5344CB8AC3E}">
        <p14:creationId xmlns:p14="http://schemas.microsoft.com/office/powerpoint/2010/main" val="8173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4678" y="227260"/>
            <a:ext cx="7169753" cy="1232750"/>
          </a:xfrm>
        </p:spPr>
        <p:txBody>
          <a:bodyPr anchor="b">
            <a:normAutofit/>
          </a:bodyPr>
          <a:lstStyle/>
          <a:p>
            <a:pPr algn="ctr"/>
            <a:r>
              <a:rPr lang="es-BO" sz="4600" dirty="0">
                <a:solidFill>
                  <a:schemeClr val="bg1"/>
                </a:solidFill>
              </a:rPr>
              <a:t>Inclusión</a:t>
            </a:r>
          </a:p>
        </p:txBody>
      </p:sp>
      <p:cxnSp>
        <p:nvCxnSpPr>
          <p:cNvPr id="13" name="Straight Connector 12">
            <a:extLst>
              <a:ext uri="{FF2B5EF4-FFF2-40B4-BE49-F238E27FC236}">
                <a16:creationId xmlns:a16="http://schemas.microsoft.com/office/drawing/2014/main" xmlns="" id="{C6C21149-7D17-44C2-AFB6-4D931DC55F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C2E5FCF0-567A-448C-A6E3-920BFC702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0" name="4 Marcador de contenido">
            <a:extLst>
              <a:ext uri="{FF2B5EF4-FFF2-40B4-BE49-F238E27FC236}">
                <a16:creationId xmlns:a16="http://schemas.microsoft.com/office/drawing/2014/main" xmlns="" id="{8D365392-62C6-835F-8C55-5A48CCA31238}"/>
              </a:ext>
            </a:extLst>
          </p:cNvPr>
          <p:cNvSpPr>
            <a:spLocks noGrp="1"/>
          </p:cNvSpPr>
          <p:nvPr>
            <p:ph idx="1"/>
          </p:nvPr>
        </p:nvSpPr>
        <p:spPr>
          <a:xfrm>
            <a:off x="217321" y="2478087"/>
            <a:ext cx="8301037" cy="4187825"/>
          </a:xfrm>
          <a:noFill/>
        </p:spPr>
        <p:txBody>
          <a:bodyPr rtlCol="0">
            <a:noAutofit/>
          </a:bodyPr>
          <a:lstStyle/>
          <a:p>
            <a:pPr marL="0" indent="0" algn="just">
              <a:buNone/>
              <a:defRPr/>
            </a:pPr>
            <a:r>
              <a:rPr lang="es-ES" sz="3000" dirty="0">
                <a:solidFill>
                  <a:schemeClr val="tx1"/>
                </a:solidFill>
                <a:latin typeface="Times New Roman" panose="02020603050405020304" pitchFamily="18" charset="0"/>
                <a:cs typeface="Times New Roman" panose="02020603050405020304" pitchFamily="18" charset="0"/>
              </a:rPr>
              <a:t>Se entiende aquella</a:t>
            </a:r>
            <a:r>
              <a:rPr lang="es-ES" sz="3000" b="1" dirty="0">
                <a:solidFill>
                  <a:schemeClr val="tx1"/>
                </a:solidFill>
                <a:latin typeface="Times New Roman" panose="02020603050405020304" pitchFamily="18" charset="0"/>
                <a:cs typeface="Times New Roman" panose="02020603050405020304" pitchFamily="18" charset="0"/>
              </a:rPr>
              <a:t> </a:t>
            </a:r>
            <a:r>
              <a:rPr lang="es-ES" sz="3000" b="1" dirty="0">
                <a:solidFill>
                  <a:srgbClr val="FF0000"/>
                </a:solidFill>
                <a:latin typeface="Times New Roman" panose="02020603050405020304" pitchFamily="18" charset="0"/>
                <a:cs typeface="Times New Roman" panose="02020603050405020304" pitchFamily="18" charset="0"/>
              </a:rPr>
              <a:t>interacción</a:t>
            </a:r>
            <a:r>
              <a:rPr lang="es-ES" sz="3000" b="1" dirty="0">
                <a:solidFill>
                  <a:schemeClr val="tx1"/>
                </a:solidFill>
                <a:latin typeface="Times New Roman" panose="02020603050405020304" pitchFamily="18" charset="0"/>
                <a:cs typeface="Times New Roman" panose="02020603050405020304" pitchFamily="18" charset="0"/>
              </a:rPr>
              <a:t> </a:t>
            </a:r>
            <a:r>
              <a:rPr lang="es-ES" sz="3000" dirty="0">
                <a:solidFill>
                  <a:schemeClr val="tx1"/>
                </a:solidFill>
                <a:latin typeface="Times New Roman" panose="02020603050405020304" pitchFamily="18" charset="0"/>
                <a:cs typeface="Times New Roman" panose="02020603050405020304" pitchFamily="18" charset="0"/>
              </a:rPr>
              <a:t>de la sociedad sin importar su condición física, cultural o social, con todo aquello que le rodea </a:t>
            </a:r>
            <a:r>
              <a:rPr lang="es-ES" sz="3000" b="1" dirty="0">
                <a:solidFill>
                  <a:srgbClr val="FF0000"/>
                </a:solidFill>
                <a:latin typeface="Times New Roman" panose="02020603050405020304" pitchFamily="18" charset="0"/>
                <a:cs typeface="Times New Roman" panose="02020603050405020304" pitchFamily="18" charset="0"/>
              </a:rPr>
              <a:t>en igualdad de condiciones</a:t>
            </a:r>
            <a:r>
              <a:rPr lang="es-ES" sz="3000" dirty="0">
                <a:solidFill>
                  <a:schemeClr val="tx1"/>
                </a:solidFill>
                <a:latin typeface="Times New Roman" panose="02020603050405020304" pitchFamily="18" charset="0"/>
                <a:cs typeface="Times New Roman" panose="02020603050405020304" pitchFamily="18" charset="0"/>
              </a:rPr>
              <a:t>, teniendo así los mismos derechos y oportunidades de ingresar a todo aquello que permita el desarrollo fundamental de la persona, como salud, educación, labor y sociedad</a:t>
            </a:r>
          </a:p>
          <a:p>
            <a:pPr marL="0" indent="0" algn="just">
              <a:spcAft>
                <a:spcPts val="0"/>
              </a:spcAft>
              <a:buFont typeface="Arial" panose="020B0604020202020204" pitchFamily="34" charset="0"/>
              <a:buNone/>
              <a:defRPr/>
            </a:pPr>
            <a:endParaRPr lang="es-ES" sz="3000" b="1" dirty="0">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xmlns="" id="{F5DFE1BF-4343-ED0C-2307-9B021EACC7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1251"/>
          <a:stretch/>
        </p:blipFill>
        <p:spPr>
          <a:xfrm>
            <a:off x="9053157" y="2696220"/>
            <a:ext cx="2921522" cy="2936881"/>
          </a:xfrm>
          <a:prstGeom prst="rect">
            <a:avLst/>
          </a:prstGeom>
        </p:spPr>
      </p:pic>
    </p:spTree>
    <p:extLst>
      <p:ext uri="{BB962C8B-B14F-4D97-AF65-F5344CB8AC3E}">
        <p14:creationId xmlns:p14="http://schemas.microsoft.com/office/powerpoint/2010/main" val="258220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16CF3F-0575-822F-CE5B-FF93CDC37468}"/>
              </a:ext>
            </a:extLst>
          </p:cNvPr>
          <p:cNvSpPr>
            <a:spLocks noGrp="1"/>
          </p:cNvSpPr>
          <p:nvPr>
            <p:ph type="title"/>
          </p:nvPr>
        </p:nvSpPr>
        <p:spPr>
          <a:xfrm>
            <a:off x="761999" y="559677"/>
            <a:ext cx="6047875" cy="5456111"/>
          </a:xfrm>
        </p:spPr>
        <p:txBody>
          <a:bodyPr>
            <a:normAutofit fontScale="90000"/>
          </a:bodyPr>
          <a:lstStyle/>
          <a:p>
            <a:pPr algn="l">
              <a:lnSpc>
                <a:spcPct val="100000"/>
              </a:lnSpc>
            </a:pPr>
            <a:r>
              <a:rPr lang="es-MX" b="1" dirty="0"/>
              <a:t>Inclusión</a:t>
            </a:r>
            <a:r>
              <a:rPr lang="es-MX" dirty="0"/>
              <a:t>:</a:t>
            </a:r>
            <a:br>
              <a:rPr lang="es-MX" dirty="0"/>
            </a:br>
            <a:r>
              <a:rPr lang="es-MX" dirty="0"/>
              <a:t/>
            </a:r>
            <a:br>
              <a:rPr lang="es-MX" dirty="0"/>
            </a:br>
            <a:r>
              <a:rPr lang="es-MX" sz="3100" i="0" dirty="0">
                <a:solidFill>
                  <a:schemeClr val="tx1"/>
                </a:solidFill>
                <a:latin typeface="Times New Roman" panose="02020603050405020304" pitchFamily="18" charset="0"/>
                <a:cs typeface="Times New Roman" panose="02020603050405020304" pitchFamily="18" charset="0"/>
              </a:rPr>
              <a:t>Promueve la </a:t>
            </a:r>
            <a:r>
              <a:rPr lang="es-MX" sz="3100" i="0" dirty="0">
                <a:solidFill>
                  <a:srgbClr val="FF0000"/>
                </a:solidFill>
                <a:latin typeface="Times New Roman" panose="02020603050405020304" pitchFamily="18" charset="0"/>
                <a:cs typeface="Times New Roman" panose="02020603050405020304" pitchFamily="18" charset="0"/>
              </a:rPr>
              <a:t>presencia, </a:t>
            </a:r>
            <a:br>
              <a:rPr lang="es-MX" sz="3100" i="0" dirty="0">
                <a:solidFill>
                  <a:srgbClr val="FF0000"/>
                </a:solidFill>
                <a:latin typeface="Times New Roman" panose="02020603050405020304" pitchFamily="18" charset="0"/>
                <a:cs typeface="Times New Roman" panose="02020603050405020304" pitchFamily="18" charset="0"/>
              </a:rPr>
            </a:br>
            <a:r>
              <a:rPr lang="es-MX" sz="3100" i="0" dirty="0">
                <a:solidFill>
                  <a:srgbClr val="FF0000"/>
                </a:solidFill>
                <a:latin typeface="Times New Roman" panose="02020603050405020304" pitchFamily="18" charset="0"/>
                <a:cs typeface="Times New Roman" panose="02020603050405020304" pitchFamily="18" charset="0"/>
              </a:rPr>
              <a:t>la participación </a:t>
            </a:r>
            <a:r>
              <a:rPr lang="es-MX" sz="3100" i="0" dirty="0">
                <a:solidFill>
                  <a:schemeClr val="tx1"/>
                </a:solidFill>
                <a:latin typeface="Times New Roman" panose="02020603050405020304" pitchFamily="18" charset="0"/>
                <a:cs typeface="Times New Roman" panose="02020603050405020304" pitchFamily="18" charset="0"/>
              </a:rPr>
              <a:t>y el</a:t>
            </a:r>
            <a:br>
              <a:rPr lang="es-MX" sz="3100" i="0" dirty="0">
                <a:solidFill>
                  <a:schemeClr val="tx1"/>
                </a:solidFill>
                <a:latin typeface="Times New Roman" panose="02020603050405020304" pitchFamily="18" charset="0"/>
                <a:cs typeface="Times New Roman" panose="02020603050405020304" pitchFamily="18" charset="0"/>
              </a:rPr>
            </a:br>
            <a:r>
              <a:rPr lang="es-MX" sz="3100" i="0" dirty="0">
                <a:solidFill>
                  <a:schemeClr val="tx1"/>
                </a:solidFill>
                <a:latin typeface="Times New Roman" panose="02020603050405020304" pitchFamily="18" charset="0"/>
                <a:cs typeface="Times New Roman" panose="02020603050405020304" pitchFamily="18" charset="0"/>
              </a:rPr>
              <a:t>aprendizaje de todas las personas,</a:t>
            </a:r>
            <a:br>
              <a:rPr lang="es-MX" sz="3100" i="0" dirty="0">
                <a:solidFill>
                  <a:schemeClr val="tx1"/>
                </a:solidFill>
                <a:latin typeface="Times New Roman" panose="02020603050405020304" pitchFamily="18" charset="0"/>
                <a:cs typeface="Times New Roman" panose="02020603050405020304" pitchFamily="18" charset="0"/>
              </a:rPr>
            </a:br>
            <a:r>
              <a:rPr lang="es-MX" sz="3100" i="0" dirty="0">
                <a:solidFill>
                  <a:schemeClr val="tx1"/>
                </a:solidFill>
                <a:latin typeface="Times New Roman" panose="02020603050405020304" pitchFamily="18" charset="0"/>
                <a:cs typeface="Times New Roman" panose="02020603050405020304" pitchFamily="18" charset="0"/>
              </a:rPr>
              <a:t>lo que, supone </a:t>
            </a:r>
            <a:r>
              <a:rPr lang="es-MX" sz="3100" b="1" i="0" u="sng" dirty="0">
                <a:solidFill>
                  <a:schemeClr val="tx1"/>
                </a:solidFill>
                <a:latin typeface="Times New Roman" panose="02020603050405020304" pitchFamily="18" charset="0"/>
                <a:cs typeface="Times New Roman" panose="02020603050405020304" pitchFamily="18" charset="0"/>
              </a:rPr>
              <a:t>identificar y remover</a:t>
            </a:r>
            <a:br>
              <a:rPr lang="es-MX" sz="3100" b="1" i="0" u="sng" dirty="0">
                <a:solidFill>
                  <a:schemeClr val="tx1"/>
                </a:solidFill>
                <a:latin typeface="Times New Roman" panose="02020603050405020304" pitchFamily="18" charset="0"/>
                <a:cs typeface="Times New Roman" panose="02020603050405020304" pitchFamily="18" charset="0"/>
              </a:rPr>
            </a:br>
            <a:r>
              <a:rPr lang="es-MX" sz="3100" b="1" i="0" u="sng" dirty="0">
                <a:solidFill>
                  <a:schemeClr val="tx1"/>
                </a:solidFill>
                <a:latin typeface="Times New Roman" panose="02020603050405020304" pitchFamily="18" charset="0"/>
                <a:cs typeface="Times New Roman" panose="02020603050405020304" pitchFamily="18" charset="0"/>
              </a:rPr>
              <a:t>las barreras</a:t>
            </a:r>
            <a:r>
              <a:rPr lang="es-MX" sz="3100" b="1" i="0" dirty="0">
                <a:solidFill>
                  <a:schemeClr val="tx1"/>
                </a:solidFill>
                <a:latin typeface="Times New Roman" panose="02020603050405020304" pitchFamily="18" charset="0"/>
                <a:cs typeface="Times New Roman" panose="02020603050405020304" pitchFamily="18" charset="0"/>
              </a:rPr>
              <a:t> </a:t>
            </a:r>
            <a:r>
              <a:rPr lang="es-MX" sz="3100" i="0" dirty="0">
                <a:solidFill>
                  <a:schemeClr val="tx1"/>
                </a:solidFill>
                <a:latin typeface="Times New Roman" panose="02020603050405020304" pitchFamily="18" charset="0"/>
                <a:cs typeface="Times New Roman" panose="02020603050405020304" pitchFamily="18" charset="0"/>
              </a:rPr>
              <a:t>de distinta índole que </a:t>
            </a:r>
            <a:br>
              <a:rPr lang="es-MX" sz="3100" i="0" dirty="0">
                <a:solidFill>
                  <a:schemeClr val="tx1"/>
                </a:solidFill>
                <a:latin typeface="Times New Roman" panose="02020603050405020304" pitchFamily="18" charset="0"/>
                <a:cs typeface="Times New Roman" panose="02020603050405020304" pitchFamily="18" charset="0"/>
              </a:rPr>
            </a:br>
            <a:r>
              <a:rPr lang="es-BO" sz="3100" i="0" dirty="0">
                <a:solidFill>
                  <a:schemeClr val="tx1"/>
                </a:solidFill>
                <a:latin typeface="Times New Roman" panose="02020603050405020304" pitchFamily="18" charset="0"/>
                <a:cs typeface="Times New Roman" panose="02020603050405020304" pitchFamily="18" charset="0"/>
              </a:rPr>
              <a:t>limitan sus oportunidades educativas, </a:t>
            </a:r>
            <a:br>
              <a:rPr lang="es-BO" sz="3100" i="0" dirty="0">
                <a:solidFill>
                  <a:schemeClr val="tx1"/>
                </a:solidFill>
                <a:latin typeface="Times New Roman" panose="02020603050405020304" pitchFamily="18" charset="0"/>
                <a:cs typeface="Times New Roman" panose="02020603050405020304" pitchFamily="18" charset="0"/>
              </a:rPr>
            </a:br>
            <a:r>
              <a:rPr lang="es-MX" sz="3100" i="0" dirty="0">
                <a:solidFill>
                  <a:schemeClr val="tx1"/>
                </a:solidFill>
                <a:latin typeface="Times New Roman" panose="02020603050405020304" pitchFamily="18" charset="0"/>
                <a:cs typeface="Times New Roman" panose="02020603050405020304" pitchFamily="18" charset="0"/>
              </a:rPr>
              <a:t>laborales o de participación social</a:t>
            </a:r>
            <a:r>
              <a:rPr lang="es-MX" sz="3600" i="0" dirty="0">
                <a:solidFill>
                  <a:schemeClr val="tx1"/>
                </a:solidFill>
                <a:latin typeface="Times New Roman" panose="02020603050405020304" pitchFamily="18" charset="0"/>
                <a:cs typeface="Times New Roman" panose="02020603050405020304" pitchFamily="18" charset="0"/>
              </a:rPr>
              <a:t>.</a:t>
            </a:r>
            <a:endParaRPr lang="es-BO" i="0" dirty="0">
              <a:solidFill>
                <a:schemeClr val="tx1"/>
              </a:solidFill>
              <a:latin typeface="Times New Roman" panose="02020603050405020304" pitchFamily="18" charset="0"/>
              <a:cs typeface="Times New Roman" panose="02020603050405020304" pitchFamily="18" charset="0"/>
            </a:endParaRPr>
          </a:p>
        </p:txBody>
      </p:sp>
      <p:pic>
        <p:nvPicPr>
          <p:cNvPr id="4" name="3 Marcador de contenido">
            <a:extLst>
              <a:ext uri="{FF2B5EF4-FFF2-40B4-BE49-F238E27FC236}">
                <a16:creationId xmlns:a16="http://schemas.microsoft.com/office/drawing/2014/main" xmlns="" id="{386D642D-D52C-EC29-D8B9-A79FEAA8F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69971" y="1573232"/>
            <a:ext cx="5256745" cy="4021452"/>
          </a:xfrm>
          <a:prstGeom prst="rect">
            <a:avLst/>
          </a:prstGeom>
        </p:spPr>
      </p:pic>
    </p:spTree>
    <p:extLst>
      <p:ext uri="{BB962C8B-B14F-4D97-AF65-F5344CB8AC3E}">
        <p14:creationId xmlns:p14="http://schemas.microsoft.com/office/powerpoint/2010/main" val="383320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xmlns="" id="{16908334-6A27-4625-8448-8099A1DDB74F}"/>
              </a:ext>
            </a:extLst>
          </p:cNvPr>
          <p:cNvSpPr>
            <a:spLocks noGrp="1"/>
          </p:cNvSpPr>
          <p:nvPr>
            <p:ph idx="1"/>
          </p:nvPr>
        </p:nvSpPr>
        <p:spPr>
          <a:xfrm>
            <a:off x="600075" y="579438"/>
            <a:ext cx="10991850" cy="5699125"/>
          </a:xfrm>
          <a:noFill/>
        </p:spPr>
        <p:txBody>
          <a:bodyPr/>
          <a:lstStyle/>
          <a:p>
            <a:pPr marL="0" indent="0">
              <a:buNone/>
              <a:defRPr/>
            </a:pPr>
            <a:r>
              <a:rPr lang="es-MX" b="1" i="1" dirty="0">
                <a:solidFill>
                  <a:srgbClr val="0070C0"/>
                </a:solidFill>
              </a:rPr>
              <a:t>A menor barreras mayor inclusión habrá para ellas </a:t>
            </a:r>
            <a:endParaRPr lang="es-BO" b="1" i="1" dirty="0">
              <a:solidFill>
                <a:srgbClr val="0070C0"/>
              </a:solidFill>
            </a:endParaRPr>
          </a:p>
          <a:p>
            <a:pPr marL="0" indent="0" algn="ctr">
              <a:buFont typeface="Arial" panose="020B0604020202020204" pitchFamily="34" charset="0"/>
              <a:buNone/>
              <a:defRPr/>
            </a:pPr>
            <a:r>
              <a:rPr lang="es-ES" sz="4000" b="1" dirty="0">
                <a:solidFill>
                  <a:srgbClr val="C00000"/>
                </a:solidFill>
              </a:rPr>
              <a:t>                               </a:t>
            </a:r>
          </a:p>
          <a:p>
            <a:pPr marL="0" indent="0">
              <a:buFont typeface="Arial" panose="020B0604020202020204" pitchFamily="34" charset="0"/>
              <a:buNone/>
              <a:defRPr/>
            </a:pPr>
            <a:endParaRPr lang="es-ES" dirty="0"/>
          </a:p>
          <a:p>
            <a:pPr marL="114300" indent="0">
              <a:buFont typeface="Arial" panose="020B0604020202020204" pitchFamily="34" charset="0"/>
              <a:buNone/>
              <a:defRPr/>
            </a:pPr>
            <a:endParaRPr lang="es-ES" sz="2800" dirty="0">
              <a:solidFill>
                <a:schemeClr val="tx1"/>
              </a:solidFill>
            </a:endParaRPr>
          </a:p>
          <a:p>
            <a:pPr>
              <a:buFont typeface="Arial" charset="0"/>
              <a:buChar char="•"/>
              <a:defRPr/>
            </a:pPr>
            <a:endParaRPr lang="es-ES" sz="2800" dirty="0">
              <a:solidFill>
                <a:schemeClr val="tx1"/>
              </a:solidFill>
            </a:endParaRPr>
          </a:p>
        </p:txBody>
      </p:sp>
      <p:sp>
        <p:nvSpPr>
          <p:cNvPr id="2" name="CuadroTexto 1">
            <a:extLst>
              <a:ext uri="{FF2B5EF4-FFF2-40B4-BE49-F238E27FC236}">
                <a16:creationId xmlns:a16="http://schemas.microsoft.com/office/drawing/2014/main" xmlns="" id="{096B0824-978F-A765-BD72-D82892AA91B9}"/>
              </a:ext>
            </a:extLst>
          </p:cNvPr>
          <p:cNvSpPr txBox="1"/>
          <p:nvPr/>
        </p:nvSpPr>
        <p:spPr>
          <a:xfrm>
            <a:off x="600075" y="1874728"/>
            <a:ext cx="6263024" cy="3108543"/>
          </a:xfrm>
          <a:prstGeom prst="rect">
            <a:avLst/>
          </a:prstGeom>
          <a:noFill/>
        </p:spPr>
        <p:txBody>
          <a:bodyPr wrap="square" rtlCol="0">
            <a:spAutoFit/>
          </a:bodyPr>
          <a:lstStyle/>
          <a:p>
            <a:r>
              <a:rPr lang="es-ES" sz="2800" dirty="0">
                <a:latin typeface="Times New Roman" panose="02020603050405020304" pitchFamily="18" charset="0"/>
                <a:cs typeface="Times New Roman" panose="02020603050405020304" pitchFamily="18" charset="0"/>
              </a:rPr>
              <a:t>Para reducir las situaciones de discapacidad es esencial </a:t>
            </a:r>
            <a:r>
              <a:rPr lang="es-ES" sz="2800" b="1" dirty="0">
                <a:solidFill>
                  <a:srgbClr val="FF0000"/>
                </a:solidFill>
                <a:latin typeface="Times New Roman" panose="02020603050405020304" pitchFamily="18" charset="0"/>
                <a:cs typeface="Times New Roman" panose="02020603050405020304" pitchFamily="18" charset="0"/>
              </a:rPr>
              <a:t>acabar con las barreras </a:t>
            </a:r>
            <a:r>
              <a:rPr lang="es-ES" sz="2800" b="1" dirty="0">
                <a:latin typeface="Times New Roman" panose="02020603050405020304" pitchFamily="18" charset="0"/>
                <a:cs typeface="Times New Roman" panose="02020603050405020304" pitchFamily="18" charset="0"/>
              </a:rPr>
              <a:t>externas y ambientales que impiden la participación </a:t>
            </a:r>
            <a:r>
              <a:rPr lang="es-ES" sz="2800" dirty="0">
                <a:latin typeface="Times New Roman" panose="02020603050405020304" pitchFamily="18" charset="0"/>
                <a:cs typeface="Times New Roman" panose="02020603050405020304" pitchFamily="18" charset="0"/>
              </a:rPr>
              <a:t>de las personas con discapacidad en igualdad de condiciones con los demás.</a:t>
            </a:r>
          </a:p>
          <a:p>
            <a:endParaRPr lang="es-BO" sz="2800" dirty="0">
              <a:latin typeface="Times New Roman" panose="02020603050405020304" pitchFamily="18" charset="0"/>
              <a:cs typeface="Times New Roman" panose="02020603050405020304" pitchFamily="18" charset="0"/>
            </a:endParaRPr>
          </a:p>
        </p:txBody>
      </p:sp>
      <p:pic>
        <p:nvPicPr>
          <p:cNvPr id="6" name="Imagen 4">
            <a:extLst>
              <a:ext uri="{FF2B5EF4-FFF2-40B4-BE49-F238E27FC236}">
                <a16:creationId xmlns:a16="http://schemas.microsoft.com/office/drawing/2014/main" xmlns="" id="{1B8DCC7F-0C09-F46D-AA7D-6B1D0CA971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8763" y="1914535"/>
            <a:ext cx="4832078" cy="323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39C97341-3C41-4F72-BB3D-CBF80B9236BF}"/>
              </a:ext>
            </a:extLst>
          </p:cNvPr>
          <p:cNvSpPr>
            <a:spLocks noGrp="1" noChangeArrowheads="1"/>
          </p:cNvSpPr>
          <p:nvPr>
            <p:ph type="title"/>
          </p:nvPr>
        </p:nvSpPr>
        <p:spPr>
          <a:xfrm>
            <a:off x="2279650" y="435610"/>
            <a:ext cx="7413625" cy="846138"/>
          </a:xfrm>
          <a:solidFill>
            <a:schemeClr val="tx1"/>
          </a:solidFill>
        </p:spPr>
        <p:txBody>
          <a:bodyPr rtlCol="0">
            <a:normAutofit fontScale="90000"/>
          </a:bodyPr>
          <a:lstStyle/>
          <a:p>
            <a:pPr algn="ctr">
              <a:defRPr/>
            </a:pPr>
            <a:r>
              <a:rPr lang="es-ES" b="1" dirty="0">
                <a:solidFill>
                  <a:srgbClr val="FFFF00"/>
                </a:solidFill>
              </a:rPr>
              <a:t>Barreras</a:t>
            </a:r>
            <a:r>
              <a:rPr lang="es-ES" b="1" dirty="0">
                <a:solidFill>
                  <a:srgbClr val="FFFF00"/>
                </a:solidFill>
                <a:latin typeface="Century Gothic" pitchFamily="34" charset="0"/>
              </a:rPr>
              <a:t/>
            </a:r>
            <a:br>
              <a:rPr lang="es-ES" b="1" dirty="0">
                <a:solidFill>
                  <a:srgbClr val="FFFF00"/>
                </a:solidFill>
                <a:latin typeface="Century Gothic" pitchFamily="34" charset="0"/>
              </a:rPr>
            </a:br>
            <a:r>
              <a:rPr lang="es-ES" b="1" dirty="0">
                <a:solidFill>
                  <a:srgbClr val="FFFF00"/>
                </a:solidFill>
                <a:latin typeface="Century Gothic" pitchFamily="34" charset="0"/>
              </a:rPr>
              <a:t/>
            </a:r>
            <a:br>
              <a:rPr lang="es-ES" b="1" dirty="0">
                <a:solidFill>
                  <a:srgbClr val="FFFF00"/>
                </a:solidFill>
                <a:latin typeface="Century Gothic" pitchFamily="34" charset="0"/>
              </a:rPr>
            </a:br>
            <a:r>
              <a:rPr lang="es-ES" b="1" dirty="0">
                <a:solidFill>
                  <a:srgbClr val="FFFF00"/>
                </a:solidFill>
                <a:latin typeface="Century Gothic" pitchFamily="34" charset="0"/>
              </a:rPr>
              <a:t/>
            </a:r>
            <a:br>
              <a:rPr lang="es-ES" b="1" dirty="0">
                <a:solidFill>
                  <a:srgbClr val="FFFF00"/>
                </a:solidFill>
                <a:latin typeface="Century Gothic" pitchFamily="34" charset="0"/>
              </a:rPr>
            </a:br>
            <a:r>
              <a:rPr lang="es-ES" b="1" dirty="0">
                <a:solidFill>
                  <a:srgbClr val="FFFF00"/>
                </a:solidFill>
                <a:latin typeface="Century Gothic" pitchFamily="34" charset="0"/>
              </a:rPr>
              <a:t/>
            </a:r>
            <a:br>
              <a:rPr lang="es-ES" b="1" dirty="0">
                <a:solidFill>
                  <a:srgbClr val="FFFF00"/>
                </a:solidFill>
                <a:latin typeface="Century Gothic" pitchFamily="34" charset="0"/>
              </a:rPr>
            </a:br>
            <a:r>
              <a:rPr lang="es-ES" dirty="0">
                <a:solidFill>
                  <a:srgbClr val="FFFF00"/>
                </a:solidFill>
                <a:latin typeface="Century Gothic" pitchFamily="34" charset="0"/>
              </a:rPr>
              <a:t/>
            </a:r>
            <a:br>
              <a:rPr lang="es-ES" dirty="0">
                <a:solidFill>
                  <a:srgbClr val="FFFF00"/>
                </a:solidFill>
                <a:latin typeface="Century Gothic" pitchFamily="34" charset="0"/>
              </a:rPr>
            </a:br>
            <a:r>
              <a:rPr lang="es-ES" dirty="0">
                <a:solidFill>
                  <a:srgbClr val="FFFF00"/>
                </a:solidFill>
                <a:latin typeface="Century Gothic" pitchFamily="34" charset="0"/>
              </a:rPr>
              <a:t/>
            </a:r>
            <a:br>
              <a:rPr lang="es-ES" dirty="0">
                <a:solidFill>
                  <a:srgbClr val="FFFF00"/>
                </a:solidFill>
                <a:latin typeface="Century Gothic" pitchFamily="34" charset="0"/>
              </a:rPr>
            </a:br>
            <a:endParaRPr lang="es-ES" dirty="0">
              <a:solidFill>
                <a:srgbClr val="FFFF00"/>
              </a:solidFill>
              <a:latin typeface="Century Gothic" pitchFamily="34" charset="0"/>
            </a:endParaRPr>
          </a:p>
        </p:txBody>
      </p:sp>
      <p:sp>
        <p:nvSpPr>
          <p:cNvPr id="4099" name="Rectangle 3">
            <a:extLst>
              <a:ext uri="{FF2B5EF4-FFF2-40B4-BE49-F238E27FC236}">
                <a16:creationId xmlns:a16="http://schemas.microsoft.com/office/drawing/2014/main" xmlns="" id="{727B1722-0D31-4EED-8DCD-8BD925708EBB}"/>
              </a:ext>
            </a:extLst>
          </p:cNvPr>
          <p:cNvSpPr>
            <a:spLocks noGrp="1" noChangeArrowheads="1"/>
          </p:cNvSpPr>
          <p:nvPr>
            <p:ph sz="half" idx="1"/>
          </p:nvPr>
        </p:nvSpPr>
        <p:spPr>
          <a:xfrm>
            <a:off x="407988" y="1039813"/>
            <a:ext cx="6264275" cy="5126037"/>
          </a:xfrm>
        </p:spPr>
        <p:txBody>
          <a:bodyPr rtlCol="0"/>
          <a:lstStyle/>
          <a:p>
            <a:pPr algn="just" eaLnBrk="1" fontAlgn="auto" hangingPunct="1">
              <a:spcAft>
                <a:spcPts val="0"/>
              </a:spcAft>
              <a:buFont typeface="Arial"/>
              <a:buChar char="•"/>
              <a:defRPr/>
            </a:pPr>
            <a:endParaRPr lang="es-ES" sz="2025" dirty="0">
              <a:solidFill>
                <a:schemeClr val="tx1"/>
              </a:solidFill>
            </a:endParaRPr>
          </a:p>
          <a:p>
            <a:pPr algn="just" eaLnBrk="1" fontAlgn="auto" hangingPunct="1">
              <a:spcAft>
                <a:spcPts val="0"/>
              </a:spcAft>
              <a:buFont typeface="Arial"/>
              <a:buChar char="•"/>
              <a:defRPr/>
            </a:pPr>
            <a:r>
              <a:rPr lang="es-BO" dirty="0">
                <a:solidFill>
                  <a:schemeClr val="tx1"/>
                </a:solidFill>
                <a:latin typeface="+mj-lt"/>
              </a:rPr>
              <a:t>Las </a:t>
            </a:r>
            <a:r>
              <a:rPr lang="es-BO" b="1" dirty="0">
                <a:solidFill>
                  <a:schemeClr val="tx1"/>
                </a:solidFill>
                <a:latin typeface="+mj-lt"/>
              </a:rPr>
              <a:t>barreras para la inclusión </a:t>
            </a:r>
            <a:r>
              <a:rPr lang="es-BO" dirty="0">
                <a:solidFill>
                  <a:schemeClr val="tx1"/>
                </a:solidFill>
                <a:latin typeface="+mj-lt"/>
              </a:rPr>
              <a:t>son “todos aquellos factores físicos, sociales y actitudinales que impiden o limitan la realización plena de los individuos” (OMS). </a:t>
            </a:r>
          </a:p>
          <a:p>
            <a:pPr algn="just" eaLnBrk="1" fontAlgn="auto" hangingPunct="1">
              <a:spcAft>
                <a:spcPts val="0"/>
              </a:spcAft>
              <a:buFont typeface="Arial"/>
              <a:buChar char="•"/>
              <a:defRPr/>
            </a:pPr>
            <a:endParaRPr lang="es-BO" dirty="0">
              <a:solidFill>
                <a:schemeClr val="tx1"/>
              </a:solidFill>
              <a:latin typeface="+mj-lt"/>
            </a:endParaRPr>
          </a:p>
          <a:p>
            <a:pPr algn="just" eaLnBrk="1" fontAlgn="auto" hangingPunct="1">
              <a:spcAft>
                <a:spcPts val="0"/>
              </a:spcAft>
              <a:buFont typeface="Arial"/>
              <a:buChar char="•"/>
              <a:defRPr/>
            </a:pPr>
            <a:r>
              <a:rPr lang="es-BO" dirty="0">
                <a:solidFill>
                  <a:schemeClr val="tx1"/>
                </a:solidFill>
                <a:latin typeface="+mj-lt"/>
              </a:rPr>
              <a:t>Se trata de un concepto dinámico porque remite a la interacción entre las personas y las condiciones de su entorno, es decir, los objetos, normas, procedimientos o actitudes no son por sí mismos una barrera y, por lo tanto, los podemos modificar </a:t>
            </a:r>
            <a:endParaRPr lang="es-ES" dirty="0">
              <a:solidFill>
                <a:schemeClr val="tx1"/>
              </a:solidFill>
            </a:endParaRPr>
          </a:p>
        </p:txBody>
      </p:sp>
      <p:pic>
        <p:nvPicPr>
          <p:cNvPr id="30724" name="Marcador de contenido 4">
            <a:extLst>
              <a:ext uri="{FF2B5EF4-FFF2-40B4-BE49-F238E27FC236}">
                <a16:creationId xmlns:a16="http://schemas.microsoft.com/office/drawing/2014/main" xmlns="" id="{A8A75AE4-08FD-4781-95D8-13060DED0E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43905" y="1673726"/>
            <a:ext cx="4364037" cy="3309938"/>
          </a:xfrm>
        </p:spPr>
      </p:pic>
    </p:spTree>
  </p:cSld>
  <p:clrMapOvr>
    <a:masterClrMapping/>
  </p:clrMapOvr>
  <p:transition/>
</p:sld>
</file>

<file path=ppt/theme/theme1.xml><?xml version="1.0" encoding="utf-8"?>
<a:theme xmlns:a="http://schemas.openxmlformats.org/drawingml/2006/main" name="Titular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Web109D</Template>
  <TotalTime>1159</TotalTime>
  <Words>1722</Words>
  <Application>Microsoft Office PowerPoint</Application>
  <PresentationFormat>Panorámica</PresentationFormat>
  <Paragraphs>221</Paragraphs>
  <Slides>34</Slides>
  <Notes>4</Notes>
  <HiddenSlides>0</HiddenSlides>
  <MMClips>1</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34</vt:i4>
      </vt:variant>
    </vt:vector>
  </HeadingPairs>
  <TitlesOfParts>
    <vt:vector size="48" baseType="lpstr">
      <vt:lpstr>Yu Gothic UI Semibold</vt:lpstr>
      <vt:lpstr>Arial</vt:lpstr>
      <vt:lpstr>Arial Black</vt:lpstr>
      <vt:lpstr>Britannic Bold</vt:lpstr>
      <vt:lpstr>Calibri</vt:lpstr>
      <vt:lpstr>Century Gothic</vt:lpstr>
      <vt:lpstr>Century Schoolbook</vt:lpstr>
      <vt:lpstr>Corbel</vt:lpstr>
      <vt:lpstr>Franklin Gothic Medium Cond</vt:lpstr>
      <vt:lpstr>Open Sans</vt:lpstr>
      <vt:lpstr>Oswald</vt:lpstr>
      <vt:lpstr>Times New Roman</vt:lpstr>
      <vt:lpstr>Wingdings</vt:lpstr>
      <vt:lpstr>Titulares</vt:lpstr>
      <vt:lpstr>INCLUSIÓN LABORAL</vt:lpstr>
      <vt:lpstr>Presentación</vt:lpstr>
      <vt:lpstr>Presentación de PowerPoint</vt:lpstr>
      <vt:lpstr>Discapacidad</vt:lpstr>
      <vt:lpstr>Discapacidad Intelectual</vt:lpstr>
      <vt:lpstr>Inclusión</vt:lpstr>
      <vt:lpstr>Inclusión:  Promueve la presencia,  la participación y el aprendizaje de todas las personas, lo que, supone identificar y remover las barreras de distinta índole que  limitan sus oportunidades educativas,  laborales o de participación social.</vt:lpstr>
      <vt:lpstr>Presentación de PowerPoint</vt:lpstr>
      <vt:lpstr>Barreras      </vt:lpstr>
      <vt:lpstr>BARRERAS  PARA LA INCLUSIÓN LABORAL  DE PERSONAS CON DISCAPACIDAD </vt:lpstr>
      <vt:lpstr>Presentación de PowerPoint</vt:lpstr>
      <vt:lpstr>“Las personas con discapacidad tienen un bajo rendimiento laboral y/o son poco productivos”  “Mi empresa no es accesible para personas con discapacidad. No puedo hacer inversiones para adaptar la empresa o los puestos de trabajo”  “El entorno de mi empresa puede ser peligroso para una persona con discapacidad“ Las personas con discapacidad faltan mucho al trabajo debido a que se enferman reiteradamente”  “Tengo dudas de que el resto del personal acepte e incluya a las personas con discapacidad”  “Tendré inconvenientes legales si quiero desvincular a una persona con discapacidad”  “Los clientes pueden sentirse incómodos al tratar con personas con discapacidad”      </vt:lpstr>
      <vt:lpstr>Inclusión Laboral  a Personas con discapacidad</vt:lpstr>
      <vt:lpstr>Presentación de PowerPoint</vt:lpstr>
      <vt:lpstr>Una cuestión de necesidad, justicia y derecho</vt:lpstr>
      <vt:lpstr>■ Constitución Política del Estado Plurinacional de Bolivia, art. 70, núm. 4 “Las personas con discapacidad tienen derecho a trabajar en condiciones adecuadas, de acuerdo a sus posibilidades y capacidades, con una remuneración justa que le asegure una vida digna”.     ■ Convención sobre los derechos de las personas con discapacidad, ratificada en Bolivia mediante ley nº 4024 (2009), en su art. 27, núm. 1, establece: “Los estados parte reconocen el derecho de las personas con discapacidad a trabajar, en igualdad de condiciones con las demás; ello incluye el derecho a tener la oportunidad de ganarse la vida mediante un trabajo libremente elegido o aceptado en un mercado y un entorno laborales que sean abiertos, inclusivos y accesibles a las personas con discapacidad”.   ■ Ley N° 223 (2012), ley general para personas con discapacidad, en su art. 13: “El estado plurinacional garantiza y promueve el acceso de las personas con discapacidad a toda forma de empleo y trabajo digno con una remuneración justa, a través de políticas públicas de inclusión socio-laboral en igualdad de oportunidades”.   ■ La organización internacional del trabajo - OIT, en su convenio nº.159 insta: “el convenio pide a los estados miembros que, de conformidad con las condiciones, práctica y posibilidades nacionales, formulen, apliquen y revisen periódicamente la política nacional sobre la readaptación profesional y el empleo de personas discapacitadas” </vt:lpstr>
      <vt:lpstr>La igualdad de condiciones es un aspiración en la que los empleadores y trabajadores asumen responsabilidades compartidas.  </vt:lpstr>
      <vt:lpstr>Presentación de PowerPoint</vt:lpstr>
      <vt:lpstr>BUENAS PRÁCTICAS PARA LA INCLUSIÓN LABORAL</vt:lpstr>
      <vt:lpstr>Presentación de PowerPoint</vt:lpstr>
      <vt:lpstr>Centros de educación especial</vt:lpstr>
      <vt:lpstr>Habilidades que destacan en las PcDI</vt:lpstr>
      <vt:lpstr>Orientaciones para efectivizar  la Inclusión laboral a PcDI</vt:lpstr>
      <vt:lpstr>Es una forma de intervención que se desarrolla dentro de los centros de formación alternativos donde las personas con discapacidad intelectual, son capacitadas durante cierto tiempo en competencias requeridas por el ámbito laboral.   Son supervisadas en su labor por profesores o facilitadores, favoreciendo relaciones positivas y ajustadas para que el participante vaya aprendiendo su oficio o tarea.   Estos programas pueden ser contratados por las mismas empresas para desarrollar un tipo determinado de trabajo o servicio dentro del centro de formación. </vt:lpstr>
      <vt:lpstr>Presentación de PowerPoint</vt:lpstr>
      <vt:lpstr>Presentación de PowerPoint</vt:lpstr>
      <vt:lpstr>Presentación de PowerPoint</vt:lpstr>
      <vt:lpstr>Itinerario de Inclusión Laboral</vt:lpstr>
      <vt:lpstr>Itinerario de Inclusión Laboral</vt:lpstr>
      <vt:lpstr>Orientaciones previas a la inclusion laboral</vt:lpstr>
      <vt:lpstr>La familia  El rol de la familia es importante  en el proceso de la inclusión laboral  de la PcDI.  Esta presencia da soporte al trabajador además de apoyar en las indicaciones del preparador laboral. </vt:lpstr>
      <vt:lpstr>Es una etapa en la que se recogen datos relevantes de las acciones en las que se desenvolverá el trabajador con discapacidad intelectual.   Supone observar oportunidades, necesidades y ajustes al desempeño en el desarrollo de su tarea.   También observa sus relaciones interpersonales y de comunicación.   Tiene el propósito de garantizar la estabilidad y permanencia laboral dentro de los criterios de calidad de la empresa.   Igualmente se contrasta la evolución del entorno del trabajador pudiendo determinar la reducción de la intensidad y presencia del preparador laboral.  Permite identificar, gestionar y ampliar las redes de contacto con otras empresas que requieren servicios de PcDI </vt:lpstr>
      <vt:lpstr>Presentación de PowerPoint</vt:lpstr>
      <vt:lpstr>Referencias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Aquí está el esquema para empezar</dc:title>
  <dc:creator>Ines Romero Zeballos</dc:creator>
  <cp:lastModifiedBy>EIFODEC PC</cp:lastModifiedBy>
  <cp:revision>12</cp:revision>
  <dcterms:created xsi:type="dcterms:W3CDTF">2024-01-24T12:42:23Z</dcterms:created>
  <dcterms:modified xsi:type="dcterms:W3CDTF">2024-02-05T21:00:09Z</dcterms:modified>
</cp:coreProperties>
</file>