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333" r:id="rId2"/>
    <p:sldId id="352" r:id="rId3"/>
    <p:sldId id="337" r:id="rId4"/>
    <p:sldId id="355" r:id="rId5"/>
    <p:sldId id="356" r:id="rId6"/>
    <p:sldId id="382" r:id="rId7"/>
    <p:sldId id="358" r:id="rId8"/>
    <p:sldId id="378" r:id="rId9"/>
    <p:sldId id="379" r:id="rId10"/>
    <p:sldId id="359" r:id="rId11"/>
    <p:sldId id="380" r:id="rId12"/>
    <p:sldId id="320" r:id="rId13"/>
    <p:sldId id="381" r:id="rId14"/>
    <p:sldId id="383" r:id="rId15"/>
    <p:sldId id="388" r:id="rId16"/>
    <p:sldId id="384" r:id="rId17"/>
    <p:sldId id="389" r:id="rId18"/>
    <p:sldId id="385" r:id="rId19"/>
    <p:sldId id="386" r:id="rId20"/>
    <p:sldId id="390" r:id="rId21"/>
    <p:sldId id="373" r:id="rId22"/>
    <p:sldId id="374" r:id="rId23"/>
    <p:sldId id="375" r:id="rId24"/>
    <p:sldId id="376" r:id="rId25"/>
    <p:sldId id="365" r:id="rId26"/>
    <p:sldId id="371" r:id="rId27"/>
    <p:sldId id="362" r:id="rId28"/>
    <p:sldId id="370" r:id="rId29"/>
    <p:sldId id="348" r:id="rId30"/>
    <p:sldId id="387" r:id="rId3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49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18/12/2019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18/12/2019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18/12/2019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18/12/2019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18/12/2019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18/12/2019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18/12/2019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18/12/2019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18/12/2019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18/12/2019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18/12/2019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098DD0-8B1D-4D20-9809-46F85DF58D10}" type="datetimeFigureOut">
              <a:rPr lang="es-ES" smtClean="0"/>
              <a:t>18/12/2019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cioncontraelhambre.org/sites/default/files/documents/manual-de-desarrollo-integral-de-la-infancia.pdf" TargetMode="External"/><Relationship Id="rId2" Type="http://schemas.openxmlformats.org/officeDocument/2006/relationships/hyperlink" Target="https://prezi.com/gjwalidlhqes/manual-guia-portag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irginiavillalbamodelos.files.wordpress.com/2010/01/guia-portage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464023" y="495326"/>
            <a:ext cx="11232107" cy="5936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 dirty="0"/>
          </a:p>
        </p:txBody>
      </p:sp>
      <p:sp>
        <p:nvSpPr>
          <p:cNvPr id="7" name="6 Rectángulo redondeado"/>
          <p:cNvSpPr/>
          <p:nvPr/>
        </p:nvSpPr>
        <p:spPr>
          <a:xfrm>
            <a:off x="2273517" y="1897039"/>
            <a:ext cx="8068651" cy="342558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26574" y="1517012"/>
            <a:ext cx="7657934" cy="2816255"/>
          </a:xfrm>
        </p:spPr>
        <p:txBody>
          <a:bodyPr>
            <a:noAutofit/>
          </a:bodyPr>
          <a:lstStyle/>
          <a:p>
            <a:pPr algn="ctr"/>
            <a:r>
              <a:rPr lang="es-ES_tradnl" sz="5500" dirty="0">
                <a:solidFill>
                  <a:schemeClr val="bg1"/>
                </a:solidFill>
                <a:effectLst/>
              </a:rPr>
              <a:t>GUÍA PORTAGE DE EDUCACIÓN PREESCOLAR</a:t>
            </a:r>
            <a:endParaRPr lang="es-BO" sz="5500" dirty="0">
              <a:solidFill>
                <a:schemeClr val="bg1"/>
              </a:solidFill>
              <a:effectLst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94" t="39005" r="25379" b="39441"/>
          <a:stretch/>
        </p:blipFill>
        <p:spPr>
          <a:xfrm>
            <a:off x="9388183" y="876239"/>
            <a:ext cx="1996226" cy="875764"/>
          </a:xfrm>
          <a:prstGeom prst="round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71" t="25107" r="25486" b="25820"/>
          <a:stretch/>
        </p:blipFill>
        <p:spPr>
          <a:xfrm>
            <a:off x="662315" y="673521"/>
            <a:ext cx="1706599" cy="1686983"/>
          </a:xfrm>
          <a:prstGeom prst="ellipse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7677807" y="5702653"/>
            <a:ext cx="3909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sz="2400" i="1" dirty="0" smtClean="0">
                <a:solidFill>
                  <a:schemeClr val="bg1"/>
                </a:solidFill>
              </a:rPr>
              <a:t>Lic. Claudia Avila Molina</a:t>
            </a:r>
            <a:endParaRPr lang="es-BO" sz="2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3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9600" y="723331"/>
            <a:ext cx="10972800" cy="5601269"/>
          </a:xfrm>
        </p:spPr>
        <p:txBody>
          <a:bodyPr>
            <a:normAutofit lnSpcReduction="10000"/>
          </a:bodyPr>
          <a:lstStyle/>
          <a:p>
            <a:pPr fontAlgn="base"/>
            <a:r>
              <a:rPr lang="es-BO" b="1" dirty="0" smtClean="0">
                <a:solidFill>
                  <a:srgbClr val="FF0000"/>
                </a:solidFill>
              </a:rPr>
              <a:t>Autoayuda</a:t>
            </a:r>
            <a:r>
              <a:rPr lang="es-BO" b="1" dirty="0">
                <a:solidFill>
                  <a:srgbClr val="FF0000"/>
                </a:solidFill>
              </a:rPr>
              <a:t>. </a:t>
            </a:r>
            <a:endParaRPr lang="es-BO" b="1" dirty="0" smtClean="0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r>
              <a:rPr lang="es-BO" b="1" i="1" dirty="0" smtClean="0"/>
              <a:t>Evalúa</a:t>
            </a:r>
            <a:r>
              <a:rPr lang="es-BO" dirty="0" smtClean="0"/>
              <a:t> </a:t>
            </a:r>
            <a:r>
              <a:rPr lang="es-BO" dirty="0"/>
              <a:t>las destrezas que el niño/a domina en el campo de su autonomía personal (alimentación, vestido, higiene, etc</a:t>
            </a:r>
            <a:r>
              <a:rPr lang="es-BO" dirty="0" smtClean="0"/>
              <a:t>.).</a:t>
            </a:r>
          </a:p>
          <a:p>
            <a:pPr marL="0" indent="0" fontAlgn="base">
              <a:buNone/>
            </a:pPr>
            <a:r>
              <a:rPr lang="es-BO" dirty="0" smtClean="0"/>
              <a:t>Una </a:t>
            </a:r>
            <a:r>
              <a:rPr lang="es-BO" dirty="0"/>
              <a:t>de las pautas </a:t>
            </a:r>
            <a:r>
              <a:rPr lang="es-BO" dirty="0" smtClean="0"/>
              <a:t>es</a:t>
            </a:r>
            <a:r>
              <a:rPr lang="es-BO" dirty="0"/>
              <a:t>: “Muéstrele al niño, paso a paso, cómo poner el botón a través del ojal y ayúdele a que le imite. Elogie al niño a medida que aprende” (3 – 4 años).</a:t>
            </a:r>
          </a:p>
          <a:p>
            <a:pPr fontAlgn="base"/>
            <a:r>
              <a:rPr lang="es-BO" b="1" dirty="0">
                <a:solidFill>
                  <a:srgbClr val="FF0000"/>
                </a:solidFill>
              </a:rPr>
              <a:t>Cognición</a:t>
            </a:r>
            <a:r>
              <a:rPr lang="es-BO" dirty="0">
                <a:solidFill>
                  <a:srgbClr val="FF0000"/>
                </a:solidFill>
              </a:rPr>
              <a:t>. </a:t>
            </a:r>
            <a:endParaRPr lang="es-BO" dirty="0" smtClean="0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r>
              <a:rPr lang="es-BO" b="1" i="1" dirty="0" smtClean="0"/>
              <a:t>Evalúa</a:t>
            </a:r>
            <a:r>
              <a:rPr lang="es-BO" dirty="0" smtClean="0"/>
              <a:t> </a:t>
            </a:r>
            <a:r>
              <a:rPr lang="es-BO" dirty="0"/>
              <a:t>la capacidad para recordar, oír o ver semejanzas y diferencias y establecer relaciones entre ideas y </a:t>
            </a:r>
            <a:r>
              <a:rPr lang="es-BO" dirty="0" smtClean="0"/>
              <a:t>cosas, tomar </a:t>
            </a:r>
            <a:r>
              <a:rPr lang="es-BO" dirty="0"/>
              <a:t>conciencia de sí mismo y del ambiente inmediato hasta el conocimiento de conceptos de números, repetición de cuentos y realización de comparaciones. </a:t>
            </a:r>
            <a:endParaRPr lang="es-BO" dirty="0" smtClean="0"/>
          </a:p>
          <a:p>
            <a:pPr marL="0" indent="0" fontAlgn="base">
              <a:buNone/>
            </a:pPr>
            <a:r>
              <a:rPr lang="es-BO" dirty="0" smtClean="0"/>
              <a:t>Por </a:t>
            </a:r>
            <a:r>
              <a:rPr lang="es-BO" dirty="0"/>
              <a:t>ejemplo: “Haga que el niño coloque en secuencia tres ilustraciones y que las nombre como primera, segunda y tercera”. Para niños de 5 – 6 años</a:t>
            </a:r>
            <a:r>
              <a:rPr lang="es-BO" dirty="0" smtClean="0"/>
              <a:t>.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3520994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s-BO" b="1" dirty="0">
                <a:solidFill>
                  <a:srgbClr val="FF0000"/>
                </a:solidFill>
              </a:rPr>
              <a:t>Desarrollo motriz</a:t>
            </a:r>
            <a:r>
              <a:rPr lang="es-BO" dirty="0">
                <a:solidFill>
                  <a:srgbClr val="FF0000"/>
                </a:solidFill>
              </a:rPr>
              <a:t>. </a:t>
            </a:r>
          </a:p>
          <a:p>
            <a:pPr marL="0" indent="0" fontAlgn="base">
              <a:buNone/>
            </a:pPr>
            <a:r>
              <a:rPr lang="es-BO" dirty="0"/>
              <a:t>Evalúa las capacidades vinculadas a la motricidad </a:t>
            </a:r>
            <a:r>
              <a:rPr lang="es-BO" dirty="0" smtClean="0"/>
              <a:t>(</a:t>
            </a:r>
            <a:r>
              <a:rPr lang="es-BO" dirty="0"/>
              <a:t>sentarse, gatear, caminar, arrojar la pelota,...) y actividades motrices finas (movimientos coordinados de la mano y los dedos). </a:t>
            </a:r>
            <a:endParaRPr lang="es-BO" dirty="0" smtClean="0"/>
          </a:p>
          <a:p>
            <a:pPr marL="0" indent="0" fontAlgn="base">
              <a:buNone/>
            </a:pPr>
            <a:r>
              <a:rPr lang="es-BO" dirty="0" smtClean="0"/>
              <a:t>Por </a:t>
            </a:r>
            <a:r>
              <a:rPr lang="es-BO" dirty="0"/>
              <a:t>ejemplo: “Siéntese usted en un sillón y anime al niño a que suba y se siente con usted. De le cualquier ayuda física que sea necesaria (para niños de 1 a 2 años). </a:t>
            </a:r>
          </a:p>
          <a:p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892461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GT" b="1" dirty="0" smtClean="0">
                <a:solidFill>
                  <a:srgbClr val="FF0000"/>
                </a:solidFill>
              </a:rPr>
              <a:t>Materiales</a:t>
            </a:r>
            <a:endParaRPr lang="es-BO" dirty="0">
              <a:solidFill>
                <a:srgbClr val="FF0000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15899" y="2791215"/>
            <a:ext cx="10525369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BO" sz="2800" dirty="0" smtClean="0"/>
              <a:t>Lista </a:t>
            </a:r>
            <a:r>
              <a:rPr lang="es-BO" sz="2800" dirty="0"/>
              <a:t>de objetivos para registrar el progreso del desarrollo del niño en cada una de las áreas exploradas. </a:t>
            </a:r>
            <a:endParaRPr lang="es-BO" sz="2800" dirty="0" smtClean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s-BO" sz="2800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BO" sz="2800" dirty="0" smtClean="0"/>
              <a:t>Un </a:t>
            </a:r>
            <a:r>
              <a:rPr lang="es-BO" sz="2800" dirty="0"/>
              <a:t>manual con las instrucciones.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s-BO" sz="2800" dirty="0" smtClean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BO" sz="2800" dirty="0" smtClean="0"/>
              <a:t>578 </a:t>
            </a:r>
            <a:r>
              <a:rPr lang="es-BO" sz="2800" dirty="0"/>
              <a:t>fichas para exploración e intervención. </a:t>
            </a:r>
            <a:endParaRPr kumimoji="0" lang="es-GT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796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408" y="1543633"/>
            <a:ext cx="5586484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es-G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Material debe</a:t>
            </a:r>
            <a:r>
              <a:rPr kumimoji="0" lang="es-GT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ser</a:t>
            </a:r>
            <a:r>
              <a:rPr kumimoji="0" lang="es-G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GT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proporcionado por el propio educador y/o tutor: pelotas, tarugos, bloques o cubos, lápiz, papel, tajador, libro, plastilina, </a:t>
            </a:r>
            <a:r>
              <a:rPr kumimoji="0" lang="es-G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botones de colores, semillas,</a:t>
            </a:r>
            <a:r>
              <a:rPr kumimoji="0" lang="es-GT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juguete que haga ruido, figuras geométricas, fichas de colores, etc.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es-GT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Según cada ficha/ objetivo</a:t>
            </a:r>
            <a:endParaRPr kumimoji="0" lang="es-GT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4" name="Picture 2" descr="den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3895" y="1714000"/>
            <a:ext cx="3375678" cy="2245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Resultado de imagen para material para evaluación teps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43894" y="3886817"/>
            <a:ext cx="3375677" cy="1869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19571" y="1686542"/>
            <a:ext cx="1333500" cy="2200275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9211443" y="4214701"/>
            <a:ext cx="1982243" cy="1101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3974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b="1" dirty="0" smtClean="0">
                <a:solidFill>
                  <a:srgbClr val="FF0000"/>
                </a:solidFill>
              </a:rPr>
              <a:t>INSTRUCCIONES</a:t>
            </a:r>
            <a:endParaRPr lang="es-BO" b="1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BO" dirty="0" smtClean="0"/>
              <a:t>1</a:t>
            </a:r>
            <a:r>
              <a:rPr lang="es-BO" dirty="0"/>
              <a:t>.- Se inicia el registro </a:t>
            </a:r>
            <a:r>
              <a:rPr lang="es-BO" dirty="0" smtClean="0"/>
              <a:t>de conductas </a:t>
            </a:r>
            <a:r>
              <a:rPr lang="es-BO" dirty="0"/>
              <a:t>realizadas por el alumno en el protocolo de la Guía Portage (LISTADO DE OBJETIVOS).</a:t>
            </a:r>
            <a:br>
              <a:rPr lang="es-BO" dirty="0"/>
            </a:br>
            <a:endParaRPr lang="es-BO" dirty="0" smtClean="0"/>
          </a:p>
          <a:p>
            <a:pPr marL="0" indent="0">
              <a:buNone/>
            </a:pPr>
            <a:r>
              <a:rPr lang="es-BO" dirty="0" smtClean="0"/>
              <a:t>2</a:t>
            </a:r>
            <a:r>
              <a:rPr lang="es-BO" dirty="0"/>
              <a:t>.-Se registra el nombre del alumno, fecha de nacimiento, maestro que aplica, año de programa (ciclo escolar</a:t>
            </a:r>
            <a:r>
              <a:rPr lang="es-BO" dirty="0" smtClean="0"/>
              <a:t>).</a:t>
            </a:r>
          </a:p>
          <a:p>
            <a:pPr marL="0" indent="0">
              <a:buNone/>
            </a:pPr>
            <a:endParaRPr lang="es-BO" dirty="0"/>
          </a:p>
          <a:p>
            <a:pPr marL="0" indent="0">
              <a:buNone/>
            </a:pPr>
            <a:r>
              <a:rPr lang="es-BO" dirty="0" smtClean="0"/>
              <a:t>3</a:t>
            </a:r>
            <a:r>
              <a:rPr lang="es-BO" dirty="0"/>
              <a:t>.-Se observan dos espacios más con los datos de Maestro y Año de programa, considerados para ser evaluados en los 2 próximos ciclos escolares</a:t>
            </a:r>
          </a:p>
        </p:txBody>
      </p:sp>
    </p:spTree>
    <p:extLst>
      <p:ext uri="{BB962C8B-B14F-4D97-AF65-F5344CB8AC3E}">
        <p14:creationId xmlns:p14="http://schemas.microsoft.com/office/powerpoint/2010/main" val="28528525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B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6862" y="301145"/>
            <a:ext cx="8428907" cy="6248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8792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9600" y="751562"/>
            <a:ext cx="10972800" cy="55730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BO" dirty="0"/>
              <a:t>4.-El protocolo consta de una hoja en donde </a:t>
            </a:r>
            <a:r>
              <a:rPr lang="es-BO" dirty="0" smtClean="0"/>
              <a:t>se registra </a:t>
            </a:r>
            <a:r>
              <a:rPr lang="es-BO" dirty="0"/>
              <a:t>la información de situaciones que favorezcan o intervengan en el proceso tanto de valoración como atención, en 4 columnas:</a:t>
            </a:r>
            <a:r>
              <a:rPr lang="es-BO" dirty="0"/>
              <a:t/>
            </a:r>
            <a:br>
              <a:rPr lang="es-BO" dirty="0"/>
            </a:br>
            <a:endParaRPr lang="es-BO" dirty="0" smtClean="0"/>
          </a:p>
          <a:p>
            <a:pPr marL="0" indent="0">
              <a:buNone/>
            </a:pPr>
            <a:r>
              <a:rPr lang="es-BO" dirty="0" smtClean="0"/>
              <a:t>COLUMNA </a:t>
            </a:r>
            <a:r>
              <a:rPr lang="es-BO" dirty="0"/>
              <a:t>1 – </a:t>
            </a:r>
            <a:r>
              <a:rPr lang="es-BO" dirty="0" smtClean="0"/>
              <a:t>Edad</a:t>
            </a:r>
          </a:p>
          <a:p>
            <a:pPr marL="0" indent="0">
              <a:buNone/>
            </a:pPr>
            <a:r>
              <a:rPr lang="es-BO" dirty="0"/>
              <a:t/>
            </a:r>
            <a:br>
              <a:rPr lang="es-BO" dirty="0"/>
            </a:br>
            <a:r>
              <a:rPr lang="es-BO" dirty="0"/>
              <a:t>COLUMNA 2- Acontecimientos</a:t>
            </a:r>
            <a:r>
              <a:rPr lang="es-BO" dirty="0"/>
              <a:t/>
            </a:r>
            <a:br>
              <a:rPr lang="es-BO" dirty="0"/>
            </a:br>
            <a:endParaRPr lang="es-BO" dirty="0" smtClean="0"/>
          </a:p>
          <a:p>
            <a:pPr marL="0" indent="0">
              <a:buNone/>
            </a:pPr>
            <a:r>
              <a:rPr lang="es-BO" dirty="0" smtClean="0"/>
              <a:t>COLUMNA </a:t>
            </a:r>
            <a:r>
              <a:rPr lang="es-BO" dirty="0"/>
              <a:t>3- Fecha</a:t>
            </a:r>
            <a:r>
              <a:rPr lang="es-BO" dirty="0"/>
              <a:t/>
            </a:r>
            <a:br>
              <a:rPr lang="es-BO" dirty="0"/>
            </a:br>
            <a:endParaRPr lang="es-BO" dirty="0" smtClean="0"/>
          </a:p>
          <a:p>
            <a:pPr marL="0" indent="0">
              <a:buNone/>
            </a:pPr>
            <a:r>
              <a:rPr lang="es-BO" dirty="0" smtClean="0"/>
              <a:t>COLUMNA4- Comentarios</a:t>
            </a:r>
          </a:p>
          <a:p>
            <a:pPr marL="0" indent="0">
              <a:buNone/>
            </a:pPr>
            <a:r>
              <a:rPr lang="es-BO" dirty="0"/>
              <a:t/>
            </a:r>
            <a:br>
              <a:rPr lang="es-BO" dirty="0"/>
            </a:b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2338921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B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435" y="704088"/>
            <a:ext cx="11619130" cy="2665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8259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9600" y="914400"/>
            <a:ext cx="10972800" cy="5410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BO" dirty="0"/>
              <a:t>5.- Se organiza el protocolo en hojas en donde se ubican las Áreas a evaluar organizándose en 6 columnas de la siguiente manera:</a:t>
            </a:r>
          </a:p>
          <a:p>
            <a:pPr marL="0" indent="0">
              <a:buNone/>
            </a:pPr>
            <a:endParaRPr lang="es-BO" dirty="0" smtClean="0"/>
          </a:p>
          <a:p>
            <a:pPr marL="0" indent="0">
              <a:buNone/>
            </a:pPr>
            <a:r>
              <a:rPr lang="es-BO" dirty="0" smtClean="0"/>
              <a:t>La </a:t>
            </a:r>
            <a:r>
              <a:rPr lang="es-BO" dirty="0"/>
              <a:t>primera columna desde el nivel de edad </a:t>
            </a:r>
            <a:r>
              <a:rPr lang="es-BO" dirty="0" smtClean="0"/>
              <a:t>organizada de </a:t>
            </a:r>
            <a:r>
              <a:rPr lang="es-BO" dirty="0"/>
              <a:t>manera progresiva y de acuerdo al área a evaluar, (0 a 6 años).</a:t>
            </a:r>
          </a:p>
          <a:p>
            <a:pPr marL="0" indent="0">
              <a:buNone/>
            </a:pPr>
            <a:endParaRPr lang="es-BO" dirty="0" smtClean="0"/>
          </a:p>
          <a:p>
            <a:pPr marL="0" indent="0">
              <a:buNone/>
            </a:pPr>
            <a:r>
              <a:rPr lang="es-BO" dirty="0" smtClean="0"/>
              <a:t>La </a:t>
            </a:r>
            <a:r>
              <a:rPr lang="es-BO" dirty="0"/>
              <a:t>segunda columna- se encuentra el número de fichas de manera descendente y que corresponden a cada intervalo de edad.</a:t>
            </a:r>
            <a:r>
              <a:rPr lang="es-BO" dirty="0"/>
              <a:t/>
            </a:r>
            <a:br>
              <a:rPr lang="es-BO" dirty="0"/>
            </a:br>
            <a:endParaRPr lang="es-BO" dirty="0" smtClean="0"/>
          </a:p>
          <a:p>
            <a:pPr marL="0" indent="0">
              <a:buNone/>
            </a:pPr>
            <a:r>
              <a:rPr lang="es-BO" dirty="0" smtClean="0"/>
              <a:t>La tercera </a:t>
            </a:r>
            <a:r>
              <a:rPr lang="es-BO" dirty="0"/>
              <a:t>columna se ubican los objetivos para cada ficha</a:t>
            </a:r>
            <a:r>
              <a:rPr lang="es-BO" dirty="0"/>
              <a:t/>
            </a:r>
            <a:br>
              <a:rPr lang="es-BO" dirty="0"/>
            </a:br>
            <a:endParaRPr lang="es-BO" dirty="0"/>
          </a:p>
          <a:p>
            <a:pPr marL="0" indent="0">
              <a:buNone/>
            </a:pPr>
            <a:r>
              <a:rPr lang="es-BO" dirty="0" smtClean="0"/>
              <a:t>La </a:t>
            </a:r>
            <a:r>
              <a:rPr lang="es-BO" dirty="0"/>
              <a:t>cuarta columna se ubica el espacio para registrar si se ha dominado (</a:t>
            </a:r>
            <a:r>
              <a:rPr lang="es-BO" b="1" dirty="0"/>
              <a:t>D</a:t>
            </a:r>
            <a:r>
              <a:rPr lang="es-BO" dirty="0"/>
              <a:t>), si está en proceso (P) o si es nulo (N) o no </a:t>
            </a:r>
            <a:r>
              <a:rPr lang="es-BO" dirty="0" smtClean="0"/>
              <a:t>logrado.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19122725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B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78204"/>
            <a:ext cx="11041894" cy="4463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540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3021" y="146767"/>
            <a:ext cx="10972800" cy="1143000"/>
          </a:xfrm>
        </p:spPr>
        <p:txBody>
          <a:bodyPr/>
          <a:lstStyle/>
          <a:p>
            <a:r>
              <a:rPr lang="es-BO" sz="5400" dirty="0" smtClean="0">
                <a:solidFill>
                  <a:srgbClr val="FF0000"/>
                </a:solidFill>
              </a:rPr>
              <a:t>DESARROLLO INFANTIL</a:t>
            </a:r>
            <a:endParaRPr lang="es-BO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2722" y="1478953"/>
            <a:ext cx="10972800" cy="4389120"/>
          </a:xfrm>
        </p:spPr>
        <p:txBody>
          <a:bodyPr>
            <a:noAutofit/>
          </a:bodyPr>
          <a:lstStyle/>
          <a:p>
            <a:r>
              <a:rPr lang="es-BO" sz="2200" dirty="0" smtClean="0"/>
              <a:t>El </a:t>
            </a:r>
            <a:r>
              <a:rPr lang="es-BO" sz="2200" dirty="0"/>
              <a:t>desarrollo infantil es un </a:t>
            </a:r>
            <a:r>
              <a:rPr lang="es-BO" sz="2200" b="1" dirty="0">
                <a:solidFill>
                  <a:srgbClr val="7030A0"/>
                </a:solidFill>
              </a:rPr>
              <a:t>proceso continuo</a:t>
            </a:r>
            <a:r>
              <a:rPr lang="es-BO" sz="2200" dirty="0"/>
              <a:t>, donde el/la niño/a va aprendiendo a dominar procesos cada vez más </a:t>
            </a:r>
            <a:r>
              <a:rPr lang="es-BO" sz="2200" b="1" dirty="0">
                <a:solidFill>
                  <a:srgbClr val="7030A0"/>
                </a:solidFill>
              </a:rPr>
              <a:t>complejos</a:t>
            </a:r>
            <a:r>
              <a:rPr lang="es-BO" sz="2200" dirty="0"/>
              <a:t> de movimiento, pensamiento, afectos y relación con los otros. </a:t>
            </a:r>
            <a:endParaRPr lang="es-BO" sz="2200" dirty="0" smtClean="0"/>
          </a:p>
          <a:p>
            <a:r>
              <a:rPr lang="es-BO" sz="2200" dirty="0" smtClean="0"/>
              <a:t>Es </a:t>
            </a:r>
            <a:r>
              <a:rPr lang="es-BO" sz="2200" dirty="0"/>
              <a:t>un proceso que se despliega en interacción con su </a:t>
            </a:r>
            <a:r>
              <a:rPr lang="es-BO" sz="2200" b="1" dirty="0">
                <a:solidFill>
                  <a:srgbClr val="7030A0"/>
                </a:solidFill>
              </a:rPr>
              <a:t>propio </a:t>
            </a:r>
            <a:r>
              <a:rPr lang="es-BO" sz="2200" b="1" dirty="0" smtClean="0">
                <a:solidFill>
                  <a:srgbClr val="7030A0"/>
                </a:solidFill>
              </a:rPr>
              <a:t>medio </a:t>
            </a:r>
            <a:r>
              <a:rPr lang="es-BO" sz="2200" dirty="0" smtClean="0"/>
              <a:t>y si </a:t>
            </a:r>
            <a:r>
              <a:rPr lang="es-BO" sz="2200" dirty="0"/>
              <a:t>bien existen secuencias universales, predecibles o esperadas en el desarrollo de los niños, cada niño/a es una persona </a:t>
            </a:r>
            <a:r>
              <a:rPr lang="es-BO" sz="2200" b="1" dirty="0">
                <a:solidFill>
                  <a:srgbClr val="7030A0"/>
                </a:solidFill>
              </a:rPr>
              <a:t>única</a:t>
            </a:r>
            <a:r>
              <a:rPr lang="es-BO" sz="2200" dirty="0"/>
              <a:t> con su propio </a:t>
            </a:r>
            <a:r>
              <a:rPr lang="es-BO" sz="2200" dirty="0" smtClean="0"/>
              <a:t>temperamento y </a:t>
            </a:r>
            <a:r>
              <a:rPr lang="es-BO" sz="2200" dirty="0"/>
              <a:t>tiempo de crecimiento, estilo de aprendizaje, familia y sociedad de origen. </a:t>
            </a:r>
            <a:endParaRPr lang="es-BO" sz="2200" dirty="0" smtClean="0"/>
          </a:p>
          <a:p>
            <a:r>
              <a:rPr lang="es-BO" sz="2200" dirty="0" smtClean="0"/>
              <a:t>Estas </a:t>
            </a:r>
            <a:r>
              <a:rPr lang="es-BO" sz="2200" dirty="0"/>
              <a:t>variaciones de sujeto a sujeto, son por un lado, producto de la configuración </a:t>
            </a:r>
            <a:r>
              <a:rPr lang="es-BO" sz="2200" b="1" dirty="0">
                <a:solidFill>
                  <a:srgbClr val="0070C0"/>
                </a:solidFill>
              </a:rPr>
              <a:t>biológica </a:t>
            </a:r>
            <a:r>
              <a:rPr lang="es-BO" sz="2200" dirty="0"/>
              <a:t>especial de cada niña y cada niño y, por otro, del ambiente particular en el que se desarrolla. Este último factor</a:t>
            </a:r>
            <a:r>
              <a:rPr lang="es-BO" sz="2200" dirty="0" smtClean="0"/>
              <a:t>, </a:t>
            </a:r>
            <a:r>
              <a:rPr lang="es-BO" sz="2200" dirty="0"/>
              <a:t>contempla tanto el </a:t>
            </a:r>
            <a:r>
              <a:rPr lang="es-BO" sz="2200" b="1" dirty="0">
                <a:solidFill>
                  <a:srgbClr val="7030A0"/>
                </a:solidFill>
              </a:rPr>
              <a:t>ambiente familiar </a:t>
            </a:r>
            <a:r>
              <a:rPr lang="es-BO" sz="2200" dirty="0"/>
              <a:t>como las oportunidades que el sistema </a:t>
            </a:r>
            <a:r>
              <a:rPr lang="es-BO" sz="2200" dirty="0" smtClean="0"/>
              <a:t>social. </a:t>
            </a:r>
          </a:p>
          <a:p>
            <a:pPr marL="0" indent="0">
              <a:buNone/>
            </a:pPr>
            <a:endParaRPr lang="es-BO" sz="2200" dirty="0"/>
          </a:p>
          <a:p>
            <a:pPr marL="0" indent="0" algn="ctr">
              <a:buNone/>
            </a:pPr>
            <a:r>
              <a:rPr lang="es-BO" sz="2400" i="1" dirty="0" smtClean="0"/>
              <a:t>Potenciadores </a:t>
            </a:r>
            <a:r>
              <a:rPr lang="es-BO" sz="2400" i="1" dirty="0"/>
              <a:t>o inhibidores </a:t>
            </a:r>
            <a:r>
              <a:rPr lang="es-BO" sz="2400" i="1" dirty="0" smtClean="0"/>
              <a:t>del </a:t>
            </a:r>
            <a:r>
              <a:rPr lang="es-BO" sz="2400" i="1" dirty="0"/>
              <a:t>aprendizaje</a:t>
            </a:r>
            <a:endParaRPr lang="es-BO" sz="2200" i="1" dirty="0" smtClean="0"/>
          </a:p>
        </p:txBody>
      </p:sp>
    </p:spTree>
    <p:extLst>
      <p:ext uri="{BB962C8B-B14F-4D97-AF65-F5344CB8AC3E}">
        <p14:creationId xmlns:p14="http://schemas.microsoft.com/office/powerpoint/2010/main" val="12517369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 smtClean="0">
                <a:solidFill>
                  <a:srgbClr val="FF0000"/>
                </a:solidFill>
              </a:rPr>
              <a:t>Practica ….</a:t>
            </a:r>
            <a:endParaRPr lang="es-BO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s-BO" dirty="0" smtClean="0"/>
          </a:p>
          <a:p>
            <a:endParaRPr lang="es-BO" dirty="0"/>
          </a:p>
          <a:p>
            <a:r>
              <a:rPr lang="es-BO" dirty="0" smtClean="0"/>
              <a:t>Formamos 4 grupos</a:t>
            </a:r>
          </a:p>
          <a:p>
            <a:pPr marL="0" indent="0">
              <a:buNone/>
            </a:pPr>
            <a:endParaRPr lang="es-BO" dirty="0" smtClean="0"/>
          </a:p>
          <a:p>
            <a:r>
              <a:rPr lang="es-BO" dirty="0" smtClean="0"/>
              <a:t>Analizamos un </a:t>
            </a:r>
            <a:r>
              <a:rPr lang="es-BO" sz="2800" b="1" dirty="0" smtClean="0"/>
              <a:t>área </a:t>
            </a:r>
            <a:r>
              <a:rPr lang="es-BO" sz="2800" b="1" dirty="0"/>
              <a:t>de </a:t>
            </a:r>
            <a:r>
              <a:rPr lang="es-BO" sz="2800" b="1" dirty="0" smtClean="0"/>
              <a:t>desarrollo </a:t>
            </a:r>
          </a:p>
          <a:p>
            <a:pPr marL="0" indent="0">
              <a:buNone/>
            </a:pPr>
            <a:endParaRPr lang="es-BO" sz="2800" dirty="0"/>
          </a:p>
          <a:p>
            <a:r>
              <a:rPr lang="es-BO" sz="2800" dirty="0" smtClean="0"/>
              <a:t>Seleccionamos 2 actividades </a:t>
            </a:r>
          </a:p>
          <a:p>
            <a:pPr marL="0" indent="0">
              <a:buNone/>
            </a:pPr>
            <a:r>
              <a:rPr lang="es-BO" sz="2800" dirty="0"/>
              <a:t> </a:t>
            </a:r>
            <a:r>
              <a:rPr lang="es-BO" sz="2800" dirty="0" smtClean="0"/>
              <a:t>  y pensar en ejemplos</a:t>
            </a:r>
          </a:p>
          <a:p>
            <a:endParaRPr lang="es-BO" sz="2800" dirty="0"/>
          </a:p>
          <a:p>
            <a:r>
              <a:rPr lang="es-BO" sz="2800" dirty="0" smtClean="0"/>
              <a:t>Compartimos nuestras ideas con los otros grupos</a:t>
            </a:r>
          </a:p>
          <a:p>
            <a:endParaRPr lang="es-BO" sz="2800" dirty="0"/>
          </a:p>
          <a:p>
            <a:endParaRPr lang="es-BO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4306" y="2249504"/>
            <a:ext cx="3810000" cy="320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6879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883616"/>
            <a:ext cx="10972800" cy="1143000"/>
          </a:xfrm>
        </p:spPr>
        <p:txBody>
          <a:bodyPr>
            <a:noAutofit/>
          </a:bodyPr>
          <a:lstStyle/>
          <a:p>
            <a:pPr algn="ctr"/>
            <a:r>
              <a:rPr lang="es-BO" sz="5400" b="1" dirty="0" smtClean="0">
                <a:solidFill>
                  <a:srgbClr val="FF0000"/>
                </a:solidFill>
              </a:rPr>
              <a:t>Procedimiento </a:t>
            </a:r>
            <a:r>
              <a:rPr lang="es-BO" sz="5400" b="1" dirty="0">
                <a:solidFill>
                  <a:srgbClr val="FF0000"/>
                </a:solidFill>
              </a:rPr>
              <a:t>de trabajo con el </a:t>
            </a:r>
            <a:r>
              <a:rPr lang="es-BO" sz="5400" b="1" dirty="0" smtClean="0">
                <a:solidFill>
                  <a:srgbClr val="FF0000"/>
                </a:solidFill>
              </a:rPr>
              <a:t> PROTAGE  mediante atención domiciliaria</a:t>
            </a:r>
            <a:endParaRPr lang="es-BO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7722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9594" y="805218"/>
            <a:ext cx="11075719" cy="5666833"/>
          </a:xfrm>
        </p:spPr>
        <p:txBody>
          <a:bodyPr>
            <a:normAutofit/>
          </a:bodyPr>
          <a:lstStyle/>
          <a:p>
            <a:r>
              <a:rPr lang="es-BO" dirty="0" smtClean="0"/>
              <a:t>El PORTAGE puede ser usado como un </a:t>
            </a:r>
            <a:r>
              <a:rPr lang="es-BO" b="1" dirty="0" smtClean="0">
                <a:solidFill>
                  <a:srgbClr val="7030A0"/>
                </a:solidFill>
              </a:rPr>
              <a:t>programa de orientación familiar o educativo, </a:t>
            </a:r>
            <a:r>
              <a:rPr lang="es-BO" dirty="0" smtClean="0"/>
              <a:t>por lo que puede ser aplicado en casa por los padres o por los educadores, previo a un entrenamiento y bajo la supervisión de un instructor</a:t>
            </a:r>
          </a:p>
          <a:p>
            <a:r>
              <a:rPr lang="es-BO" dirty="0" smtClean="0"/>
              <a:t>El instructor (profesional) es quien guía y orienta el programa de entrenamiento que será aplicado en casa o centros de estimulación.</a:t>
            </a:r>
          </a:p>
          <a:p>
            <a:endParaRPr lang="es-BO" dirty="0" smtClean="0"/>
          </a:p>
          <a:p>
            <a:r>
              <a:rPr lang="es-BO" dirty="0"/>
              <a:t>Los padres aprenden a registras las conductas de los niños , las cuales ya fueron enseñadas por el </a:t>
            </a:r>
            <a:r>
              <a:rPr lang="es-BO" dirty="0" smtClean="0"/>
              <a:t>instructor.</a:t>
            </a:r>
          </a:p>
          <a:p>
            <a:pPr marL="0" indent="0">
              <a:buNone/>
            </a:pPr>
            <a:endParaRPr lang="es-BO" dirty="0"/>
          </a:p>
          <a:p>
            <a:r>
              <a:rPr lang="es-BO" dirty="0"/>
              <a:t>El instructor va una vez </a:t>
            </a:r>
            <a:r>
              <a:rPr lang="es-BO" dirty="0" smtClean="0"/>
              <a:t>a la </a:t>
            </a:r>
            <a:r>
              <a:rPr lang="es-BO" dirty="0"/>
              <a:t>semana a la casa de la familia y les </a:t>
            </a:r>
            <a:r>
              <a:rPr lang="es-BO" dirty="0" smtClean="0"/>
              <a:t>plantea </a:t>
            </a:r>
            <a:r>
              <a:rPr lang="es-BO" dirty="0"/>
              <a:t>los nuevos objetivos a ser conseguidos en la semana y </a:t>
            </a:r>
            <a:r>
              <a:rPr lang="es-BO" dirty="0" smtClean="0"/>
              <a:t>les </a:t>
            </a:r>
            <a:r>
              <a:rPr lang="es-BO" dirty="0"/>
              <a:t>facilita los instrumentos a </a:t>
            </a:r>
            <a:r>
              <a:rPr lang="es-BO" dirty="0" smtClean="0"/>
              <a:t>utilizar.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8325427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BO" sz="3600" b="1" dirty="0" smtClean="0">
                <a:solidFill>
                  <a:srgbClr val="7030A0"/>
                </a:solidFill>
              </a:rPr>
              <a:t>Paso 1. Instructor </a:t>
            </a:r>
          </a:p>
          <a:p>
            <a:pPr marL="0" indent="0">
              <a:buNone/>
            </a:pPr>
            <a:r>
              <a:rPr lang="es-BO" dirty="0" smtClean="0"/>
              <a:t>Registrar la línea base de respuestas (evaluación inicial)</a:t>
            </a:r>
          </a:p>
          <a:p>
            <a:pPr marL="0" indent="0">
              <a:buNone/>
            </a:pPr>
            <a:r>
              <a:rPr lang="es-BO" dirty="0" smtClean="0"/>
              <a:t>Diseño de actividades para conseguir los objetivos propuestos</a:t>
            </a:r>
          </a:p>
          <a:p>
            <a:pPr marL="0" indent="0">
              <a:buNone/>
            </a:pPr>
            <a:r>
              <a:rPr lang="es-BO" dirty="0" smtClean="0"/>
              <a:t>Aplicación de las actividades (con el niño/a)</a:t>
            </a:r>
          </a:p>
          <a:p>
            <a:pPr marL="0" indent="0">
              <a:buNone/>
            </a:pPr>
            <a:endParaRPr lang="es-BO" dirty="0" smtClean="0"/>
          </a:p>
          <a:p>
            <a:pPr marL="0" indent="0">
              <a:buNone/>
            </a:pPr>
            <a:r>
              <a:rPr lang="es-BO" sz="3600" b="1" dirty="0">
                <a:solidFill>
                  <a:srgbClr val="7030A0"/>
                </a:solidFill>
              </a:rPr>
              <a:t>Paso </a:t>
            </a:r>
            <a:r>
              <a:rPr lang="es-BO" sz="3600" b="1" dirty="0" smtClean="0">
                <a:solidFill>
                  <a:srgbClr val="7030A0"/>
                </a:solidFill>
              </a:rPr>
              <a:t>2. </a:t>
            </a:r>
            <a:r>
              <a:rPr lang="es-BO" sz="3600" b="1" dirty="0">
                <a:solidFill>
                  <a:srgbClr val="7030A0"/>
                </a:solidFill>
              </a:rPr>
              <a:t>Instructor </a:t>
            </a:r>
            <a:endParaRPr lang="es-BO" sz="36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s-BO" sz="2800" dirty="0" smtClean="0"/>
              <a:t>Brinda instrucciones concretas a los padres, para realizar correctamente el ejercicio (modelamiento de los padres)</a:t>
            </a:r>
            <a:endParaRPr lang="es-BO" sz="2800" dirty="0"/>
          </a:p>
          <a:p>
            <a:pPr marL="0" indent="0">
              <a:buNone/>
            </a:pPr>
            <a:endParaRPr lang="es-BO" sz="28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s-BO" dirty="0" smtClean="0"/>
          </a:p>
          <a:p>
            <a:pPr marL="0" indent="0">
              <a:buNone/>
            </a:pPr>
            <a:endParaRPr lang="es-BO" dirty="0" smtClean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sz="5400" b="1" dirty="0" smtClean="0">
                <a:solidFill>
                  <a:srgbClr val="FF0000"/>
                </a:solidFill>
              </a:rPr>
              <a:t>Pasos</a:t>
            </a:r>
            <a:r>
              <a:rPr lang="es-BO" dirty="0" smtClean="0"/>
              <a:t>…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41109345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55009" y="597999"/>
            <a:ext cx="10972800" cy="5857392"/>
          </a:xfrm>
        </p:spPr>
        <p:txBody>
          <a:bodyPr>
            <a:normAutofit lnSpcReduction="10000"/>
          </a:bodyPr>
          <a:lstStyle/>
          <a:p>
            <a:r>
              <a:rPr lang="es-BO" sz="3600" b="1" dirty="0" smtClean="0">
                <a:solidFill>
                  <a:srgbClr val="7030A0"/>
                </a:solidFill>
              </a:rPr>
              <a:t>Paso 3. Padres </a:t>
            </a:r>
          </a:p>
          <a:p>
            <a:pPr marL="0" indent="0">
              <a:buNone/>
            </a:pPr>
            <a:r>
              <a:rPr lang="es-BO" dirty="0" smtClean="0"/>
              <a:t>Aplicación de las actividades según las instrucciones (durante una semana)</a:t>
            </a:r>
          </a:p>
          <a:p>
            <a:pPr marL="0" indent="0">
              <a:buNone/>
            </a:pPr>
            <a:r>
              <a:rPr lang="es-BO" dirty="0" smtClean="0"/>
              <a:t>Registro de los resultados </a:t>
            </a:r>
          </a:p>
          <a:p>
            <a:pPr marL="0" indent="0">
              <a:buNone/>
            </a:pPr>
            <a:endParaRPr lang="es-BO" dirty="0" smtClean="0"/>
          </a:p>
          <a:p>
            <a:pPr marL="0" indent="0">
              <a:buNone/>
            </a:pPr>
            <a:r>
              <a:rPr lang="es-BO" sz="3600" b="1" dirty="0">
                <a:solidFill>
                  <a:srgbClr val="7030A0"/>
                </a:solidFill>
              </a:rPr>
              <a:t>Paso 4</a:t>
            </a:r>
            <a:r>
              <a:rPr lang="es-BO" sz="3600" b="1" dirty="0" smtClean="0">
                <a:solidFill>
                  <a:srgbClr val="7030A0"/>
                </a:solidFill>
              </a:rPr>
              <a:t>. </a:t>
            </a:r>
            <a:r>
              <a:rPr lang="es-BO" sz="3600" b="1" dirty="0">
                <a:solidFill>
                  <a:srgbClr val="7030A0"/>
                </a:solidFill>
              </a:rPr>
              <a:t>Instructor </a:t>
            </a:r>
            <a:endParaRPr lang="es-BO" sz="36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s-BO" sz="2800" dirty="0" smtClean="0"/>
              <a:t>Después de una semana vuelve realizar el objetivo con el niño (evaluar el ítem)</a:t>
            </a:r>
          </a:p>
          <a:p>
            <a:pPr marL="0" indent="0">
              <a:buNone/>
            </a:pPr>
            <a:r>
              <a:rPr lang="es-BO" sz="2800" dirty="0" smtClean="0"/>
              <a:t>Registra las respuestas concretas y verifica si se ha cumplido el objetivo</a:t>
            </a:r>
          </a:p>
          <a:p>
            <a:pPr marL="0" indent="0">
              <a:buNone/>
            </a:pPr>
            <a:endParaRPr lang="es-BO" sz="2800" dirty="0" smtClean="0"/>
          </a:p>
          <a:p>
            <a:pPr marL="0" indent="0">
              <a:buNone/>
            </a:pPr>
            <a:r>
              <a:rPr lang="es-BO" sz="3600" b="1" dirty="0">
                <a:solidFill>
                  <a:srgbClr val="7030A0"/>
                </a:solidFill>
              </a:rPr>
              <a:t>Paso </a:t>
            </a:r>
            <a:r>
              <a:rPr lang="es-BO" sz="3600" b="1" dirty="0" smtClean="0">
                <a:solidFill>
                  <a:srgbClr val="7030A0"/>
                </a:solidFill>
              </a:rPr>
              <a:t>5. </a:t>
            </a:r>
            <a:r>
              <a:rPr lang="es-BO" sz="3600" b="1" dirty="0">
                <a:solidFill>
                  <a:srgbClr val="7030A0"/>
                </a:solidFill>
              </a:rPr>
              <a:t>Instructor </a:t>
            </a:r>
          </a:p>
          <a:p>
            <a:pPr marL="0" indent="0">
              <a:buNone/>
            </a:pPr>
            <a:r>
              <a:rPr lang="es-BO" sz="2800" dirty="0" smtClean="0"/>
              <a:t>Según los resultados vuelve a diseñar las actividades para el siguiente objetivo y se repite el ciclo</a:t>
            </a:r>
            <a:endParaRPr lang="es-BO" sz="2800" dirty="0"/>
          </a:p>
          <a:p>
            <a:pPr marL="0" indent="0">
              <a:buNone/>
            </a:pPr>
            <a:endParaRPr lang="es-BO" sz="28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s-BO" sz="28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s-BO" dirty="0" smtClean="0"/>
          </a:p>
          <a:p>
            <a:pPr marL="0" indent="0">
              <a:buNone/>
            </a:pPr>
            <a:endParaRPr lang="es-BO" dirty="0" smtClean="0"/>
          </a:p>
        </p:txBody>
      </p:sp>
    </p:spTree>
    <p:extLst>
      <p:ext uri="{BB962C8B-B14F-4D97-AF65-F5344CB8AC3E}">
        <p14:creationId xmlns:p14="http://schemas.microsoft.com/office/powerpoint/2010/main" val="9683769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772" y="3987202"/>
            <a:ext cx="10972800" cy="1143000"/>
          </a:xfrm>
        </p:spPr>
        <p:txBody>
          <a:bodyPr>
            <a:noAutofit/>
          </a:bodyPr>
          <a:lstStyle/>
          <a:p>
            <a:pPr algn="ctr"/>
            <a:r>
              <a:rPr lang="es-BO" sz="6000" b="1" dirty="0">
                <a:solidFill>
                  <a:srgbClr val="FF0000"/>
                </a:solidFill>
              </a:rPr>
              <a:t>P</a:t>
            </a:r>
            <a:r>
              <a:rPr lang="es-BO" sz="6000" b="1" dirty="0" smtClean="0">
                <a:solidFill>
                  <a:srgbClr val="FF0000"/>
                </a:solidFill>
              </a:rPr>
              <a:t>rocedimiento de trabajo con el PORTAGE</a:t>
            </a:r>
            <a:br>
              <a:rPr lang="es-BO" sz="6000" b="1" dirty="0" smtClean="0">
                <a:solidFill>
                  <a:srgbClr val="FF0000"/>
                </a:solidFill>
              </a:rPr>
            </a:br>
            <a:r>
              <a:rPr lang="es-BO" sz="6000" b="1" dirty="0" smtClean="0">
                <a:solidFill>
                  <a:srgbClr val="FF0000"/>
                </a:solidFill>
              </a:rPr>
              <a:t>en desarrollo infantil en el ámbito comunitario</a:t>
            </a:r>
            <a:endParaRPr lang="es-BO" sz="4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4281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615896"/>
            <a:ext cx="10972800" cy="1143000"/>
          </a:xfrm>
        </p:spPr>
        <p:txBody>
          <a:bodyPr>
            <a:noAutofit/>
          </a:bodyPr>
          <a:lstStyle/>
          <a:p>
            <a:r>
              <a:rPr lang="es-BO" sz="3600" dirty="0" smtClean="0"/>
              <a:t>EJEMPLOS DE </a:t>
            </a:r>
            <a:r>
              <a:rPr lang="es-BO" sz="3600" dirty="0"/>
              <a:t>TRABAJO EN DESARROLLO INFANTIL EN EL ÁMBITO </a:t>
            </a:r>
            <a:r>
              <a:rPr lang="es-BO" sz="3600" dirty="0" smtClean="0"/>
              <a:t>COMUNITARIO</a:t>
            </a:r>
            <a:br>
              <a:rPr lang="es-BO" sz="3600" dirty="0" smtClean="0"/>
            </a:br>
            <a:r>
              <a:rPr lang="es-BO" sz="3600" dirty="0" smtClean="0"/>
              <a:t/>
            </a:r>
            <a:br>
              <a:rPr lang="es-BO" sz="3600" dirty="0" smtClean="0"/>
            </a:br>
            <a:endParaRPr lang="es-BO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BO" dirty="0" smtClean="0"/>
              <a:t>CRECER </a:t>
            </a:r>
            <a:r>
              <a:rPr lang="es-BO" dirty="0"/>
              <a:t>JUNTOS. TUCUMÁN, </a:t>
            </a:r>
            <a:r>
              <a:rPr lang="es-BO" dirty="0" smtClean="0"/>
              <a:t>ARGENTINA</a:t>
            </a:r>
          </a:p>
          <a:p>
            <a:pPr marL="0" indent="0">
              <a:buNone/>
            </a:pPr>
            <a:r>
              <a:rPr lang="es-BO" dirty="0" smtClean="0"/>
              <a:t>Es un </a:t>
            </a:r>
            <a:r>
              <a:rPr lang="es-BO" dirty="0"/>
              <a:t>grupo de mujeres movilizadas por mejorar las condiciones en las que crecían y desarrollaban </a:t>
            </a:r>
            <a:r>
              <a:rPr lang="es-BO" dirty="0" smtClean="0"/>
              <a:t>sus </a:t>
            </a:r>
            <a:r>
              <a:rPr lang="es-BO" dirty="0"/>
              <a:t>hijas/os y las/os de su comunidad, comienzan un proceso de capacitación con el objetivo de formarse para la implementación de acciones correspondientes a esa temática. </a:t>
            </a:r>
            <a:endParaRPr lang="es-BO" dirty="0" smtClean="0"/>
          </a:p>
          <a:p>
            <a:pPr marL="0" indent="0">
              <a:buNone/>
            </a:pPr>
            <a:endParaRPr lang="es-BO" dirty="0"/>
          </a:p>
          <a:p>
            <a:pPr marL="0" indent="0">
              <a:buNone/>
            </a:pPr>
            <a:r>
              <a:rPr lang="es-BO" dirty="0" smtClean="0"/>
              <a:t>En base a esta y otras experiencias se elabora el MANUAL </a:t>
            </a:r>
            <a:r>
              <a:rPr lang="es-BO" dirty="0"/>
              <a:t>DE DESARROLLO INTEGRAL DE LA INFANCIA</a:t>
            </a:r>
          </a:p>
        </p:txBody>
      </p:sp>
    </p:spTree>
    <p:extLst>
      <p:ext uri="{BB962C8B-B14F-4D97-AF65-F5344CB8AC3E}">
        <p14:creationId xmlns:p14="http://schemas.microsoft.com/office/powerpoint/2010/main" val="9947387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0621" y="674239"/>
            <a:ext cx="11345918" cy="4389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BO" sz="3200" b="1" i="1" dirty="0"/>
              <a:t>Paso 1. Conformación del Equipo de </a:t>
            </a:r>
            <a:r>
              <a:rPr lang="es-BO" sz="3200" b="1" i="1" dirty="0" smtClean="0"/>
              <a:t>Supervisores</a:t>
            </a:r>
          </a:p>
          <a:p>
            <a:pPr marL="0" indent="0">
              <a:buNone/>
            </a:pPr>
            <a:r>
              <a:rPr lang="es-BO" sz="3200" b="1" i="1" dirty="0" smtClean="0"/>
              <a:t>Paso 2. </a:t>
            </a:r>
            <a:r>
              <a:rPr lang="es-BO" sz="3200" b="1" dirty="0" smtClean="0"/>
              <a:t>Etapa </a:t>
            </a:r>
            <a:r>
              <a:rPr lang="es-BO" sz="3200" b="1" dirty="0"/>
              <a:t>de </a:t>
            </a:r>
            <a:r>
              <a:rPr lang="es-BO" sz="3200" b="1" dirty="0" smtClean="0"/>
              <a:t>preparación </a:t>
            </a:r>
            <a:r>
              <a:rPr lang="es-BO" sz="3200" dirty="0" smtClean="0"/>
              <a:t>(Realizar </a:t>
            </a:r>
            <a:r>
              <a:rPr lang="es-BO" sz="3200" dirty="0"/>
              <a:t>un relevamiento de las condiciones de infraestructura y del equipamiento </a:t>
            </a:r>
            <a:r>
              <a:rPr lang="es-BO" sz="3200" dirty="0" smtClean="0"/>
              <a:t>disponibles; listado </a:t>
            </a:r>
            <a:r>
              <a:rPr lang="es-BO" sz="3200" dirty="0"/>
              <a:t>de materiales y </a:t>
            </a:r>
            <a:r>
              <a:rPr lang="es-BO" sz="3200" dirty="0" smtClean="0"/>
              <a:t>juguetes)</a:t>
            </a:r>
          </a:p>
          <a:p>
            <a:pPr marL="0" indent="0">
              <a:buNone/>
            </a:pPr>
            <a:r>
              <a:rPr lang="es-BO" sz="3200" b="1" dirty="0" smtClean="0"/>
              <a:t>Paso 3. Capacitación a educadores</a:t>
            </a:r>
            <a:r>
              <a:rPr lang="es-BO" sz="3200" dirty="0" smtClean="0"/>
              <a:t>, nociones </a:t>
            </a:r>
            <a:r>
              <a:rPr lang="es-BO" sz="3200" dirty="0"/>
              <a:t>básicas de desarrollo </a:t>
            </a:r>
            <a:r>
              <a:rPr lang="es-BO" sz="3200" dirty="0" smtClean="0"/>
              <a:t>infantil, conocimiento </a:t>
            </a:r>
            <a:r>
              <a:rPr lang="es-BO" sz="3200" dirty="0"/>
              <a:t>y la implementación de la Guía </a:t>
            </a:r>
            <a:r>
              <a:rPr lang="es-BO" sz="3200" dirty="0" smtClean="0"/>
              <a:t>PORTAGE</a:t>
            </a:r>
          </a:p>
          <a:p>
            <a:pPr marL="0" indent="0">
              <a:buNone/>
            </a:pPr>
            <a:r>
              <a:rPr lang="es-BO" sz="3200" b="1" dirty="0" smtClean="0"/>
              <a:t>Paso 4. trabajo con familias</a:t>
            </a:r>
            <a:r>
              <a:rPr lang="es-BO" sz="3200" dirty="0" smtClean="0"/>
              <a:t>, grupos de crianza, </a:t>
            </a:r>
            <a:r>
              <a:rPr lang="es-BO" sz="3200" dirty="0"/>
              <a:t>p</a:t>
            </a:r>
            <a:r>
              <a:rPr lang="es-BO" sz="3200" dirty="0" smtClean="0"/>
              <a:t>romoción </a:t>
            </a:r>
            <a:r>
              <a:rPr lang="es-BO" sz="3200" dirty="0"/>
              <a:t>de la lectura en niñas y </a:t>
            </a:r>
            <a:r>
              <a:rPr lang="es-BO" sz="3200" dirty="0" smtClean="0"/>
              <a:t>niños, juego</a:t>
            </a:r>
          </a:p>
          <a:p>
            <a:pPr marL="0" indent="0">
              <a:buNone/>
            </a:pPr>
            <a:r>
              <a:rPr lang="es-BO" sz="2800" b="1" dirty="0" smtClean="0"/>
              <a:t>Paso 5, recomendaciones vinculadas al espacio</a:t>
            </a:r>
            <a:r>
              <a:rPr lang="es-BO" sz="2800" dirty="0" smtClean="0"/>
              <a:t>. </a:t>
            </a:r>
            <a:r>
              <a:rPr lang="es-BO" sz="2800" i="1" dirty="0" smtClean="0"/>
              <a:t>planta física /infraestructura, </a:t>
            </a:r>
            <a:r>
              <a:rPr lang="es-BO" sz="2800" dirty="0" smtClean="0"/>
              <a:t>salón para menores de un año, baños, etc.</a:t>
            </a:r>
            <a:endParaRPr lang="es-BO" sz="2800" dirty="0"/>
          </a:p>
        </p:txBody>
      </p:sp>
    </p:spTree>
    <p:extLst>
      <p:ext uri="{BB962C8B-B14F-4D97-AF65-F5344CB8AC3E}">
        <p14:creationId xmlns:p14="http://schemas.microsoft.com/office/powerpoint/2010/main" val="23391757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B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761" y="144701"/>
            <a:ext cx="5356167" cy="6594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4801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 smtClean="0">
                <a:solidFill>
                  <a:srgbClr val="FF0000"/>
                </a:solidFill>
              </a:rPr>
              <a:t>Bibliografía </a:t>
            </a:r>
            <a:endParaRPr lang="es-BO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9600" y="2468880"/>
            <a:ext cx="10972800" cy="4389120"/>
          </a:xfrm>
        </p:spPr>
        <p:txBody>
          <a:bodyPr/>
          <a:lstStyle/>
          <a:p>
            <a:r>
              <a:rPr lang="es-BO" dirty="0">
                <a:hlinkClick r:id="rId2"/>
              </a:rPr>
              <a:t>https://prezi.com/gjwalidlhqes/manual-guia-portage</a:t>
            </a:r>
            <a:r>
              <a:rPr lang="es-BO" dirty="0" smtClean="0">
                <a:hlinkClick r:id="rId2"/>
              </a:rPr>
              <a:t>/</a:t>
            </a:r>
            <a:endParaRPr lang="es-BO" dirty="0" smtClean="0"/>
          </a:p>
          <a:p>
            <a:r>
              <a:rPr lang="es-BO" dirty="0">
                <a:hlinkClick r:id="rId3"/>
              </a:rPr>
              <a:t>https://</a:t>
            </a:r>
            <a:r>
              <a:rPr lang="es-BO" dirty="0" smtClean="0">
                <a:hlinkClick r:id="rId3"/>
              </a:rPr>
              <a:t>www.accioncontraelhambre.org/sites/default/files/documents/manual-de-desarrollo-integral-de-la-infancia.pdf</a:t>
            </a:r>
            <a:endParaRPr lang="es-BO" dirty="0" smtClean="0"/>
          </a:p>
          <a:p>
            <a:r>
              <a:rPr lang="es-BO" dirty="0">
                <a:hlinkClick r:id="rId4"/>
              </a:rPr>
              <a:t>https://virginiavillalbamodelos.files.wordpress.com/2010/01/guia-portage.pdf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2125459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9600" y="688932"/>
            <a:ext cx="10972800" cy="5635668"/>
          </a:xfrm>
        </p:spPr>
        <p:txBody>
          <a:bodyPr>
            <a:normAutofit fontScale="92500" lnSpcReduction="20000"/>
          </a:bodyPr>
          <a:lstStyle/>
          <a:p>
            <a:pPr marL="0" indent="0" algn="ctr" fontAlgn="base">
              <a:buNone/>
            </a:pPr>
            <a:r>
              <a:rPr lang="es-BO" sz="5400" b="1" dirty="0" smtClean="0">
                <a:solidFill>
                  <a:srgbClr val="FF0000"/>
                </a:solidFill>
              </a:rPr>
              <a:t>¿Qué es el PORTAGE?</a:t>
            </a:r>
          </a:p>
          <a:p>
            <a:pPr fontAlgn="base"/>
            <a:endParaRPr lang="es-BO" dirty="0"/>
          </a:p>
          <a:p>
            <a:pPr marL="0" indent="0" fontAlgn="base">
              <a:buNone/>
            </a:pPr>
            <a:r>
              <a:rPr lang="es-BO" sz="3200" dirty="0" smtClean="0"/>
              <a:t>La</a:t>
            </a:r>
            <a:r>
              <a:rPr lang="es-BO" sz="3200" dirty="0"/>
              <a:t> </a:t>
            </a:r>
            <a:r>
              <a:rPr lang="es-BO" sz="3200" b="1" dirty="0"/>
              <a:t>Guía Portage de Educación Preescolar</a:t>
            </a:r>
            <a:r>
              <a:rPr lang="es-BO" sz="3200" dirty="0"/>
              <a:t> es una prueba de evaluación que permite determinar las </a:t>
            </a:r>
            <a:r>
              <a:rPr lang="es-BO" sz="3200" dirty="0">
                <a:solidFill>
                  <a:srgbClr val="7030A0"/>
                </a:solidFill>
              </a:rPr>
              <a:t>capacidades generales </a:t>
            </a:r>
            <a:r>
              <a:rPr lang="es-BO" sz="3200" dirty="0"/>
              <a:t>de los niños desde su nacimiento hasta los seis años de vida. </a:t>
            </a:r>
            <a:endParaRPr lang="es-BO" sz="3200" dirty="0" smtClean="0"/>
          </a:p>
          <a:p>
            <a:pPr marL="0" indent="0" fontAlgn="base">
              <a:buNone/>
            </a:pPr>
            <a:endParaRPr lang="es-BO" sz="3200" dirty="0" smtClean="0"/>
          </a:p>
          <a:p>
            <a:pPr marL="0" indent="0" fontAlgn="base">
              <a:buNone/>
            </a:pPr>
            <a:r>
              <a:rPr lang="es-BO" sz="3200" dirty="0" smtClean="0"/>
              <a:t>Resulta </a:t>
            </a:r>
            <a:r>
              <a:rPr lang="es-BO" sz="3200" dirty="0"/>
              <a:t>especialmente útil para </a:t>
            </a:r>
            <a:r>
              <a:rPr lang="es-BO" sz="3200" b="1" dirty="0"/>
              <a:t>evaluar</a:t>
            </a:r>
            <a:r>
              <a:rPr lang="es-BO" sz="3200" dirty="0"/>
              <a:t> el comportamiento de los niños en los diferentes aspectos de su desarrollo y, al tiempo, brinda la posibilidad de </a:t>
            </a:r>
            <a:r>
              <a:rPr lang="es-BO" sz="3200" b="1" dirty="0"/>
              <a:t>planear actividades</a:t>
            </a:r>
            <a:r>
              <a:rPr lang="es-BO" sz="3200" dirty="0"/>
              <a:t> que conduzcan a la adquisición de destrezas, habilidades y </a:t>
            </a:r>
            <a:r>
              <a:rPr lang="es-BO" sz="3200" dirty="0" smtClean="0"/>
              <a:t>capacidades.</a:t>
            </a:r>
          </a:p>
          <a:p>
            <a:pPr marL="0" indent="0" fontAlgn="base">
              <a:buNone/>
            </a:pPr>
            <a:endParaRPr lang="es-BO" sz="3200" dirty="0" smtClean="0"/>
          </a:p>
          <a:p>
            <a:pPr marL="0" indent="0" algn="ctr" fontAlgn="base">
              <a:buNone/>
            </a:pPr>
            <a:r>
              <a:rPr lang="es-BO" sz="3500" b="1" i="1" dirty="0" smtClean="0">
                <a:solidFill>
                  <a:srgbClr val="7030A0"/>
                </a:solidFill>
              </a:rPr>
              <a:t>Es una evaluación </a:t>
            </a:r>
            <a:r>
              <a:rPr lang="es-BO" sz="3500" b="1" i="1" dirty="0">
                <a:solidFill>
                  <a:srgbClr val="7030A0"/>
                </a:solidFill>
              </a:rPr>
              <a:t>y un programa de entrenamiento</a:t>
            </a:r>
            <a:endParaRPr lang="es-BO" sz="3900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3207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es-ES" sz="6600" dirty="0"/>
              <a:t>   </a:t>
            </a:r>
            <a:r>
              <a:rPr lang="es-ES" sz="9600" b="1" i="1" dirty="0" smtClean="0"/>
              <a:t>GRACIAS…</a:t>
            </a:r>
            <a:endParaRPr lang="es-ES" sz="9600" b="1" i="1" dirty="0"/>
          </a:p>
        </p:txBody>
      </p:sp>
    </p:spTree>
    <p:extLst>
      <p:ext uri="{BB962C8B-B14F-4D97-AF65-F5344CB8AC3E}">
        <p14:creationId xmlns:p14="http://schemas.microsoft.com/office/powerpoint/2010/main" val="1667443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420309"/>
            <a:ext cx="10972800" cy="1143000"/>
          </a:xfrm>
        </p:spPr>
        <p:txBody>
          <a:bodyPr/>
          <a:lstStyle/>
          <a:p>
            <a:r>
              <a:rPr lang="es-BO" b="1" dirty="0">
                <a:solidFill>
                  <a:srgbClr val="FF0000"/>
                </a:solidFill>
              </a:rPr>
              <a:t>¿POR QUÉ UTILIZAR EL PORTAGE?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9600" y="1840887"/>
            <a:ext cx="10972800" cy="4389120"/>
          </a:xfrm>
        </p:spPr>
        <p:txBody>
          <a:bodyPr>
            <a:noAutofit/>
          </a:bodyPr>
          <a:lstStyle/>
          <a:p>
            <a:r>
              <a:rPr lang="es-BO" sz="2800" dirty="0" smtClean="0"/>
              <a:t>Es </a:t>
            </a:r>
            <a:r>
              <a:rPr lang="es-BO" sz="2800" dirty="0"/>
              <a:t>un programa educativo, con énfasis en el </a:t>
            </a:r>
            <a:r>
              <a:rPr lang="es-BO" sz="2800" dirty="0" smtClean="0"/>
              <a:t>desarrollo</a:t>
            </a:r>
          </a:p>
          <a:p>
            <a:r>
              <a:rPr lang="es-BO" sz="2800" dirty="0" smtClean="0"/>
              <a:t>Tiene </a:t>
            </a:r>
            <a:r>
              <a:rPr lang="es-BO" sz="2800" dirty="0"/>
              <a:t>como población objetivo niños y niñas en edad preescolar (desde el nacimiento hasta los seis </a:t>
            </a:r>
            <a:r>
              <a:rPr lang="es-BO" sz="2800" dirty="0" smtClean="0"/>
              <a:t>años)</a:t>
            </a:r>
          </a:p>
          <a:p>
            <a:r>
              <a:rPr lang="es-BO" sz="2800" dirty="0" smtClean="0"/>
              <a:t>Es </a:t>
            </a:r>
            <a:r>
              <a:rPr lang="es-BO" sz="2800" dirty="0"/>
              <a:t>un instrumento de fácil aplicación. </a:t>
            </a:r>
          </a:p>
          <a:p>
            <a:r>
              <a:rPr lang="es-BO" sz="2800" dirty="0" smtClean="0"/>
              <a:t>Puede </a:t>
            </a:r>
            <a:r>
              <a:rPr lang="es-BO" sz="2800" dirty="0"/>
              <a:t>ser utilizada por sujetos de enseñanza en un sentido amplio: padres, ayudantes educativos, enfermeras, maestros, psicólogos, etc. </a:t>
            </a:r>
          </a:p>
          <a:p>
            <a:r>
              <a:rPr lang="es-BO" sz="2800" dirty="0" smtClean="0"/>
              <a:t>Se </a:t>
            </a:r>
            <a:r>
              <a:rPr lang="es-BO" sz="2800" dirty="0"/>
              <a:t>ocupa de varias áreas del desarrollo (socialización, lenguaje, autoayuda, cognición y desarrollo motriz). </a:t>
            </a:r>
          </a:p>
          <a:p>
            <a:r>
              <a:rPr lang="es-BO" sz="2800" dirty="0" smtClean="0"/>
              <a:t>No </a:t>
            </a:r>
            <a:r>
              <a:rPr lang="es-BO" sz="2800" dirty="0"/>
              <a:t>requiere para su aplicación materiales didácticos indispensables.</a:t>
            </a:r>
          </a:p>
        </p:txBody>
      </p:sp>
    </p:spTree>
    <p:extLst>
      <p:ext uri="{BB962C8B-B14F-4D97-AF65-F5344CB8AC3E}">
        <p14:creationId xmlns:p14="http://schemas.microsoft.com/office/powerpoint/2010/main" val="4101061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52295"/>
            <a:ext cx="10972800" cy="1143000"/>
          </a:xfrm>
        </p:spPr>
        <p:txBody>
          <a:bodyPr/>
          <a:lstStyle/>
          <a:p>
            <a:r>
              <a:rPr lang="es-BO" b="1" dirty="0">
                <a:solidFill>
                  <a:srgbClr val="FF0000"/>
                </a:solidFill>
              </a:rPr>
              <a:t>CARACTERÍSTICAS DE LA GUÍA PORTAGE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9600" y="1418897"/>
            <a:ext cx="10972800" cy="5265682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s-BO" sz="2800" b="1" dirty="0" smtClean="0"/>
              <a:t>Autores/as</a:t>
            </a:r>
            <a:endParaRPr lang="es-BO" sz="2800" b="1" dirty="0"/>
          </a:p>
          <a:p>
            <a:pPr marL="0" indent="0" fontAlgn="base">
              <a:buNone/>
            </a:pPr>
            <a:r>
              <a:rPr lang="es-BO" sz="2800" dirty="0" smtClean="0"/>
              <a:t>S</a:t>
            </a:r>
            <a:r>
              <a:rPr lang="es-BO" sz="2800" dirty="0"/>
              <a:t>. M. </a:t>
            </a:r>
            <a:r>
              <a:rPr lang="es-BO" sz="2800" dirty="0" err="1"/>
              <a:t>Bluma</a:t>
            </a:r>
            <a:r>
              <a:rPr lang="es-BO" sz="2800" dirty="0"/>
              <a:t>, M. S. </a:t>
            </a:r>
            <a:r>
              <a:rPr lang="es-BO" sz="2800" dirty="0" err="1"/>
              <a:t>Shearer</a:t>
            </a:r>
            <a:r>
              <a:rPr lang="es-BO" sz="2800" dirty="0"/>
              <a:t>, A. H. </a:t>
            </a:r>
            <a:r>
              <a:rPr lang="es-BO" sz="2800" dirty="0" err="1"/>
              <a:t>Frohman</a:t>
            </a:r>
            <a:r>
              <a:rPr lang="es-BO" sz="2800" dirty="0"/>
              <a:t> y J. M. </a:t>
            </a:r>
            <a:r>
              <a:rPr lang="es-BO" sz="2800" dirty="0" err="1"/>
              <a:t>Hilliard</a:t>
            </a:r>
            <a:r>
              <a:rPr lang="es-BO" sz="2800" dirty="0"/>
              <a:t> </a:t>
            </a:r>
          </a:p>
          <a:p>
            <a:pPr marL="0" indent="0" fontAlgn="base">
              <a:buNone/>
            </a:pPr>
            <a:r>
              <a:rPr lang="es-BO" sz="2800" b="1" dirty="0" smtClean="0"/>
              <a:t>Año: </a:t>
            </a:r>
            <a:r>
              <a:rPr lang="es-BO" sz="2800" dirty="0" smtClean="0"/>
              <a:t>1976 </a:t>
            </a:r>
            <a:endParaRPr lang="es-BO" sz="2800" dirty="0"/>
          </a:p>
          <a:p>
            <a:pPr marL="0" indent="0" fontAlgn="base">
              <a:buNone/>
            </a:pPr>
            <a:r>
              <a:rPr lang="es-BO" sz="2800" b="1" dirty="0" smtClean="0"/>
              <a:t>Aplicación: </a:t>
            </a:r>
            <a:r>
              <a:rPr lang="es-BO" sz="2800" dirty="0" smtClean="0"/>
              <a:t>Individual </a:t>
            </a:r>
            <a:endParaRPr lang="es-BO" sz="2800" dirty="0"/>
          </a:p>
          <a:p>
            <a:pPr marL="0" indent="0" fontAlgn="base">
              <a:buNone/>
            </a:pPr>
            <a:r>
              <a:rPr lang="es-BO" sz="2800" b="1" dirty="0" smtClean="0"/>
              <a:t>Tiempo: </a:t>
            </a:r>
            <a:r>
              <a:rPr lang="es-BO" sz="2800" dirty="0"/>
              <a:t>Variable, sin límite de tiempo </a:t>
            </a:r>
          </a:p>
          <a:p>
            <a:pPr marL="0" indent="0" fontAlgn="base">
              <a:buNone/>
            </a:pPr>
            <a:r>
              <a:rPr lang="es-BO" sz="2800" b="1" dirty="0" smtClean="0"/>
              <a:t>Edad</a:t>
            </a:r>
            <a:r>
              <a:rPr lang="es-BO" sz="2800" b="1" dirty="0"/>
              <a:t>:</a:t>
            </a:r>
            <a:r>
              <a:rPr lang="es-BO" sz="2800" b="1" dirty="0" smtClean="0"/>
              <a:t> </a:t>
            </a:r>
            <a:r>
              <a:rPr lang="es-BO" sz="2800" dirty="0"/>
              <a:t>Niños de 0 a 6 años </a:t>
            </a:r>
          </a:p>
          <a:p>
            <a:pPr marL="0" indent="0" fontAlgn="base">
              <a:buNone/>
            </a:pPr>
            <a:r>
              <a:rPr lang="es-BO" sz="2800" b="1" dirty="0"/>
              <a:t>Exige respuesta </a:t>
            </a:r>
            <a:r>
              <a:rPr lang="es-BO" sz="2800" b="1" dirty="0" smtClean="0"/>
              <a:t>verbal</a:t>
            </a:r>
            <a:r>
              <a:rPr lang="es-BO" sz="2800" dirty="0"/>
              <a:t>:</a:t>
            </a:r>
            <a:r>
              <a:rPr lang="es-BO" sz="2800" dirty="0" smtClean="0"/>
              <a:t> </a:t>
            </a:r>
            <a:r>
              <a:rPr lang="es-BO" sz="2800" dirty="0"/>
              <a:t>Si </a:t>
            </a:r>
          </a:p>
          <a:p>
            <a:pPr marL="0" indent="0" fontAlgn="base">
              <a:buNone/>
            </a:pPr>
            <a:r>
              <a:rPr lang="es-BO" sz="2800" b="1" dirty="0"/>
              <a:t>Exige la </a:t>
            </a:r>
            <a:r>
              <a:rPr lang="es-BO" sz="2800" b="1" dirty="0" smtClean="0"/>
              <a:t>lectura</a:t>
            </a:r>
            <a:r>
              <a:rPr lang="es-BO" sz="2800" dirty="0"/>
              <a:t>:</a:t>
            </a:r>
            <a:r>
              <a:rPr lang="es-BO" sz="2800" dirty="0" smtClean="0"/>
              <a:t> </a:t>
            </a:r>
            <a:r>
              <a:rPr lang="es-BO" sz="2800" dirty="0"/>
              <a:t>No </a:t>
            </a:r>
            <a:endParaRPr lang="es-BO" sz="2800" b="1" i="1" dirty="0">
              <a:solidFill>
                <a:srgbClr val="7030A0"/>
              </a:solidFill>
            </a:endParaRPr>
          </a:p>
          <a:p>
            <a:endParaRPr lang="es-BO" sz="2800" dirty="0"/>
          </a:p>
        </p:txBody>
      </p:sp>
    </p:spTree>
    <p:extLst>
      <p:ext uri="{BB962C8B-B14F-4D97-AF65-F5344CB8AC3E}">
        <p14:creationId xmlns:p14="http://schemas.microsoft.com/office/powerpoint/2010/main" val="1160944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52295"/>
            <a:ext cx="10972800" cy="1143000"/>
          </a:xfrm>
        </p:spPr>
        <p:txBody>
          <a:bodyPr/>
          <a:lstStyle/>
          <a:p>
            <a:r>
              <a:rPr lang="es-BO" b="1" dirty="0">
                <a:solidFill>
                  <a:srgbClr val="FF0000"/>
                </a:solidFill>
              </a:rPr>
              <a:t>CARACTERÍSTICAS DE LA GUÍA PORTAGE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9600" y="1418897"/>
            <a:ext cx="10972800" cy="5265682"/>
          </a:xfrm>
        </p:spPr>
        <p:txBody>
          <a:bodyPr>
            <a:normAutofit/>
          </a:bodyPr>
          <a:lstStyle/>
          <a:p>
            <a:r>
              <a:rPr lang="es-BO" sz="2800" dirty="0"/>
              <a:t>Está compuesta por una </a:t>
            </a:r>
            <a:r>
              <a:rPr lang="es-BO" sz="2800" b="1" dirty="0">
                <a:solidFill>
                  <a:srgbClr val="7030A0"/>
                </a:solidFill>
              </a:rPr>
              <a:t>Lista de Objetivos </a:t>
            </a:r>
            <a:r>
              <a:rPr lang="es-BO" sz="2800" dirty="0"/>
              <a:t>que permite registrar el progreso del desarrollo del niño y un </a:t>
            </a:r>
            <a:r>
              <a:rPr lang="es-BO" sz="2800" b="1" dirty="0">
                <a:solidFill>
                  <a:srgbClr val="7030A0"/>
                </a:solidFill>
              </a:rPr>
              <a:t>Fichero</a:t>
            </a:r>
            <a:r>
              <a:rPr lang="es-BO" sz="2800" dirty="0"/>
              <a:t> que presenta propuestas de actividades para alcanzar dichos objetivos. </a:t>
            </a:r>
            <a:endParaRPr lang="es-BO" sz="2800" dirty="0" smtClean="0"/>
          </a:p>
          <a:p>
            <a:r>
              <a:rPr lang="es-BO" sz="2800" dirty="0" smtClean="0"/>
              <a:t>Los </a:t>
            </a:r>
            <a:r>
              <a:rPr lang="es-BO" sz="2800" dirty="0"/>
              <a:t>objetivos enumerados en la Lista de Objetivos se basan en patrones de crecimiento y desarrollo normal. Las actividades, al ser sólo sugerencias, pueden ser adaptables en función del ritmo de aprendizaje del niño y también a los diferentes contextos de aplicación. </a:t>
            </a:r>
            <a:endParaRPr lang="es-BO" sz="2800" dirty="0" smtClean="0"/>
          </a:p>
          <a:p>
            <a:r>
              <a:rPr lang="es-BO" sz="2800" dirty="0" smtClean="0"/>
              <a:t>En </a:t>
            </a:r>
            <a:r>
              <a:rPr lang="es-BO" sz="2800" dirty="0"/>
              <a:t>cada objetivo se especifica la respuesta que se espera del niño una vez que haya adquirido la destreza. </a:t>
            </a:r>
          </a:p>
        </p:txBody>
      </p:sp>
    </p:spTree>
    <p:extLst>
      <p:ext uri="{BB962C8B-B14F-4D97-AF65-F5344CB8AC3E}">
        <p14:creationId xmlns:p14="http://schemas.microsoft.com/office/powerpoint/2010/main" val="1369805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378411"/>
            <a:ext cx="10972800" cy="1143000"/>
          </a:xfrm>
        </p:spPr>
        <p:txBody>
          <a:bodyPr>
            <a:normAutofit/>
          </a:bodyPr>
          <a:lstStyle/>
          <a:p>
            <a:r>
              <a:rPr lang="es-GT" sz="5400" b="1" dirty="0">
                <a:solidFill>
                  <a:srgbClr val="FF0000"/>
                </a:solidFill>
              </a:rPr>
              <a:t>¿Qué evalúa la prueba de </a:t>
            </a:r>
            <a:r>
              <a:rPr lang="es-ES_tradnl" sz="5400" b="1" dirty="0">
                <a:solidFill>
                  <a:srgbClr val="FF0000"/>
                </a:solidFill>
              </a:rPr>
              <a:t>PORTAGE </a:t>
            </a:r>
            <a:r>
              <a:rPr lang="es-GT" sz="5400" b="1" dirty="0" smtClean="0">
                <a:solidFill>
                  <a:srgbClr val="FF0000"/>
                </a:solidFill>
              </a:rPr>
              <a:t>? </a:t>
            </a:r>
            <a:endParaRPr lang="es-BO" sz="54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BO" sz="3600" dirty="0" smtClean="0"/>
              <a:t>El PORTAGE se </a:t>
            </a:r>
            <a:r>
              <a:rPr lang="es-BO" sz="3600" dirty="0"/>
              <a:t>compone de 578 </a:t>
            </a:r>
            <a:r>
              <a:rPr lang="es-BO" sz="3600" dirty="0" smtClean="0"/>
              <a:t>fichas </a:t>
            </a:r>
            <a:r>
              <a:rPr lang="es-BO" sz="3600" dirty="0"/>
              <a:t>que resumen los comportamientos más relevantes </a:t>
            </a:r>
            <a:r>
              <a:rPr lang="es-BO" sz="3600" dirty="0" smtClean="0"/>
              <a:t>del niño, los </a:t>
            </a:r>
            <a:r>
              <a:rPr lang="es-BO" sz="3600" b="1" dirty="0" smtClean="0">
                <a:solidFill>
                  <a:srgbClr val="7030A0"/>
                </a:solidFill>
              </a:rPr>
              <a:t>ítems </a:t>
            </a:r>
            <a:r>
              <a:rPr lang="es-BO" sz="3600" b="1" dirty="0">
                <a:solidFill>
                  <a:srgbClr val="7030A0"/>
                </a:solidFill>
              </a:rPr>
              <a:t>u </a:t>
            </a:r>
            <a:r>
              <a:rPr lang="es-BO" sz="3600" b="1" dirty="0" smtClean="0">
                <a:solidFill>
                  <a:srgbClr val="7030A0"/>
                </a:solidFill>
              </a:rPr>
              <a:t>objetivos</a:t>
            </a:r>
            <a:r>
              <a:rPr lang="es-BO" sz="3600" dirty="0" smtClean="0"/>
              <a:t> están organizados </a:t>
            </a:r>
            <a:r>
              <a:rPr lang="es-BO" sz="3600" dirty="0"/>
              <a:t>de manera </a:t>
            </a:r>
            <a:r>
              <a:rPr lang="es-BO" sz="3600" dirty="0" smtClean="0"/>
              <a:t>jerárquica y secuencial de </a:t>
            </a:r>
            <a:r>
              <a:rPr lang="es-BO" sz="3600" dirty="0"/>
              <a:t>año en </a:t>
            </a:r>
            <a:r>
              <a:rPr lang="es-BO" sz="3600" dirty="0" smtClean="0"/>
              <a:t>año.</a:t>
            </a:r>
          </a:p>
          <a:p>
            <a:pPr marL="0" indent="0">
              <a:buNone/>
            </a:pPr>
            <a:endParaRPr lang="es-BO" sz="3600" dirty="0" smtClean="0"/>
          </a:p>
          <a:p>
            <a:pPr marL="0" indent="0">
              <a:buNone/>
            </a:pPr>
            <a:r>
              <a:rPr lang="es-BO" sz="3300" dirty="0" smtClean="0"/>
              <a:t>Las </a:t>
            </a:r>
            <a:r>
              <a:rPr lang="es-BO" sz="3300" dirty="0"/>
              <a:t>fichas se organizan en torno a </a:t>
            </a:r>
            <a:r>
              <a:rPr lang="es-BO" sz="3300" b="1" dirty="0"/>
              <a:t>cinco áreas de desarrollo</a:t>
            </a:r>
            <a:r>
              <a:rPr lang="es-BO" sz="3300" dirty="0"/>
              <a:t>, junto con un primer bloque con orientaciones sobre las posibilidades de desarrollo durante los cuatro primeros meses de vida del bebé. </a:t>
            </a:r>
            <a:endParaRPr lang="es-BO" sz="3300" dirty="0" smtClean="0"/>
          </a:p>
          <a:p>
            <a:pPr marL="0" indent="0">
              <a:buNone/>
            </a:pPr>
            <a:endParaRPr lang="es-BO" sz="3300" dirty="0"/>
          </a:p>
          <a:p>
            <a:pPr fontAlgn="base"/>
            <a:endParaRPr lang="es-BO" sz="3300" dirty="0"/>
          </a:p>
          <a:p>
            <a:pPr marL="0" indent="0">
              <a:buNone/>
            </a:pPr>
            <a:endParaRPr lang="es-GT" sz="3200" dirty="0" smtClean="0"/>
          </a:p>
        </p:txBody>
      </p:sp>
    </p:spTree>
    <p:extLst>
      <p:ext uri="{BB962C8B-B14F-4D97-AF65-F5344CB8AC3E}">
        <p14:creationId xmlns:p14="http://schemas.microsoft.com/office/powerpoint/2010/main" val="2791933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9600" y="993228"/>
            <a:ext cx="10972800" cy="53313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BO" sz="2800" dirty="0"/>
              <a:t>Cada ficha indica el área de desarrollo que evalúa, la edad de aplicación, el objetivo a conseguir y la descripción detallada de las actividades a realizar para conseguir dicho objetivo dentro del proceso de intervención.  </a:t>
            </a:r>
            <a:r>
              <a:rPr lang="es-BO" sz="2800" dirty="0" smtClean="0"/>
              <a:t>Las </a:t>
            </a:r>
            <a:r>
              <a:rPr lang="es-BO" sz="2800" dirty="0"/>
              <a:t>áreas de desarrollo son: </a:t>
            </a:r>
          </a:p>
          <a:p>
            <a:pPr marL="0" indent="0">
              <a:buNone/>
            </a:pPr>
            <a:endParaRPr lang="es-BO" sz="2800" dirty="0" smtClean="0"/>
          </a:p>
          <a:p>
            <a:r>
              <a:rPr lang="es-BO" sz="2800" b="1" dirty="0" smtClean="0">
                <a:solidFill>
                  <a:srgbClr val="FF0000"/>
                </a:solidFill>
              </a:rPr>
              <a:t>Cómo </a:t>
            </a:r>
            <a:r>
              <a:rPr lang="es-BO" sz="2800" b="1" dirty="0">
                <a:solidFill>
                  <a:srgbClr val="FF0000"/>
                </a:solidFill>
              </a:rPr>
              <a:t>estimular al bebe. </a:t>
            </a:r>
            <a:r>
              <a:rPr lang="es-BO" sz="2800" dirty="0"/>
              <a:t>Proporciona actividades diseñadas para obtener respuestas apropiadas del niño. No se requiere una respuesta del niño. Por ejemplo, una actividad podría ser: Nombrar al niño actividades comunes que ocurren en el hogar. Describir a lo largo del día lo que la persona mayor está haciendo: “comiendo, barriendo, peinándose, meciéndose, saltando, corriendo,...”. </a:t>
            </a:r>
          </a:p>
        </p:txBody>
      </p:sp>
    </p:spTree>
    <p:extLst>
      <p:ext uri="{BB962C8B-B14F-4D97-AF65-F5344CB8AC3E}">
        <p14:creationId xmlns:p14="http://schemas.microsoft.com/office/powerpoint/2010/main" val="628351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83476" y="567559"/>
            <a:ext cx="10972800" cy="5394434"/>
          </a:xfrm>
        </p:spPr>
        <p:txBody>
          <a:bodyPr>
            <a:noAutofit/>
          </a:bodyPr>
          <a:lstStyle/>
          <a:p>
            <a:r>
              <a:rPr lang="es-BO" sz="2400" b="1" dirty="0">
                <a:solidFill>
                  <a:srgbClr val="FF0000"/>
                </a:solidFill>
              </a:rPr>
              <a:t>Socialización. </a:t>
            </a:r>
            <a:endParaRPr lang="es-BO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BO" sz="2400" b="1" i="1" dirty="0" smtClean="0"/>
              <a:t>Evalúa</a:t>
            </a:r>
            <a:r>
              <a:rPr lang="es-BO" sz="2400" dirty="0" smtClean="0"/>
              <a:t> </a:t>
            </a:r>
            <a:r>
              <a:rPr lang="es-BO" sz="2400" dirty="0"/>
              <a:t>las destrezas sociales utilizadas por los niños: comportamientos apropiados o inapropiados en entornos domésticos y en situaciones de interacción con las personas que les rodean. </a:t>
            </a:r>
            <a:endParaRPr lang="es-BO" sz="2400" dirty="0" smtClean="0"/>
          </a:p>
          <a:p>
            <a:pPr marL="0" indent="0">
              <a:buNone/>
            </a:pPr>
            <a:r>
              <a:rPr lang="es-BO" sz="2400" dirty="0" smtClean="0"/>
              <a:t>Propone actividades para </a:t>
            </a:r>
            <a:r>
              <a:rPr lang="es-BO" sz="2400" dirty="0"/>
              <a:t>desarrollar el proceso de </a:t>
            </a:r>
            <a:r>
              <a:rPr lang="es-BO" sz="2400" dirty="0" smtClean="0"/>
              <a:t>socialización, por ejemplo en niños </a:t>
            </a:r>
            <a:r>
              <a:rPr lang="es-BO" sz="2400" dirty="0"/>
              <a:t>de uno o dos años es: “Proporcionar oportunidades para que el niño esté con otros niños, organice juegos simples en su grupo,...”. </a:t>
            </a:r>
            <a:endParaRPr lang="es-BO" sz="2400" dirty="0" smtClean="0"/>
          </a:p>
          <a:p>
            <a:r>
              <a:rPr lang="es-BO" sz="2400" b="1" dirty="0">
                <a:solidFill>
                  <a:srgbClr val="FF0000"/>
                </a:solidFill>
              </a:rPr>
              <a:t>Lenguaje. </a:t>
            </a:r>
            <a:endParaRPr lang="es-BO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BO" sz="2400" b="1" i="1" dirty="0" smtClean="0"/>
              <a:t>Evalúa </a:t>
            </a:r>
            <a:r>
              <a:rPr lang="es-BO" sz="2400" dirty="0" smtClean="0"/>
              <a:t>la adquirían del lenguaje receptivo, comprensivo y expresivo</a:t>
            </a:r>
          </a:p>
          <a:p>
            <a:pPr marL="0" indent="0">
              <a:buNone/>
            </a:pPr>
            <a:r>
              <a:rPr lang="es-BO" sz="2400" dirty="0" smtClean="0"/>
              <a:t>Propone un programa </a:t>
            </a:r>
            <a:r>
              <a:rPr lang="es-BO" sz="2400" dirty="0"/>
              <a:t>de desarrollo </a:t>
            </a:r>
            <a:r>
              <a:rPr lang="es-BO" sz="2400" dirty="0" smtClean="0"/>
              <a:t>comunicativo-lingüístico, métodos </a:t>
            </a:r>
            <a:r>
              <a:rPr lang="es-BO" sz="2400" dirty="0"/>
              <a:t>de enseñanza </a:t>
            </a:r>
            <a:r>
              <a:rPr lang="es-BO" sz="2400" dirty="0" smtClean="0"/>
              <a:t>para adquirir </a:t>
            </a:r>
            <a:r>
              <a:rPr lang="es-BO" sz="2400" dirty="0"/>
              <a:t>el lenguaje. Pauta (para niños de 2 – 3 años): “Practique la primera y segunda persona de verbos haciéndole preguntas al niño, por ejemplo: ¿Dónde estás?, ¿Quién eres?,...</a:t>
            </a:r>
          </a:p>
        </p:txBody>
      </p:sp>
    </p:spTree>
    <p:extLst>
      <p:ext uri="{BB962C8B-B14F-4D97-AF65-F5344CB8AC3E}">
        <p14:creationId xmlns:p14="http://schemas.microsoft.com/office/powerpoint/2010/main" val="27325128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Azul cáli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1660</TotalTime>
  <Words>1630</Words>
  <Application>Microsoft Office PowerPoint</Application>
  <PresentationFormat>Panorámica</PresentationFormat>
  <Paragraphs>139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6" baseType="lpstr">
      <vt:lpstr>Arial</vt:lpstr>
      <vt:lpstr>Calibri</vt:lpstr>
      <vt:lpstr>Constantia</vt:lpstr>
      <vt:lpstr>Times New Roman</vt:lpstr>
      <vt:lpstr>Wingdings 2</vt:lpstr>
      <vt:lpstr>Flujo</vt:lpstr>
      <vt:lpstr>GUÍA PORTAGE DE EDUCACIÓN PREESCOLAR</vt:lpstr>
      <vt:lpstr>DESARROLLO INFANTIL</vt:lpstr>
      <vt:lpstr>Presentación de PowerPoint</vt:lpstr>
      <vt:lpstr>¿POR QUÉ UTILIZAR EL PORTAGE?</vt:lpstr>
      <vt:lpstr>CARACTERÍSTICAS DE LA GUÍA PORTAGE</vt:lpstr>
      <vt:lpstr>CARACTERÍSTICAS DE LA GUÍA PORTAGE</vt:lpstr>
      <vt:lpstr>¿Qué evalúa la prueba de PORTAGE ? </vt:lpstr>
      <vt:lpstr>Presentación de PowerPoint</vt:lpstr>
      <vt:lpstr>Presentación de PowerPoint</vt:lpstr>
      <vt:lpstr>Presentación de PowerPoint</vt:lpstr>
      <vt:lpstr>Presentación de PowerPoint</vt:lpstr>
      <vt:lpstr>Materiales</vt:lpstr>
      <vt:lpstr>Presentación de PowerPoint</vt:lpstr>
      <vt:lpstr>INSTRUCCIONES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Practica ….</vt:lpstr>
      <vt:lpstr>Procedimiento de trabajo con el  PROTAGE  mediante atención domiciliaria</vt:lpstr>
      <vt:lpstr>Presentación de PowerPoint</vt:lpstr>
      <vt:lpstr>Pasos…</vt:lpstr>
      <vt:lpstr>Presentación de PowerPoint</vt:lpstr>
      <vt:lpstr>Procedimiento de trabajo con el PORTAGE en desarrollo infantil en el ámbito comunitario</vt:lpstr>
      <vt:lpstr>EJEMPLOS DE TRABAJO EN DESARROLLO INFANTIL EN EL ÁMBITO COMUNITARIO  </vt:lpstr>
      <vt:lpstr>Presentación de PowerPoint</vt:lpstr>
      <vt:lpstr>Presentación de PowerPoint</vt:lpstr>
      <vt:lpstr>Bibliografía </vt:lpstr>
      <vt:lpstr>Presentación de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COMUNICACIÓN ALTERNATIVA Y AUMENTATIVA</dc:title>
  <dc:creator>Mayra Alison Angulo Alcocer</dc:creator>
  <cp:lastModifiedBy>claudia molina</cp:lastModifiedBy>
  <cp:revision>106</cp:revision>
  <dcterms:created xsi:type="dcterms:W3CDTF">2016-01-28T04:40:59Z</dcterms:created>
  <dcterms:modified xsi:type="dcterms:W3CDTF">2019-12-18T18:16:05Z</dcterms:modified>
</cp:coreProperties>
</file>