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9" r:id="rId5"/>
    <p:sldId id="260" r:id="rId6"/>
    <p:sldId id="261" r:id="rId7"/>
    <p:sldId id="262" r:id="rId8"/>
    <p:sldId id="263" r:id="rId9"/>
    <p:sldId id="264" r:id="rId10"/>
    <p:sldId id="270" r:id="rId11"/>
    <p:sldId id="265" r:id="rId12"/>
    <p:sldId id="266" r:id="rId13"/>
    <p:sldId id="267" r:id="rId14"/>
    <p:sldId id="268" r:id="rId15"/>
    <p:sldId id="269" r:id="rId16"/>
    <p:sldId id="272" r:id="rId17"/>
    <p:sldId id="273" r:id="rId18"/>
    <p:sldId id="278" r:id="rId19"/>
    <p:sldId id="275" r:id="rId20"/>
    <p:sldId id="276" r:id="rId21"/>
    <p:sldId id="277"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C0C9"/>
    <a:srgbClr val="2F914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7B436B-5E1B-4EB6-99DC-2BFA8F8F8282}" type="datetimeFigureOut">
              <a:rPr lang="es-ES" smtClean="0"/>
              <a:pPr/>
              <a:t>23/07/2010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C21509B-831B-4E9B-A31D-CD454E20AD6B}"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7B436B-5E1B-4EB6-99DC-2BFA8F8F8282}" type="datetimeFigureOut">
              <a:rPr lang="es-ES" smtClean="0"/>
              <a:pPr/>
              <a:t>23/07/2010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21509B-831B-4E9B-A31D-CD454E20AD6B}"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8000" r="-98000"/>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blipFill>
            <a:blip r:embed="rId2"/>
            <a:stretch>
              <a:fillRect/>
            </a:stretch>
          </a:blipFill>
        </p:spPr>
        <p:txBody>
          <a:bodyPr>
            <a:normAutofit fontScale="90000"/>
          </a:bodyPr>
          <a:lstStyle/>
          <a:p>
            <a:r>
              <a:rPr lang="es-ES" dirty="0" smtClean="0">
                <a:solidFill>
                  <a:srgbClr val="92D050"/>
                </a:solidFill>
                <a:latin typeface="Snap ITC" pitchFamily="82" charset="0"/>
              </a:rPr>
              <a:t>Alternativas psicoterapéuticas desde un enfoque artístico</a:t>
            </a:r>
            <a:endParaRPr lang="es-ES" dirty="0">
              <a:solidFill>
                <a:srgbClr val="92D050"/>
              </a:solidFill>
              <a:latin typeface="Snap ITC" pitchFamily="82" charset="0"/>
            </a:endParaRPr>
          </a:p>
        </p:txBody>
      </p:sp>
      <p:sp>
        <p:nvSpPr>
          <p:cNvPr id="3" name="2 Subtítulo"/>
          <p:cNvSpPr>
            <a:spLocks noGrp="1"/>
          </p:cNvSpPr>
          <p:nvPr>
            <p:ph type="subTitle" idx="1"/>
          </p:nvPr>
        </p:nvSpPr>
        <p:spPr>
          <a:xfrm>
            <a:off x="3357554" y="4572008"/>
            <a:ext cx="4714908" cy="714380"/>
          </a:xfrm>
        </p:spPr>
        <p:txBody>
          <a:bodyPr>
            <a:normAutofit fontScale="70000" lnSpcReduction="20000"/>
          </a:bodyPr>
          <a:lstStyle/>
          <a:p>
            <a:r>
              <a:rPr lang="es-ES" dirty="0" smtClean="0">
                <a:solidFill>
                  <a:srgbClr val="2F9142"/>
                </a:solidFill>
              </a:rPr>
              <a:t>Bertha Lucia </a:t>
            </a:r>
            <a:r>
              <a:rPr lang="es-ES" dirty="0">
                <a:solidFill>
                  <a:srgbClr val="2F9142"/>
                </a:solidFill>
              </a:rPr>
              <a:t>B</a:t>
            </a:r>
            <a:r>
              <a:rPr lang="es-ES" dirty="0" smtClean="0">
                <a:solidFill>
                  <a:srgbClr val="2F9142"/>
                </a:solidFill>
              </a:rPr>
              <a:t>alderrama Guevara</a:t>
            </a:r>
          </a:p>
          <a:p>
            <a:r>
              <a:rPr lang="es-ES" dirty="0" smtClean="0">
                <a:solidFill>
                  <a:srgbClr val="2F9142"/>
                </a:solidFill>
              </a:rPr>
              <a:t>Expresión Artística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00B050"/>
                </a:solidFill>
              </a:rPr>
              <a:t>¿Por qué?</a:t>
            </a:r>
            <a:endParaRPr lang="es-ES" dirty="0">
              <a:solidFill>
                <a:srgbClr val="00B050"/>
              </a:solidFill>
            </a:endParaRPr>
          </a:p>
        </p:txBody>
      </p:sp>
      <p:sp>
        <p:nvSpPr>
          <p:cNvPr id="3" name="2 Marcador de contenido"/>
          <p:cNvSpPr>
            <a:spLocks noGrp="1"/>
          </p:cNvSpPr>
          <p:nvPr>
            <p:ph idx="1"/>
          </p:nvPr>
        </p:nvSpPr>
        <p:spPr>
          <a:blipFill>
            <a:blip r:embed="rId2"/>
            <a:stretch>
              <a:fillRect/>
            </a:stretch>
          </a:blipFill>
        </p:spPr>
        <p:txBody>
          <a:bodyPr/>
          <a:lstStyle/>
          <a:p>
            <a:r>
              <a:rPr lang="es-ES" dirty="0" smtClean="0">
                <a:solidFill>
                  <a:srgbClr val="FFFF00"/>
                </a:solidFill>
              </a:rPr>
              <a:t>Lo que se propone con la Biodanza es que cada persona paulatinamente sea responsable de su propio crecimiento personal, que sea capaz de integrar todos estos aspectos en su vida cotidiana, que pueda crear nuevas motivaciones para vivir y sobretodo que mantenga un estilo de vida basado en la salud y bienestar.</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7030A0"/>
                </a:solidFill>
              </a:rPr>
              <a:t>Música</a:t>
            </a:r>
            <a:br>
              <a:rPr lang="es-ES" dirty="0" smtClean="0">
                <a:solidFill>
                  <a:srgbClr val="7030A0"/>
                </a:solidFill>
              </a:rPr>
            </a:br>
            <a:endParaRPr lang="es-ES" dirty="0">
              <a:solidFill>
                <a:srgbClr val="7030A0"/>
              </a:solidFill>
            </a:endParaRPr>
          </a:p>
        </p:txBody>
      </p:sp>
      <p:sp>
        <p:nvSpPr>
          <p:cNvPr id="3" name="2 Marcador de contenido"/>
          <p:cNvSpPr>
            <a:spLocks noGrp="1"/>
          </p:cNvSpPr>
          <p:nvPr>
            <p:ph idx="1"/>
          </p:nvPr>
        </p:nvSpPr>
        <p:spPr>
          <a:blipFill>
            <a:blip r:embed="rId2"/>
            <a:stretch>
              <a:fillRect/>
            </a:stretch>
          </a:blipFill>
        </p:spPr>
        <p:txBody>
          <a:bodyPr/>
          <a:lstStyle/>
          <a:p>
            <a:pPr algn="ctr">
              <a:buNone/>
            </a:pPr>
            <a:r>
              <a:rPr lang="es-ES" b="1" dirty="0" smtClean="0">
                <a:solidFill>
                  <a:srgbClr val="7030A0"/>
                </a:solidFill>
              </a:rPr>
              <a:t>¿Cuándo fue la última vez que te sentaste en un sillón, cerrando los ojos, a escuchar música? Quizá cuando descubras los beneficios de la música y sus efectos curativos, te dejes envolver más a menudo por el ritmo y la armonía…</a:t>
            </a:r>
          </a:p>
          <a:p>
            <a:pPr>
              <a:buNone/>
            </a:pPr>
            <a:endParaRPr lang="es-E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Musicoterapia</a:t>
            </a:r>
            <a:br>
              <a:rPr lang="es-ES" dirty="0" smtClean="0"/>
            </a:br>
            <a:endParaRPr lang="es-ES" dirty="0"/>
          </a:p>
        </p:txBody>
      </p:sp>
      <p:sp>
        <p:nvSpPr>
          <p:cNvPr id="3" name="2 Marcador de contenido"/>
          <p:cNvSpPr>
            <a:spLocks noGrp="1"/>
          </p:cNvSpPr>
          <p:nvPr>
            <p:ph idx="1"/>
          </p:nvPr>
        </p:nvSpPr>
        <p:spPr>
          <a:blipFill>
            <a:blip r:embed="rId2"/>
            <a:stretch>
              <a:fillRect/>
            </a:stretch>
          </a:blipFill>
        </p:spPr>
        <p:txBody>
          <a:bodyPr>
            <a:normAutofit fontScale="85000" lnSpcReduction="20000"/>
          </a:bodyPr>
          <a:lstStyle/>
          <a:p>
            <a:r>
              <a:rPr lang="es-ES" dirty="0" smtClean="0">
                <a:solidFill>
                  <a:srgbClr val="92D050"/>
                </a:solidFill>
              </a:rPr>
              <a:t>Se tienen evidencias del uso ritual de la música en casi todas las grandes culturas de la antigüedad. Los griegos y los egipcios nos cuentan acerca de los efectos psicológicos de diferentes escalas y modos musicales. De la misma manera, hindúes, chinos y japoneses antiguos, reconocen en sus ragas y modos pentatónicos, estructuras musicales aplicables a diversas actividades y estados de ánimo. A partir de tales tradiciones, durante el presente siglo se ha sistematizado el estudio de los efectos psicológicos y orgánicos de la música y se ha reconocido a la musicoterapia como vertiente terapéutica de valor concreto.</a:t>
            </a:r>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92D050"/>
                </a:solidFill>
              </a:rPr>
              <a:t>¿En que consiste la musicoterapia?</a:t>
            </a:r>
            <a:endParaRPr lang="es-ES" dirty="0">
              <a:solidFill>
                <a:srgbClr val="92D050"/>
              </a:solidFill>
            </a:endParaRPr>
          </a:p>
        </p:txBody>
      </p:sp>
      <p:sp>
        <p:nvSpPr>
          <p:cNvPr id="3" name="2 Marcador de contenido"/>
          <p:cNvSpPr>
            <a:spLocks noGrp="1"/>
          </p:cNvSpPr>
          <p:nvPr>
            <p:ph idx="1"/>
          </p:nvPr>
        </p:nvSpPr>
        <p:spPr>
          <a:blipFill>
            <a:blip r:embed="rId2"/>
            <a:stretch>
              <a:fillRect/>
            </a:stretch>
          </a:blipFill>
        </p:spPr>
        <p:txBody>
          <a:bodyPr>
            <a:normAutofit fontScale="70000" lnSpcReduction="20000"/>
          </a:bodyPr>
          <a:lstStyle/>
          <a:p>
            <a:r>
              <a:rPr lang="es-ES" dirty="0" smtClean="0">
                <a:solidFill>
                  <a:srgbClr val="FFFF00"/>
                </a:solidFill>
              </a:rPr>
              <a:t>La musicoterapia hace uso de sonidos, trozos musicales y estructuras rítmicas para conseguir diferentes resultados terapéuticos directos e indirectos a nivel psicológico, psicomotriz, orgánico y energético.</a:t>
            </a:r>
            <a:br>
              <a:rPr lang="es-ES" dirty="0" smtClean="0">
                <a:solidFill>
                  <a:srgbClr val="FFFF00"/>
                </a:solidFill>
              </a:rPr>
            </a:br>
            <a:r>
              <a:rPr lang="es-ES" dirty="0" smtClean="0">
                <a:solidFill>
                  <a:srgbClr val="FFFF00"/>
                </a:solidFill>
              </a:rPr>
              <a:t>Dentro del marco general de la musicoterapia existen muchas tendencias, escuelas y direcciones de aplicación.</a:t>
            </a:r>
            <a:br>
              <a:rPr lang="es-ES" dirty="0" smtClean="0">
                <a:solidFill>
                  <a:srgbClr val="FFFF00"/>
                </a:solidFill>
              </a:rPr>
            </a:br>
            <a:r>
              <a:rPr lang="es-ES" dirty="0" smtClean="0">
                <a:solidFill>
                  <a:srgbClr val="FFFF00"/>
                </a:solidFill>
              </a:rPr>
              <a:t>Existe por ejemplo, la musicoterapia ambiental, encargada de diseñar espacios sonoros amables, acogedores y tranquilizantes en salas hospitalarias y lugares de concentración pública.</a:t>
            </a:r>
          </a:p>
          <a:p>
            <a:r>
              <a:rPr lang="es-ES" dirty="0" smtClean="0">
                <a:solidFill>
                  <a:srgbClr val="FFFF00"/>
                </a:solidFill>
              </a:rPr>
              <a:t>. Con la </a:t>
            </a:r>
            <a:r>
              <a:rPr lang="es-ES" b="1" dirty="0" smtClean="0">
                <a:solidFill>
                  <a:srgbClr val="FFFF00"/>
                </a:solidFill>
              </a:rPr>
              <a:t>musicoterapia</a:t>
            </a:r>
            <a:r>
              <a:rPr lang="es-ES" dirty="0" smtClean="0">
                <a:solidFill>
                  <a:srgbClr val="FFFF00"/>
                </a:solidFill>
              </a:rPr>
              <a:t> se intenta hacer llegar al cerebro unos estímulos que le lleven a una relajación o anulación de los que reproducen la enfermedad, a través de diversas melodías con las que se pueden conseguir efectos sorprendentes.</a:t>
            </a:r>
            <a:br>
              <a:rPr lang="es-ES" dirty="0" smtClean="0">
                <a:solidFill>
                  <a:srgbClr val="FFFF00"/>
                </a:solidFill>
              </a:rPr>
            </a:br>
            <a:r>
              <a:rPr lang="es-ES" dirty="0" smtClean="0"/>
              <a:t/>
            </a:r>
            <a:br>
              <a:rPr lang="es-ES" dirty="0" smtClean="0"/>
            </a:b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accent6"/>
                </a:solidFill>
              </a:rPr>
              <a:t>¿En que nos beneficia ?</a:t>
            </a:r>
            <a:endParaRPr lang="es-ES" dirty="0">
              <a:solidFill>
                <a:schemeClr val="accent6"/>
              </a:solidFill>
            </a:endParaRPr>
          </a:p>
        </p:txBody>
      </p:sp>
      <p:sp>
        <p:nvSpPr>
          <p:cNvPr id="3" name="2 Marcador de contenido"/>
          <p:cNvSpPr>
            <a:spLocks noGrp="1"/>
          </p:cNvSpPr>
          <p:nvPr>
            <p:ph idx="1"/>
          </p:nvPr>
        </p:nvSpPr>
        <p:spPr>
          <a:blipFill>
            <a:blip r:embed="rId2"/>
            <a:stretch>
              <a:fillRect/>
            </a:stretch>
          </a:blipFill>
        </p:spPr>
        <p:txBody>
          <a:bodyPr>
            <a:normAutofit fontScale="70000" lnSpcReduction="20000"/>
          </a:bodyPr>
          <a:lstStyle/>
          <a:p>
            <a:pPr lvl="0"/>
            <a:r>
              <a:rPr lang="es-ES" dirty="0" smtClean="0">
                <a:solidFill>
                  <a:srgbClr val="FFC000"/>
                </a:solidFill>
              </a:rPr>
              <a:t>Explorar sus sentimientos. </a:t>
            </a:r>
          </a:p>
          <a:p>
            <a:pPr lvl="0"/>
            <a:r>
              <a:rPr lang="es-ES" dirty="0" smtClean="0">
                <a:solidFill>
                  <a:srgbClr val="FFC000"/>
                </a:solidFill>
              </a:rPr>
              <a:t>Hacer cambios positivos en su estado de ánimo y en su estado emocional. </a:t>
            </a:r>
          </a:p>
          <a:p>
            <a:pPr lvl="0"/>
            <a:r>
              <a:rPr lang="es-ES" dirty="0" smtClean="0">
                <a:solidFill>
                  <a:srgbClr val="FFC000"/>
                </a:solidFill>
              </a:rPr>
              <a:t>Desarrollar un sentido de control de sus vidas a través de experiencias de éxito. </a:t>
            </a:r>
          </a:p>
          <a:p>
            <a:pPr lvl="0"/>
            <a:r>
              <a:rPr lang="es-ES" dirty="0" smtClean="0">
                <a:solidFill>
                  <a:srgbClr val="FFC000"/>
                </a:solidFill>
              </a:rPr>
              <a:t>Aprender o poner en práctica habilidades para resolver problemas y conflictos. </a:t>
            </a:r>
          </a:p>
          <a:p>
            <a:r>
              <a:rPr lang="es-ES" dirty="0" smtClean="0">
                <a:solidFill>
                  <a:srgbClr val="FFC000"/>
                </a:solidFill>
              </a:rPr>
              <a:t>Mejorar la socialización</a:t>
            </a:r>
          </a:p>
          <a:p>
            <a:r>
              <a:rPr lang="es-ES" dirty="0" smtClean="0">
                <a:solidFill>
                  <a:srgbClr val="FFC000"/>
                </a:solidFill>
              </a:rPr>
              <a:t>La música, bien empleada, puede facilitar el contacto con bloqueos emocionales concretos y producir la catarsis necesaria para la resolución del conflicto.</a:t>
            </a:r>
            <a:br>
              <a:rPr lang="es-ES" dirty="0" smtClean="0">
                <a:solidFill>
                  <a:srgbClr val="FFC000"/>
                </a:solidFill>
              </a:rPr>
            </a:br>
            <a:r>
              <a:rPr lang="es-ES" dirty="0" smtClean="0">
                <a:solidFill>
                  <a:srgbClr val="FFC000"/>
                </a:solidFill>
              </a:rPr>
              <a:t>Dentro del espectro de la cinegética y las terapias </a:t>
            </a:r>
            <a:r>
              <a:rPr lang="es-ES" dirty="0" err="1" smtClean="0">
                <a:solidFill>
                  <a:srgbClr val="FFC000"/>
                </a:solidFill>
              </a:rPr>
              <a:t>vibracionales</a:t>
            </a:r>
            <a:r>
              <a:rPr lang="es-ES" dirty="0" smtClean="0">
                <a:solidFill>
                  <a:srgbClr val="FFC000"/>
                </a:solidFill>
              </a:rPr>
              <a:t>, puede ser fundamental el uso del sonido puro o de acordes armónicos o inarmónicos para la movilización de energías particulares con efectos orgánicos concretos.</a:t>
            </a:r>
          </a:p>
          <a:p>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¿Por qué?</a:t>
            </a:r>
            <a:endParaRPr lang="es-ES" dirty="0"/>
          </a:p>
        </p:txBody>
      </p:sp>
      <p:sp>
        <p:nvSpPr>
          <p:cNvPr id="3" name="2 Marcador de contenido"/>
          <p:cNvSpPr>
            <a:spLocks noGrp="1"/>
          </p:cNvSpPr>
          <p:nvPr>
            <p:ph idx="1"/>
          </p:nvPr>
        </p:nvSpPr>
        <p:spPr>
          <a:blipFill>
            <a:blip r:embed="rId2"/>
            <a:stretch>
              <a:fillRect/>
            </a:stretch>
          </a:blipFill>
        </p:spPr>
        <p:txBody>
          <a:bodyPr>
            <a:normAutofit fontScale="85000" lnSpcReduction="10000"/>
          </a:bodyPr>
          <a:lstStyle/>
          <a:p>
            <a:r>
              <a:rPr lang="es-ES" dirty="0" smtClean="0">
                <a:solidFill>
                  <a:srgbClr val="00B0F0"/>
                </a:solidFill>
              </a:rPr>
              <a:t>Ha sido evidenciado experimentalmente que la música y sus componentes fundamentales (Estructuras rítmicas, escalas, tonos, etc.), producen patrones de actividad eléctrica cerebral coherente. Ello se traduce en una mayor eficacia a nivel del funcionamiento del cerebro no sólo como rector de los procesos cognitivos sino también como regulador de las funciones vegetativas del organismo. Las medicinas </a:t>
            </a:r>
            <a:r>
              <a:rPr lang="es-ES" dirty="0" err="1" smtClean="0">
                <a:solidFill>
                  <a:srgbClr val="00B0F0"/>
                </a:solidFill>
              </a:rPr>
              <a:t>vibracionales</a:t>
            </a:r>
            <a:r>
              <a:rPr lang="es-ES" dirty="0" smtClean="0">
                <a:solidFill>
                  <a:srgbClr val="00B0F0"/>
                </a:solidFill>
              </a:rPr>
              <a:t>, han recalcado la importancia de la información electromagnética y su utilización como lenguaje terapéutico dentro del sistema orgánico</a:t>
            </a:r>
            <a:endParaRPr lang="es-ES" dirty="0">
              <a:solidFill>
                <a:srgbClr val="00B0F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0070C0"/>
                </a:solidFill>
              </a:rPr>
              <a:t>Teatro</a:t>
            </a:r>
            <a:br>
              <a:rPr lang="es-ES" dirty="0" smtClean="0">
                <a:solidFill>
                  <a:srgbClr val="0070C0"/>
                </a:solidFill>
              </a:rPr>
            </a:br>
            <a:endParaRPr lang="es-ES" dirty="0">
              <a:solidFill>
                <a:srgbClr val="0070C0"/>
              </a:solidFill>
            </a:endParaRPr>
          </a:p>
        </p:txBody>
      </p:sp>
      <p:sp>
        <p:nvSpPr>
          <p:cNvPr id="3" name="2 Marcador de contenido"/>
          <p:cNvSpPr>
            <a:spLocks noGrp="1"/>
          </p:cNvSpPr>
          <p:nvPr>
            <p:ph idx="1"/>
          </p:nvPr>
        </p:nvSpPr>
        <p:spPr>
          <a:blipFill>
            <a:blip r:embed="rId2"/>
            <a:stretch>
              <a:fillRect/>
            </a:stretch>
          </a:blipFill>
        </p:spPr>
        <p:txBody>
          <a:bodyPr>
            <a:normAutofit fontScale="85000" lnSpcReduction="10000"/>
          </a:bodyPr>
          <a:lstStyle/>
          <a:p>
            <a:r>
              <a:rPr lang="es-ES" dirty="0" smtClean="0">
                <a:solidFill>
                  <a:srgbClr val="0070C0"/>
                </a:solidFill>
              </a:rPr>
              <a:t>el teatro es un espacio libre para que las personas experimenten. Un lugar para entenderse y comprender el mundo. Facilita la comunicación y la expresión libre de opiniones. Supone un trabajo integral de </a:t>
            </a:r>
            <a:r>
              <a:rPr lang="es-ES" dirty="0" err="1" smtClean="0">
                <a:solidFill>
                  <a:srgbClr val="0070C0"/>
                </a:solidFill>
              </a:rPr>
              <a:t>lapersona</a:t>
            </a:r>
            <a:r>
              <a:rPr lang="es-ES" dirty="0" smtClean="0">
                <a:solidFill>
                  <a:srgbClr val="0070C0"/>
                </a:solidFill>
              </a:rPr>
              <a:t>, poniendo en juego aspectos cognitivos, corporales, emocionales y sensibles. Un espacio que nos habilita como seres completos, </a:t>
            </a:r>
            <a:r>
              <a:rPr lang="es-ES" dirty="0" err="1" smtClean="0">
                <a:solidFill>
                  <a:srgbClr val="0070C0"/>
                </a:solidFill>
              </a:rPr>
              <a:t>complejos,únicos</a:t>
            </a:r>
            <a:r>
              <a:rPr lang="es-ES" dirty="0" smtClean="0">
                <a:solidFill>
                  <a:srgbClr val="0070C0"/>
                </a:solidFill>
              </a:rPr>
              <a:t> y capaces de crear otras realidades posibles...La creatividad artística es un bien común y en mayor o menor medida, todas las personas son capaces de desarrollarla si encuentran el entorno adecuado.</a:t>
            </a:r>
            <a:endParaRPr lang="es-ES" dirty="0">
              <a:solidFill>
                <a:srgbClr val="0070C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FF0000"/>
                </a:solidFill>
              </a:rPr>
              <a:t>Riso-terapia</a:t>
            </a:r>
            <a:r>
              <a:rPr lang="es-ES" dirty="0" smtClean="0">
                <a:solidFill>
                  <a:srgbClr val="FF0000"/>
                </a:solidFill>
              </a:rPr>
              <a:t/>
            </a:r>
            <a:br>
              <a:rPr lang="es-ES" dirty="0" smtClean="0">
                <a:solidFill>
                  <a:srgbClr val="FF0000"/>
                </a:solidFill>
              </a:rPr>
            </a:br>
            <a:endParaRPr lang="es-ES" dirty="0">
              <a:solidFill>
                <a:srgbClr val="FF0000"/>
              </a:solidFill>
            </a:endParaRPr>
          </a:p>
        </p:txBody>
      </p:sp>
      <p:sp>
        <p:nvSpPr>
          <p:cNvPr id="3" name="2 Marcador de contenido"/>
          <p:cNvSpPr>
            <a:spLocks noGrp="1"/>
          </p:cNvSpPr>
          <p:nvPr>
            <p:ph idx="1"/>
          </p:nvPr>
        </p:nvSpPr>
        <p:spPr/>
        <p:txBody>
          <a:bodyPr>
            <a:normAutofit fontScale="55000" lnSpcReduction="20000"/>
          </a:bodyPr>
          <a:lstStyle/>
          <a:p>
            <a:r>
              <a:rPr lang="es-ES" dirty="0" smtClean="0">
                <a:solidFill>
                  <a:srgbClr val="FF0000"/>
                </a:solidFill>
              </a:rPr>
              <a:t>Diferentes corrientes filosóficas conocen desde hace siglos la importancia de la risa y el sentido del humor y lo promueven de manera práctica.</a:t>
            </a:r>
            <a:br>
              <a:rPr lang="es-ES" dirty="0" smtClean="0">
                <a:solidFill>
                  <a:srgbClr val="FF0000"/>
                </a:solidFill>
              </a:rPr>
            </a:br>
            <a:r>
              <a:rPr lang="es-ES" dirty="0" smtClean="0">
                <a:solidFill>
                  <a:srgbClr val="FF0000"/>
                </a:solidFill>
              </a:rPr>
              <a:t>Hace más de 4000 años en el antiguo imperio chino, había unos templos donde las personas se reunían para reír con la finalidad de equilibrar la salud. En la India también se encuentran templos sagrados donde se puede practicar la risa.</a:t>
            </a:r>
            <a:br>
              <a:rPr lang="es-ES" dirty="0" smtClean="0">
                <a:solidFill>
                  <a:srgbClr val="FF0000"/>
                </a:solidFill>
              </a:rPr>
            </a:br>
            <a:r>
              <a:rPr lang="es-ES" dirty="0" smtClean="0">
                <a:solidFill>
                  <a:srgbClr val="FF0000"/>
                </a:solidFill>
              </a:rPr>
              <a:t>En culturas ancestrales de tipo tribal, existía la figura del "doctor payaso" o "payaso sagrado", un hechicero vestido y maquillado que ejecutaba el poder terapéutico de la risa para curar a los guerreros enfermos.</a:t>
            </a:r>
          </a:p>
          <a:p>
            <a:r>
              <a:rPr lang="es-ES" dirty="0" err="1" smtClean="0">
                <a:solidFill>
                  <a:srgbClr val="FF0000"/>
                </a:solidFill>
              </a:rPr>
              <a:t>Sigmund</a:t>
            </a:r>
            <a:r>
              <a:rPr lang="es-ES" dirty="0" smtClean="0">
                <a:solidFill>
                  <a:srgbClr val="FF0000"/>
                </a:solidFill>
              </a:rPr>
              <a:t> Freud atribuyó a las carcajadas el poder de liberar al organismo de energía negativa, algo que ha sido científicamente demostrado al descubrir que el </a:t>
            </a:r>
            <a:r>
              <a:rPr lang="es-ES" dirty="0" err="1" smtClean="0">
                <a:solidFill>
                  <a:srgbClr val="FF0000"/>
                </a:solidFill>
              </a:rPr>
              <a:t>córtex</a:t>
            </a:r>
            <a:r>
              <a:rPr lang="es-ES" dirty="0" smtClean="0">
                <a:solidFill>
                  <a:srgbClr val="FF0000"/>
                </a:solidFill>
              </a:rPr>
              <a:t> cerebral libera impulsos eléctricos negativos un segundo después de comenzar a reír. En los últimos 30 años se ha avanzado mucho en la aplicación de La risa como terapia.</a:t>
            </a:r>
            <a:br>
              <a:rPr lang="es-ES" dirty="0" smtClean="0">
                <a:solidFill>
                  <a:srgbClr val="FF0000"/>
                </a:solidFill>
              </a:rPr>
            </a:br>
            <a:r>
              <a:rPr lang="es-ES" dirty="0" smtClean="0">
                <a:solidFill>
                  <a:srgbClr val="FF0000"/>
                </a:solidFill>
              </a:rPr>
              <a:t>En los años 70, un doctor californiano aplicó la alegría y el buen humor como apoyo en la recuperación y tratamiento de enfermedades, obteniendo beneficiosos resultados. A partir de entonces se comenzó a utilizar la técnica de la terapia de la risa en hospitales de EEUU, Suiza, Alemania y Francia</a:t>
            </a:r>
            <a:endParaRPr lang="es-ES"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FFFF00"/>
                </a:solidFill>
              </a:rPr>
              <a:t>¿En que consiste la riso-terapia?</a:t>
            </a:r>
            <a:endParaRPr lang="es-ES" dirty="0">
              <a:solidFill>
                <a:srgbClr val="FFFF00"/>
              </a:solidFill>
            </a:endParaRPr>
          </a:p>
        </p:txBody>
      </p:sp>
      <p:sp>
        <p:nvSpPr>
          <p:cNvPr id="3" name="2 Marcador de contenido"/>
          <p:cNvSpPr>
            <a:spLocks noGrp="1"/>
          </p:cNvSpPr>
          <p:nvPr>
            <p:ph idx="1"/>
          </p:nvPr>
        </p:nvSpPr>
        <p:spPr/>
        <p:txBody>
          <a:bodyPr>
            <a:normAutofit fontScale="77500" lnSpcReduction="20000"/>
          </a:bodyPr>
          <a:lstStyle/>
          <a:p>
            <a:r>
              <a:rPr lang="es-ES" dirty="0" smtClean="0">
                <a:solidFill>
                  <a:srgbClr val="FFFF00"/>
                </a:solidFill>
              </a:rPr>
              <a:t>Mediante procedimientos de cohesión grupal, juegos, música y baile se trata de sacar la risa de tu niño interior, convertirnos en niños por un rato y dejar aflorar la risa más genuina. </a:t>
            </a:r>
          </a:p>
          <a:p>
            <a:r>
              <a:rPr lang="es-ES" dirty="0" smtClean="0">
                <a:solidFill>
                  <a:srgbClr val="FFFF00"/>
                </a:solidFill>
              </a:rPr>
              <a:t>La </a:t>
            </a:r>
            <a:r>
              <a:rPr lang="es-ES" dirty="0" err="1" smtClean="0">
                <a:solidFill>
                  <a:srgbClr val="FFFF00"/>
                </a:solidFill>
              </a:rPr>
              <a:t>Risoterapia</a:t>
            </a:r>
            <a:r>
              <a:rPr lang="es-ES" dirty="0" smtClean="0">
                <a:solidFill>
                  <a:srgbClr val="FFFF00"/>
                </a:solidFill>
              </a:rPr>
              <a:t> es una hermosa puerta para lograr la relajación, abrir nuestra capacidad de sentir, de amar, de llegar al silencio, al éxtasis, a la creatividad, sencillamente utilizando la risa como camino.</a:t>
            </a:r>
            <a:br>
              <a:rPr lang="es-ES" dirty="0" smtClean="0">
                <a:solidFill>
                  <a:srgbClr val="FFFF00"/>
                </a:solidFill>
              </a:rPr>
            </a:br>
            <a:r>
              <a:rPr lang="es-ES" dirty="0" smtClean="0">
                <a:solidFill>
                  <a:srgbClr val="FFFF00"/>
                </a:solidFill>
              </a:rPr>
              <a:t>Se utilizan técnicas que ayudan a liberar las tensiones del cuerpo y así poder llegar a la carcajada, entre ellas: la expresión corporal, el juego, la danza, ejercicios de respiración, masajes, técnicas para reír de manera natural, sana, que salga del corazón, del vientre, de un modo simple como los niños.</a:t>
            </a:r>
          </a:p>
          <a:p>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1000" b="-51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FFFF00"/>
                </a:solidFill>
              </a:rPr>
              <a:t>¿En que nos beneficia? </a:t>
            </a:r>
            <a:endParaRPr lang="es-ES" dirty="0">
              <a:solidFill>
                <a:srgbClr val="FFFF00"/>
              </a:solidFill>
            </a:endParaRPr>
          </a:p>
        </p:txBody>
      </p:sp>
      <p:sp>
        <p:nvSpPr>
          <p:cNvPr id="3" name="2 Marcador de contenido"/>
          <p:cNvSpPr>
            <a:spLocks noGrp="1"/>
          </p:cNvSpPr>
          <p:nvPr>
            <p:ph idx="1"/>
          </p:nvPr>
        </p:nvSpPr>
        <p:spPr/>
        <p:txBody>
          <a:bodyPr>
            <a:normAutofit fontScale="92500" lnSpcReduction="20000"/>
          </a:bodyPr>
          <a:lstStyle/>
          <a:p>
            <a:r>
              <a:rPr lang="es-ES" dirty="0" smtClean="0">
                <a:solidFill>
                  <a:srgbClr val="FFFF00"/>
                </a:solidFill>
              </a:rPr>
              <a:t>Se utiliza la risa con el fin de eliminar bloqueos emocionales, físicos, mentales, sexuales, sanar nuestra infancia, como proceso de crecimiento personal. Se crea un espacio para estar con uno mismo, vivir el aquí y ahora, estar en el presente, ya que cuando reímos es imposible pensar, nos ayuda a descubrir nuestros dones, abrirnos horizontes, vencer los miedos, llenarnos de luz, de fuerza, de ilusión, de sentido del humor, de gozo y aprender a vivir una vida positiva, intensa, sincera y total, como los niños</a:t>
            </a:r>
            <a:endParaRPr lang="es-ES"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0" y="0"/>
            <a:ext cx="9144000" cy="6858000"/>
          </a:xfrm>
          <a:gradFill>
            <a:gsLst>
              <a:gs pos="0">
                <a:srgbClr val="2F9142"/>
              </a:gs>
              <a:gs pos="50000">
                <a:schemeClr val="accent1">
                  <a:tint val="44500"/>
                  <a:satMod val="160000"/>
                </a:schemeClr>
              </a:gs>
              <a:gs pos="100000">
                <a:schemeClr val="accent1">
                  <a:tint val="23500"/>
                  <a:satMod val="160000"/>
                </a:schemeClr>
              </a:gs>
            </a:gsLst>
            <a:lin ang="5400000" scaled="0"/>
          </a:gradFill>
        </p:spPr>
        <p:txBody>
          <a:bodyPr/>
          <a:lstStyle/>
          <a:p>
            <a:endParaRPr lang="es-ES" dirty="0" smtClean="0"/>
          </a:p>
          <a:p>
            <a:endParaRPr lang="es-ES" dirty="0" smtClean="0"/>
          </a:p>
          <a:p>
            <a:endParaRPr lang="es-ES" dirty="0" smtClean="0"/>
          </a:p>
          <a:p>
            <a:pPr>
              <a:buNone/>
            </a:pPr>
            <a:endParaRPr lang="es-ES" dirty="0" smtClean="0"/>
          </a:p>
          <a:p>
            <a:pPr algn="ctr"/>
            <a:r>
              <a:rPr lang="es-ES" dirty="0" smtClean="0"/>
              <a:t>En la siguiente presentación tomaremos parte de las  alternativas psicoterapéuticas existentes a nivel artístico pues su variación es extensa.</a:t>
            </a:r>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FF0000"/>
                </a:solidFill>
              </a:rPr>
              <a:t>¿Por qué?</a:t>
            </a:r>
            <a:endParaRPr lang="es-ES" dirty="0">
              <a:solidFill>
                <a:srgbClr val="FF0000"/>
              </a:solidFill>
            </a:endParaRPr>
          </a:p>
        </p:txBody>
      </p:sp>
      <p:sp>
        <p:nvSpPr>
          <p:cNvPr id="3" name="2 Marcador de contenido"/>
          <p:cNvSpPr>
            <a:spLocks noGrp="1"/>
          </p:cNvSpPr>
          <p:nvPr>
            <p:ph idx="1"/>
          </p:nvPr>
        </p:nvSpPr>
        <p:spPr/>
        <p:txBody>
          <a:bodyPr>
            <a:normAutofit fontScale="85000" lnSpcReduction="10000"/>
          </a:bodyPr>
          <a:lstStyle/>
          <a:p>
            <a:r>
              <a:rPr lang="es-ES" b="1" dirty="0" smtClean="0">
                <a:solidFill>
                  <a:srgbClr val="FF0000"/>
                </a:solidFill>
              </a:rPr>
              <a:t>Seguramente has escuchado hablar de este moderno método de cura que tiene como base la risa y que la utiliza como camino para sentirse mejor, sanarse de algún mal físico o eliminar la depresión o la angustia. </a:t>
            </a:r>
            <a:endParaRPr lang="es-ES" dirty="0" smtClean="0">
              <a:solidFill>
                <a:srgbClr val="FF0000"/>
              </a:solidFill>
            </a:endParaRPr>
          </a:p>
          <a:p>
            <a:r>
              <a:rPr lang="es-ES" b="1" dirty="0" smtClean="0">
                <a:solidFill>
                  <a:srgbClr val="FF0000"/>
                </a:solidFill>
              </a:rPr>
              <a:t>Y es que se ha comprobado científicamente que la risa aporta múltiples beneficios: rejuvenece, elimina el estrés, las tensiones, la ansiedad, la depresión, el colesterol; adelgaza, ayuda a combatir los dolores, el insomnio, los problemas cardiovasculares, respiratorios y en general de cualquier enfermedad. </a:t>
            </a:r>
            <a:endParaRPr lang="es-ES" dirty="0" smtClean="0">
              <a:solidFill>
                <a:srgbClr val="FF0000"/>
              </a:solidFill>
            </a:endParaRPr>
          </a:p>
          <a:p>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Continuara……………….</a:t>
            </a:r>
            <a:br>
              <a:rPr lang="es-ES" dirty="0" smtClean="0"/>
            </a:br>
            <a:endParaRPr lang="es-ES" dirty="0"/>
          </a:p>
        </p:txBody>
      </p:sp>
      <p:sp>
        <p:nvSpPr>
          <p:cNvPr id="3" name="2 Marcador de contenido"/>
          <p:cNvSpPr>
            <a:spLocks noGrp="1"/>
          </p:cNvSpPr>
          <p:nvPr>
            <p:ph idx="1"/>
          </p:nvPr>
        </p:nvSpPr>
        <p:spPr>
          <a:blipFill>
            <a:blip r:embed="rId2"/>
            <a:stretch>
              <a:fillRect/>
            </a:stretch>
          </a:blipFill>
        </p:spPr>
        <p:txBody>
          <a:bodyPr/>
          <a:lstStyle/>
          <a:p>
            <a:pPr algn="ctr">
              <a:buNone/>
            </a:pPr>
            <a:endParaRPr lang="es-ES" dirty="0" smtClean="0"/>
          </a:p>
          <a:p>
            <a:pPr algn="ctr">
              <a:buNone/>
            </a:pPr>
            <a:endParaRPr lang="es-ES" dirty="0" smtClean="0"/>
          </a:p>
          <a:p>
            <a:pPr algn="ctr">
              <a:buNone/>
            </a:pPr>
            <a:endParaRPr lang="es-ES" dirty="0" smtClean="0"/>
          </a:p>
          <a:p>
            <a:pPr algn="ctr">
              <a:buNone/>
            </a:pPr>
            <a:r>
              <a:rPr lang="es-ES" dirty="0" smtClean="0">
                <a:solidFill>
                  <a:srgbClr val="0070C0"/>
                </a:solidFill>
              </a:rPr>
              <a:t>Gracias por su atención</a:t>
            </a: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gradFill>
            <a:gsLst>
              <a:gs pos="0">
                <a:srgbClr val="2F9142"/>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s-ES" dirty="0" smtClean="0">
                <a:solidFill>
                  <a:srgbClr val="FFFF00"/>
                </a:solidFill>
              </a:rPr>
              <a:t>Danza</a:t>
            </a:r>
            <a:br>
              <a:rPr lang="es-ES" dirty="0" smtClean="0">
                <a:solidFill>
                  <a:srgbClr val="FFFF00"/>
                </a:solidFill>
              </a:rPr>
            </a:br>
            <a:endParaRPr lang="es-ES" dirty="0">
              <a:solidFill>
                <a:srgbClr val="FFFF00"/>
              </a:solidFill>
            </a:endParaRPr>
          </a:p>
        </p:txBody>
      </p:sp>
      <p:sp>
        <p:nvSpPr>
          <p:cNvPr id="3" name="2 Marcador de contenido"/>
          <p:cNvSpPr>
            <a:spLocks noGrp="1"/>
          </p:cNvSpPr>
          <p:nvPr>
            <p:ph idx="1"/>
          </p:nvPr>
        </p:nvSpPr>
        <p:spPr>
          <a:gradFill>
            <a:gsLst>
              <a:gs pos="0">
                <a:srgbClr val="7030A0"/>
              </a:gs>
              <a:gs pos="50000">
                <a:schemeClr val="accent1">
                  <a:tint val="44500"/>
                  <a:satMod val="160000"/>
                </a:schemeClr>
              </a:gs>
              <a:gs pos="100000">
                <a:schemeClr val="accent1">
                  <a:tint val="23500"/>
                  <a:satMod val="160000"/>
                </a:schemeClr>
              </a:gs>
            </a:gsLst>
            <a:lin ang="5400000" scaled="0"/>
          </a:gradFill>
        </p:spPr>
        <p:txBody>
          <a:bodyPr/>
          <a:lstStyle/>
          <a:p>
            <a:pPr>
              <a:buNone/>
            </a:pPr>
            <a:r>
              <a:rPr lang="es-ES" dirty="0" smtClean="0">
                <a:solidFill>
                  <a:srgbClr val="FFFF00"/>
                </a:solidFill>
              </a:rPr>
              <a:t>La danza ha sido utilizada como herramienta terapéutica desde la antigüedad, sin embargo esta concepción catártica y terapéutica se olvidó por mucho tiempo debido al desarrollo de la danza como un arte formal y al auge de corrientes dualistas que separaban la mente del cuerpo.</a:t>
            </a:r>
          </a:p>
          <a:p>
            <a:pPr>
              <a:buNone/>
            </a:pPr>
            <a:endParaRPr lang="es-ES" dirty="0" smtClean="0"/>
          </a:p>
          <a:p>
            <a:endParaRPr lang="es-ES" dirty="0"/>
          </a:p>
        </p:txBody>
      </p:sp>
      <p:pic>
        <p:nvPicPr>
          <p:cNvPr id="4" name="3 Imagen" descr="imagem10.jpg"/>
          <p:cNvPicPr>
            <a:picLocks noChangeAspect="1"/>
          </p:cNvPicPr>
          <p:nvPr/>
        </p:nvPicPr>
        <p:blipFill>
          <a:blip r:embed="rId2"/>
          <a:stretch>
            <a:fillRect/>
          </a:stretch>
        </p:blipFill>
        <p:spPr>
          <a:xfrm>
            <a:off x="7715272" y="285728"/>
            <a:ext cx="923925" cy="11715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FFFF00"/>
                </a:solidFill>
              </a:rPr>
              <a:t>Danza-terapia</a:t>
            </a:r>
            <a:br>
              <a:rPr lang="es-ES" dirty="0" smtClean="0">
                <a:solidFill>
                  <a:srgbClr val="FFFF00"/>
                </a:solidFill>
              </a:rPr>
            </a:br>
            <a:endParaRPr lang="es-ES" dirty="0">
              <a:solidFill>
                <a:srgbClr val="FFFF00"/>
              </a:solidFill>
            </a:endParaRPr>
          </a:p>
        </p:txBody>
      </p:sp>
      <p:sp>
        <p:nvSpPr>
          <p:cNvPr id="3" name="2 Marcador de contenido"/>
          <p:cNvSpPr>
            <a:spLocks noGrp="1"/>
          </p:cNvSpPr>
          <p:nvPr>
            <p:ph idx="1"/>
          </p:nvPr>
        </p:nvSpPr>
        <p:spPr/>
        <p:txBody>
          <a:bodyPr>
            <a:normAutofit fontScale="85000" lnSpcReduction="10000"/>
          </a:bodyPr>
          <a:lstStyle/>
          <a:p>
            <a:r>
              <a:rPr lang="es-ES" dirty="0" smtClean="0">
                <a:solidFill>
                  <a:srgbClr val="FFFF00"/>
                </a:solidFill>
              </a:rPr>
              <a:t>Gracias a la práctica de la Danza Moderna, en los años cuarenta se retoma la danza como forma de terapia, surgiendo oficialmente esta especialidad en Estados Unidos de manos de Marian Chace, que descubrió los efectos tan beneficiosos de introducir un espacio de danza y movimiento improvisado y creativo, en la unidad psiquiátrica del hospital donde trabajaba.</a:t>
            </a:r>
          </a:p>
          <a:p>
            <a:r>
              <a:rPr lang="es-ES" dirty="0" smtClean="0">
                <a:solidFill>
                  <a:srgbClr val="FFFF00"/>
                </a:solidFill>
              </a:rPr>
              <a:t>A partir de entonces siguieron aumentando los logros en torno a esté nuevo método, en 1974 se empezó a utilizar en Europa, y actualmente la mayoría de los países lo utilizan.</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0070C0"/>
                </a:solidFill>
              </a:rPr>
              <a:t>¿En que consiste la danza-terapia?</a:t>
            </a:r>
            <a:endParaRPr lang="es-ES" dirty="0">
              <a:solidFill>
                <a:srgbClr val="0070C0"/>
              </a:solidFill>
            </a:endParaRPr>
          </a:p>
        </p:txBody>
      </p:sp>
      <p:sp>
        <p:nvSpPr>
          <p:cNvPr id="3" name="2 Marcador de contenido"/>
          <p:cNvSpPr>
            <a:spLocks noGrp="1"/>
          </p:cNvSpPr>
          <p:nvPr>
            <p:ph idx="1"/>
          </p:nvPr>
        </p:nvSpPr>
        <p:spPr/>
        <p:txBody>
          <a:bodyPr/>
          <a:lstStyle/>
          <a:p>
            <a:r>
              <a:rPr lang="es-ES" dirty="0" smtClean="0">
                <a:solidFill>
                  <a:srgbClr val="7030A0"/>
                </a:solidFill>
              </a:rPr>
              <a:t>La danza-terapia consiste en el uso terapéutico del movimiento, de la danza, para conseguir que interactúen tanto el cuerpo como la mente del individuo, para liberar emociones y sentimientos ocultos y lograr cambios en el comportamiento, ya que de esta manera conseguimos conocernos a nosotros mismos.</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accent5">
                    <a:lumMod val="60000"/>
                    <a:lumOff val="40000"/>
                  </a:schemeClr>
                </a:solidFill>
              </a:rPr>
              <a:t>¿En que nos beneficia y porque?</a:t>
            </a:r>
            <a:br>
              <a:rPr lang="es-ES" dirty="0" smtClean="0">
                <a:solidFill>
                  <a:schemeClr val="accent5">
                    <a:lumMod val="60000"/>
                    <a:lumOff val="40000"/>
                  </a:schemeClr>
                </a:solidFill>
              </a:rPr>
            </a:br>
            <a:endParaRPr lang="es-ES" dirty="0">
              <a:solidFill>
                <a:schemeClr val="accent5">
                  <a:lumMod val="60000"/>
                  <a:lumOff val="40000"/>
                </a:schemeClr>
              </a:solidFill>
            </a:endParaRPr>
          </a:p>
        </p:txBody>
      </p:sp>
      <p:sp>
        <p:nvSpPr>
          <p:cNvPr id="3" name="2 Marcador de contenido"/>
          <p:cNvSpPr>
            <a:spLocks noGrp="1"/>
          </p:cNvSpPr>
          <p:nvPr>
            <p:ph idx="1"/>
          </p:nvPr>
        </p:nvSpPr>
        <p:spPr/>
        <p:txBody>
          <a:bodyPr>
            <a:normAutofit fontScale="85000" lnSpcReduction="10000"/>
          </a:bodyPr>
          <a:lstStyle/>
          <a:p>
            <a:r>
              <a:rPr lang="es-ES" dirty="0" smtClean="0">
                <a:solidFill>
                  <a:srgbClr val="00B0F0"/>
                </a:solidFill>
              </a:rPr>
              <a:t>facilitan el desarrollo </a:t>
            </a:r>
            <a:r>
              <a:rPr lang="es-ES" dirty="0" err="1" smtClean="0">
                <a:solidFill>
                  <a:srgbClr val="00B0F0"/>
                </a:solidFill>
              </a:rPr>
              <a:t>psico</a:t>
            </a:r>
            <a:r>
              <a:rPr lang="es-ES" dirty="0" smtClean="0">
                <a:solidFill>
                  <a:srgbClr val="00B0F0"/>
                </a:solidFill>
              </a:rPr>
              <a:t>-social, cognitivo y afectivo del individuo.</a:t>
            </a:r>
          </a:p>
          <a:p>
            <a:r>
              <a:rPr lang="es-ES" dirty="0" smtClean="0">
                <a:solidFill>
                  <a:srgbClr val="00B0F0"/>
                </a:solidFill>
              </a:rPr>
              <a:t>A diferencia de lo verbal, un movimiento o postura puede encerrar tres o cuatro ideas simultáneas, las cuales desprenden información del inconsciente y personalizan las emociones. Por ello, el movimiento posibilita la expresión emocional de sentimientos profundamente guardados o de aquellos que no se pueden expresar con palabras, al mismo tiempo, incrementa la autoestima, la creatividad y la productividad.</a:t>
            </a:r>
            <a:endParaRPr lang="es-ES" dirty="0">
              <a:solidFill>
                <a:srgbClr val="00B0F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FFFF00"/>
                </a:solidFill>
              </a:rPr>
              <a:t>Biodanza</a:t>
            </a:r>
            <a:br>
              <a:rPr lang="es-ES" dirty="0" smtClean="0">
                <a:solidFill>
                  <a:srgbClr val="FFFF00"/>
                </a:solidFill>
              </a:rPr>
            </a:br>
            <a:endParaRPr lang="es-ES" dirty="0">
              <a:solidFill>
                <a:srgbClr val="FFFF00"/>
              </a:solidFill>
            </a:endParaRPr>
          </a:p>
        </p:txBody>
      </p:sp>
      <p:sp>
        <p:nvSpPr>
          <p:cNvPr id="3" name="2 Marcador de contenido"/>
          <p:cNvSpPr>
            <a:spLocks noGrp="1"/>
          </p:cNvSpPr>
          <p:nvPr>
            <p:ph idx="1"/>
          </p:nvPr>
        </p:nvSpPr>
        <p:spPr/>
        <p:txBody>
          <a:bodyPr>
            <a:normAutofit fontScale="70000" lnSpcReduction="20000"/>
          </a:bodyPr>
          <a:lstStyle/>
          <a:p>
            <a:r>
              <a:rPr lang="es-ES" dirty="0" smtClean="0">
                <a:solidFill>
                  <a:srgbClr val="FFFF00"/>
                </a:solidFill>
              </a:rPr>
              <a:t>El prefijo "BIO" tiene su origen en el término griego </a:t>
            </a:r>
            <a:r>
              <a:rPr lang="es-ES" dirty="0" err="1" smtClean="0">
                <a:solidFill>
                  <a:srgbClr val="FFFF00"/>
                </a:solidFill>
              </a:rPr>
              <a:t>B</a:t>
            </a:r>
            <a:r>
              <a:rPr lang="es-ES" dirty="0" err="1" smtClean="0">
                <a:solidFill>
                  <a:srgbClr val="FFFF00"/>
                </a:solidFill>
              </a:rPr>
              <a:t>ios</a:t>
            </a:r>
            <a:r>
              <a:rPr lang="es-ES" dirty="0" smtClean="0">
                <a:solidFill>
                  <a:srgbClr val="FFFF00"/>
                </a:solidFill>
              </a:rPr>
              <a:t> </a:t>
            </a:r>
            <a:r>
              <a:rPr lang="es-ES" dirty="0" smtClean="0">
                <a:solidFill>
                  <a:srgbClr val="FFFF00"/>
                </a:solidFill>
              </a:rPr>
              <a:t>que significa VIDA. La palabra "DANZA", de origen francés, significa movimiento integrado y con sentido. Así se construye el término Biodanza, una metáfora que significa  "Danza de la Vida".</a:t>
            </a:r>
            <a:br>
              <a:rPr lang="es-ES" dirty="0" smtClean="0">
                <a:solidFill>
                  <a:srgbClr val="FFFF00"/>
                </a:solidFill>
              </a:rPr>
            </a:br>
            <a:r>
              <a:rPr lang="es-ES" dirty="0" smtClean="0">
                <a:solidFill>
                  <a:srgbClr val="FFFF00"/>
                </a:solidFill>
              </a:rPr>
              <a:t>Biodanza es un sistema creado por Rolando Toro, psicólogo y antropólogo Chileno, hace cerca de 40 años, que se inspiró en fuentes antropológicas y etológicas. Los fundamentos teóricos de la Biodanza provienen de la Biología, ciencia de la vida</a:t>
            </a:r>
            <a:r>
              <a:rPr lang="es-ES" dirty="0" smtClean="0">
                <a:solidFill>
                  <a:srgbClr val="FFFF00"/>
                </a:solidFill>
              </a:rPr>
              <a:t>.</a:t>
            </a:r>
          </a:p>
          <a:p>
            <a:endParaRPr lang="es-ES" dirty="0" smtClean="0">
              <a:solidFill>
                <a:srgbClr val="FFFF00"/>
              </a:solidFill>
            </a:endParaRPr>
          </a:p>
          <a:p>
            <a:r>
              <a:rPr lang="es-ES" dirty="0" smtClean="0">
                <a:solidFill>
                  <a:srgbClr val="FFFF00"/>
                </a:solidFill>
              </a:rPr>
              <a:t>Toro realizó experiencias clínicas con pacientes psiquiátricos para verificar las vivencias que la música puede inducir en las personas. Llegó a la conclusión de que cada perturbación requiere unos determinados estímulos musicales y que la música tiene un poder curativo capaz de modificar estados físicos y emocionales crónicos.</a:t>
            </a:r>
            <a:endParaRPr lang="es-ES" dirty="0">
              <a:solidFill>
                <a:srgbClr val="FFFF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blipFill>
            <a:blip r:embed="rId2"/>
            <a:stretch>
              <a:fillRect/>
            </a:stretch>
          </a:blipFill>
        </p:spPr>
        <p:txBody>
          <a:bodyPr>
            <a:normAutofit fontScale="90000"/>
          </a:bodyPr>
          <a:lstStyle/>
          <a:p>
            <a:r>
              <a:rPr lang="es-ES" dirty="0" smtClean="0">
                <a:solidFill>
                  <a:srgbClr val="FF0000"/>
                </a:solidFill>
              </a:rPr>
              <a:t>¿En que consiste  </a:t>
            </a:r>
            <a:r>
              <a:rPr lang="es-ES" dirty="0" err="1" smtClean="0">
                <a:solidFill>
                  <a:srgbClr val="FF0000"/>
                </a:solidFill>
              </a:rPr>
              <a:t>biodanza</a:t>
            </a:r>
            <a:r>
              <a:rPr lang="es-ES" dirty="0" smtClean="0">
                <a:solidFill>
                  <a:srgbClr val="FF0000"/>
                </a:solidFill>
              </a:rPr>
              <a:t>?</a:t>
            </a:r>
            <a:br>
              <a:rPr lang="es-ES" dirty="0" smtClean="0">
                <a:solidFill>
                  <a:srgbClr val="FF0000"/>
                </a:solidFill>
              </a:rPr>
            </a:br>
            <a:endParaRPr lang="es-ES" dirty="0">
              <a:solidFill>
                <a:srgbClr val="FF0000"/>
              </a:solidFill>
            </a:endParaRPr>
          </a:p>
        </p:txBody>
      </p:sp>
      <p:sp>
        <p:nvSpPr>
          <p:cNvPr id="3" name="2 Marcador de contenido"/>
          <p:cNvSpPr>
            <a:spLocks noGrp="1"/>
          </p:cNvSpPr>
          <p:nvPr>
            <p:ph idx="1"/>
          </p:nvPr>
        </p:nvSpPr>
        <p:spPr>
          <a:blipFill>
            <a:blip r:embed="rId2"/>
            <a:stretch>
              <a:fillRect/>
            </a:stretch>
          </a:blipFill>
        </p:spPr>
        <p:txBody>
          <a:bodyPr/>
          <a:lstStyle/>
          <a:p>
            <a:r>
              <a:rPr lang="es-ES" dirty="0" smtClean="0">
                <a:solidFill>
                  <a:srgbClr val="FFFF00"/>
                </a:solidFill>
              </a:rPr>
              <a:t>es un sistema de integración y desarrollo humano basado en vivencias inducidas por la música, el movimiento y la emoción, con el fin de ayudar a la solución de conflictos interiores y al desenvolvimiento armónico de la personalidad. Se utilizan ejercicios y músicas organizadas con el fin de aumentar la resistencia al estrés, promover la renovación orgánica y mejorar la comunicación</a:t>
            </a:r>
            <a:r>
              <a:rPr lang="es-ES" dirty="0" smtClean="0"/>
              <a:t>. </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FF0000"/>
                </a:solidFill>
              </a:rPr>
              <a:t>¿En que nos beneficia ? </a:t>
            </a:r>
            <a:endParaRPr lang="es-ES" dirty="0">
              <a:solidFill>
                <a:srgbClr val="FF0000"/>
              </a:solidFill>
            </a:endParaRPr>
          </a:p>
        </p:txBody>
      </p:sp>
      <p:sp>
        <p:nvSpPr>
          <p:cNvPr id="3" name="2 Marcador de contenido"/>
          <p:cNvSpPr>
            <a:spLocks noGrp="1"/>
          </p:cNvSpPr>
          <p:nvPr>
            <p:ph idx="1"/>
          </p:nvPr>
        </p:nvSpPr>
        <p:spPr>
          <a:blipFill>
            <a:blip r:embed="rId2"/>
            <a:stretch>
              <a:fillRect/>
            </a:stretch>
          </a:blipFill>
        </p:spPr>
        <p:txBody>
          <a:bodyPr>
            <a:normAutofit/>
          </a:bodyPr>
          <a:lstStyle/>
          <a:p>
            <a:r>
              <a:rPr lang="es-ES" dirty="0" smtClean="0">
                <a:solidFill>
                  <a:srgbClr val="FF0000"/>
                </a:solidFill>
              </a:rPr>
              <a:t>La práctica regular de Biodanza, disuelve las tensiones motoras crónicas, favorece un estado de buen humor, refuerza el sistema inmunológico, refuerza la autoestima y la valoración del propio cuerpo, estimula un buen contacto interpersonal, y nos ayuda a encontrar nuevas motivaciones para vivir.</a:t>
            </a:r>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1336</Words>
  <Application>Microsoft Office PowerPoint</Application>
  <PresentationFormat>Presentación en pantalla (4:3)</PresentationFormat>
  <Paragraphs>62</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Tema de Office</vt:lpstr>
      <vt:lpstr>Alternativas psicoterapéuticas desde un enfoque artístico</vt:lpstr>
      <vt:lpstr>Diapositiva 2</vt:lpstr>
      <vt:lpstr>Danza </vt:lpstr>
      <vt:lpstr>Danza-terapia </vt:lpstr>
      <vt:lpstr>¿En que consiste la danza-terapia?</vt:lpstr>
      <vt:lpstr>¿En que nos beneficia y porque? </vt:lpstr>
      <vt:lpstr>Biodanza </vt:lpstr>
      <vt:lpstr>¿En que consiste  biodanza? </vt:lpstr>
      <vt:lpstr>¿En que nos beneficia ? </vt:lpstr>
      <vt:lpstr>¿Por qué?</vt:lpstr>
      <vt:lpstr>Música </vt:lpstr>
      <vt:lpstr>Musicoterapia </vt:lpstr>
      <vt:lpstr>¿En que consiste la musicoterapia?</vt:lpstr>
      <vt:lpstr>¿En que nos beneficia ?</vt:lpstr>
      <vt:lpstr>¿Por qué?</vt:lpstr>
      <vt:lpstr>Teatro </vt:lpstr>
      <vt:lpstr>Riso-terapia </vt:lpstr>
      <vt:lpstr>¿En que consiste la riso-terapia?</vt:lpstr>
      <vt:lpstr>¿En que nos beneficia? </vt:lpstr>
      <vt:lpstr>¿Por qué?</vt:lpstr>
      <vt:lpstr>Continuara……………….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Alternativas psicoterapéuticas desde un enfoque artístico</dc:title>
  <dc:creator>Server</dc:creator>
  <cp:lastModifiedBy>Server</cp:lastModifiedBy>
  <cp:revision>33</cp:revision>
  <dcterms:created xsi:type="dcterms:W3CDTF">2010-07-21T04:20:11Z</dcterms:created>
  <dcterms:modified xsi:type="dcterms:W3CDTF">2010-07-23T16:56:15Z</dcterms:modified>
</cp:coreProperties>
</file>