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101" r:id="rId1"/>
  </p:sldMasterIdLst>
  <p:notesMasterIdLst>
    <p:notesMasterId r:id="rId61"/>
  </p:notesMasterIdLst>
  <p:sldIdLst>
    <p:sldId id="581" r:id="rId2"/>
    <p:sldId id="571" r:id="rId3"/>
    <p:sldId id="265" r:id="rId4"/>
    <p:sldId id="520" r:id="rId5"/>
    <p:sldId id="595" r:id="rId6"/>
    <p:sldId id="643" r:id="rId7"/>
    <p:sldId id="641" r:id="rId8"/>
    <p:sldId id="644" r:id="rId9"/>
    <p:sldId id="646" r:id="rId10"/>
    <p:sldId id="639" r:id="rId11"/>
    <p:sldId id="381" r:id="rId12"/>
    <p:sldId id="523" r:id="rId13"/>
    <p:sldId id="596" r:id="rId14"/>
    <p:sldId id="524" r:id="rId15"/>
    <p:sldId id="597" r:id="rId16"/>
    <p:sldId id="528" r:id="rId17"/>
    <p:sldId id="527" r:id="rId18"/>
    <p:sldId id="598" r:id="rId19"/>
    <p:sldId id="530" r:id="rId20"/>
    <p:sldId id="584" r:id="rId21"/>
    <p:sldId id="599" r:id="rId22"/>
    <p:sldId id="560" r:id="rId23"/>
    <p:sldId id="600" r:id="rId24"/>
    <p:sldId id="531" r:id="rId25"/>
    <p:sldId id="585" r:id="rId26"/>
    <p:sldId id="525" r:id="rId27"/>
    <p:sldId id="601" r:id="rId28"/>
    <p:sldId id="532" r:id="rId29"/>
    <p:sldId id="298" r:id="rId30"/>
    <p:sldId id="529" r:id="rId31"/>
    <p:sldId id="602" r:id="rId32"/>
    <p:sldId id="652" r:id="rId33"/>
    <p:sldId id="648" r:id="rId34"/>
    <p:sldId id="650" r:id="rId35"/>
    <p:sldId id="651" r:id="rId36"/>
    <p:sldId id="558" r:id="rId37"/>
    <p:sldId id="653" r:id="rId38"/>
    <p:sldId id="631" r:id="rId39"/>
    <p:sldId id="637" r:id="rId40"/>
    <p:sldId id="638" r:id="rId41"/>
    <p:sldId id="284" r:id="rId42"/>
    <p:sldId id="654" r:id="rId43"/>
    <p:sldId id="535" r:id="rId44"/>
    <p:sldId id="583" r:id="rId45"/>
    <p:sldId id="658" r:id="rId46"/>
    <p:sldId id="659" r:id="rId47"/>
    <p:sldId id="660" r:id="rId48"/>
    <p:sldId id="661" r:id="rId49"/>
    <p:sldId id="665" r:id="rId50"/>
    <p:sldId id="666" r:id="rId51"/>
    <p:sldId id="664" r:id="rId52"/>
    <p:sldId id="663" r:id="rId53"/>
    <p:sldId id="667" r:id="rId54"/>
    <p:sldId id="668" r:id="rId55"/>
    <p:sldId id="670" r:id="rId56"/>
    <p:sldId id="673" r:id="rId57"/>
    <p:sldId id="671" r:id="rId58"/>
    <p:sldId id="260" r:id="rId59"/>
    <p:sldId id="385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E1EF3AC-D825-4657-864A-9363FD90095D}">
          <p14:sldIdLst>
            <p14:sldId id="581"/>
            <p14:sldId id="571"/>
            <p14:sldId id="265"/>
            <p14:sldId id="520"/>
            <p14:sldId id="595"/>
            <p14:sldId id="643"/>
            <p14:sldId id="641"/>
            <p14:sldId id="644"/>
            <p14:sldId id="646"/>
            <p14:sldId id="639"/>
            <p14:sldId id="381"/>
            <p14:sldId id="523"/>
            <p14:sldId id="596"/>
            <p14:sldId id="524"/>
            <p14:sldId id="597"/>
            <p14:sldId id="528"/>
            <p14:sldId id="527"/>
            <p14:sldId id="598"/>
            <p14:sldId id="530"/>
            <p14:sldId id="584"/>
            <p14:sldId id="599"/>
            <p14:sldId id="560"/>
            <p14:sldId id="600"/>
            <p14:sldId id="531"/>
            <p14:sldId id="585"/>
            <p14:sldId id="525"/>
            <p14:sldId id="601"/>
            <p14:sldId id="532"/>
            <p14:sldId id="298"/>
            <p14:sldId id="529"/>
            <p14:sldId id="602"/>
            <p14:sldId id="652"/>
            <p14:sldId id="648"/>
            <p14:sldId id="650"/>
            <p14:sldId id="651"/>
            <p14:sldId id="558"/>
            <p14:sldId id="653"/>
            <p14:sldId id="631"/>
            <p14:sldId id="637"/>
            <p14:sldId id="638"/>
            <p14:sldId id="284"/>
            <p14:sldId id="654"/>
            <p14:sldId id="535"/>
            <p14:sldId id="583"/>
            <p14:sldId id="658"/>
            <p14:sldId id="659"/>
            <p14:sldId id="660"/>
            <p14:sldId id="661"/>
            <p14:sldId id="665"/>
            <p14:sldId id="666"/>
            <p14:sldId id="664"/>
            <p14:sldId id="663"/>
            <p14:sldId id="667"/>
            <p14:sldId id="668"/>
            <p14:sldId id="670"/>
            <p14:sldId id="673"/>
            <p14:sldId id="671"/>
            <p14:sldId id="260"/>
          </p14:sldIdLst>
        </p14:section>
        <p14:section name="Sección sin título" id="{F0C36B65-B8CE-4F17-B210-972781D56A30}">
          <p14:sldIdLst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41BB5"/>
    <a:srgbClr val="FF0000"/>
    <a:srgbClr val="BA1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94291" autoAdjust="0"/>
  </p:normalViewPr>
  <p:slideViewPr>
    <p:cSldViewPr>
      <p:cViewPr varScale="1">
        <p:scale>
          <a:sx n="74" d="100"/>
          <a:sy n="74" d="100"/>
        </p:scale>
        <p:origin x="11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8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BBE8F-C5DF-4335-9533-6D5BC88E720F}" type="datetimeFigureOut">
              <a:rPr lang="es-BO" smtClean="0"/>
              <a:t>18/7/2023</a:t>
            </a:fld>
            <a:endParaRPr lang="es-B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D7BC1-FD08-4075-A791-F8C5D3C08CCF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104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2E873-A3CA-48FE-A5A2-C82FC2A0909E}" type="slidenum">
              <a:rPr lang="es-BO" smtClean="0"/>
              <a:t>22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7724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659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7519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84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52221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530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7195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4293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132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673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4374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0014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042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1297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748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7194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038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7/18/2023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0354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www.google.com/url?sa=i&amp;rct=j&amp;q=&amp;esrc=s&amp;source=images&amp;cd=&amp;cad=rja&amp;uact=8&amp;ved=0ahUKEwjU2OaErLvVAhVNgiYKHRnoCW4QjRwIBw&amp;url=https://www.serpadres.es/3-6-anos/educacion-desarrollo/articulo/ensena-a-tu-hijo-a-vestirse-solito&amp;psig=AFQjCNEqsXa7UB_JtVjRbJFPRGiL920raQ&amp;ust=150185923453492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com/url?sa=i&amp;rct=j&amp;q=&amp;esrc=s&amp;source=images&amp;cd=&amp;cad=rja&amp;uact=8&amp;ved=0ahUKEwibtYSRp7vVAhXCyyYKHSjoA1QQjRwIBw&amp;url=https://ladiaria.com.uy/articulo/2011/9/que-el-que-no-quiere-oir/&amp;psig=AFQjCNFsHuR7aa22-x1hoN2u9b3tAtDLlA&amp;ust=150185790461647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www.google.com/url?sa=i&amp;rct=j&amp;q=&amp;esrc=s&amp;source=images&amp;cd=&amp;cad=rja&amp;uact=8&amp;ved=0ahUKEwj4i7nbprvVAhUBOSYKHRw-AIYQjRwIBw&amp;url=https://mejorconsalud.com/trampas-la-comunicacion-las-siempre-caemos/&amp;psig=AFQjCNFDkJrFgPRI8g6pYcH3ERhrCr0t1Q&amp;ust=1501857839385599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om/url?sa=i&amp;rct=j&amp;q=&amp;esrc=s&amp;source=images&amp;cd=&amp;cad=rja&amp;uact=8&amp;ved=0ahUKEwjhqNTUpLvVAhWC7yYKHUvVDRcQjRwIBw&amp;url=https://es.slideshare.net/KarineElgueta/conducta-adaptativa&amp;psig=AFQjCNENDPwpy--kkUcSD6h7N8xUkuICyA&amp;ust=150185729513525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game-learn.com/game-based-learning-formacion-corporativa/serious-game-de-liderazgo-y-gestion-de-equipos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om/url?sa=i&amp;rct=j&amp;q=&amp;esrc=s&amp;source=images&amp;cd=&amp;cad=rja&amp;uact=8&amp;ved=0ahUKEwjhqNTUpLvVAhWC7yYKHUvVDRcQjRwIBw&amp;url=https://es.slideshare.net/KarineElgueta/conducta-adaptativa&amp;psig=AFQjCNENDPwpy--kkUcSD6h7N8xUkuICyA&amp;ust=1501857295135254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centroestudios.mineduc.cl/wp-content/uploads/sites/100/2017/07/INFORME-FINAL-F911407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4003444" y="5794815"/>
            <a:ext cx="4606123" cy="732816"/>
          </a:xfrm>
        </p:spPr>
        <p:txBody>
          <a:bodyPr>
            <a:normAutofit/>
          </a:bodyPr>
          <a:lstStyle/>
          <a:p>
            <a:pPr algn="r"/>
            <a:r>
              <a:rPr lang="es-ES" sz="2000" b="1" i="1" dirty="0">
                <a:solidFill>
                  <a:srgbClr val="0000CC"/>
                </a:solidFill>
              </a:rPr>
              <a:t>Expositora: Lic. Claudia Ávila M.</a:t>
            </a:r>
            <a:br>
              <a:rPr lang="es-ES" sz="2000" b="1" i="1" dirty="0">
                <a:solidFill>
                  <a:srgbClr val="0000CC"/>
                </a:solidFill>
              </a:rPr>
            </a:br>
            <a:r>
              <a:rPr lang="es-ES" sz="2000" b="1" i="1" dirty="0">
                <a:solidFill>
                  <a:srgbClr val="0000CC"/>
                </a:solidFill>
              </a:rPr>
              <a:t>Coordinadora área RBC - EIFODEC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78290" y="1196752"/>
            <a:ext cx="7931277" cy="45980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6" name="5 Rectángulo"/>
          <p:cNvSpPr/>
          <p:nvPr/>
        </p:nvSpPr>
        <p:spPr>
          <a:xfrm>
            <a:off x="1115457" y="1556791"/>
            <a:ext cx="7056941" cy="38779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rgbClr val="0000CC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Diferenciación conceptual: </a:t>
            </a:r>
          </a:p>
          <a:p>
            <a:pPr algn="ctr"/>
            <a:r>
              <a:rPr lang="es-ES" sz="3200" b="1" dirty="0">
                <a:solidFill>
                  <a:srgbClr val="FF0000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Dominios de la conducta adaptativa</a:t>
            </a:r>
          </a:p>
          <a:p>
            <a:pPr algn="ctr"/>
            <a:r>
              <a:rPr lang="es-ES" sz="3200" b="1" dirty="0">
                <a:solidFill>
                  <a:srgbClr val="7030A0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Áreas de las habilidades adaptativas</a:t>
            </a:r>
          </a:p>
          <a:p>
            <a:pPr algn="ctr"/>
            <a:r>
              <a:rPr lang="es-ES" sz="3200" b="1" dirty="0">
                <a:solidFill>
                  <a:srgbClr val="00B050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Habilidades blandas y duras</a:t>
            </a:r>
          </a:p>
          <a:p>
            <a:pPr algn="ctr"/>
            <a:endParaRPr lang="es-ES" sz="5400" b="1" dirty="0">
              <a:solidFill>
                <a:srgbClr val="0000CC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82" y="149534"/>
            <a:ext cx="1512168" cy="15876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67" y="502939"/>
            <a:ext cx="2699792" cy="9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5CD043D-FAB6-5F7D-8DE8-06A716A3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836712"/>
            <a:ext cx="75628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2400" dirty="0"/>
          </a:p>
          <a:p>
            <a:pPr marL="0" indent="0">
              <a:buNone/>
            </a:pPr>
            <a:r>
              <a:rPr lang="es-MX" sz="2400" dirty="0"/>
              <a:t>Se </a:t>
            </a:r>
            <a:r>
              <a:rPr lang="es-MX" sz="2400" dirty="0">
                <a:solidFill>
                  <a:schemeClr val="tx1"/>
                </a:solidFill>
              </a:rPr>
              <a:t>establecieron </a:t>
            </a:r>
            <a:r>
              <a:rPr lang="es-MX" sz="2400" b="1" dirty="0">
                <a:solidFill>
                  <a:schemeClr val="tx1"/>
                </a:solidFill>
              </a:rPr>
              <a:t>diez áreas: </a:t>
            </a:r>
            <a:r>
              <a:rPr lang="es-MX" sz="2400" dirty="0">
                <a:solidFill>
                  <a:schemeClr val="tx1"/>
                </a:solidFill>
              </a:rPr>
              <a:t>comunicación, cuidado personal, habilidades de la vida en el hogar, habilidades sociales, utilización de la comunidad, autodirección, salud y seguridad, habilidades académicas y funcionales, tiempo libre, y trabajo</a:t>
            </a:r>
          </a:p>
          <a:p>
            <a:pPr marL="0" indent="0" algn="ctr">
              <a:buNone/>
            </a:pPr>
            <a:endParaRPr lang="es-MX" sz="2400" i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MX" sz="2400" i="1" dirty="0">
                <a:solidFill>
                  <a:schemeClr val="tx1"/>
                </a:solidFill>
              </a:rPr>
              <a:t>En las cuales las habilidades adaptativas pueden describirse. Los déficits en dos o más de estas diez áreas implicarían limitaciones en las habilidades de adaptación del sujeto (</a:t>
            </a:r>
            <a:r>
              <a:rPr lang="es-MX" sz="2400" i="1" dirty="0" err="1">
                <a:solidFill>
                  <a:schemeClr val="tx1"/>
                </a:solidFill>
              </a:rPr>
              <a:t>Luckasson</a:t>
            </a:r>
            <a:r>
              <a:rPr lang="es-MX" sz="2400" i="1" dirty="0">
                <a:solidFill>
                  <a:schemeClr val="tx1"/>
                </a:solidFill>
              </a:rPr>
              <a:t> et al., 1992). </a:t>
            </a:r>
          </a:p>
        </p:txBody>
      </p:sp>
    </p:spTree>
    <p:extLst>
      <p:ext uri="{BB962C8B-B14F-4D97-AF65-F5344CB8AC3E}">
        <p14:creationId xmlns:p14="http://schemas.microsoft.com/office/powerpoint/2010/main" val="269385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908811-99CD-C84A-580F-941EF94B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335355"/>
            <a:ext cx="8740238" cy="539327"/>
          </a:xfrm>
        </p:spPr>
        <p:txBody>
          <a:bodyPr>
            <a:normAutofit/>
          </a:bodyPr>
          <a:lstStyle/>
          <a:p>
            <a:pPr algn="l"/>
            <a:r>
              <a:rPr lang="es-BO" sz="2250" b="1" dirty="0">
                <a:latin typeface=""/>
              </a:rPr>
              <a:t>       </a:t>
            </a:r>
            <a:r>
              <a:rPr lang="es-BO" sz="2400" b="1" dirty="0">
                <a:latin typeface=""/>
              </a:rPr>
              <a:t>HABILIDADES ADAPTATIVAS  </a:t>
            </a:r>
            <a:endParaRPr lang="x-none" sz="2400" b="1" dirty="0">
              <a:latin typeface="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04A363F-E9B9-7F28-6B1F-874C8C80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18" y="1196751"/>
            <a:ext cx="5123329" cy="5325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BO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Existen 10 áreas o dimensiones de las habilidades adaptativas replanteadas en 2002 por la AAIDD (Asociación Americana de Discapacidades Intelectuales y del Desarrollo):</a:t>
            </a: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Comunicación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Autocuidado</a:t>
            </a:r>
            <a:r>
              <a:rPr lang="es-BO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Habilidades de vida en el hogar 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Habilidades sociales 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Utilización de la comunidad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Autodirección 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Salud y seguridad 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Académico funcional </a:t>
            </a:r>
            <a:endParaRPr lang="es-BO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Ocio y tiempo libre:</a:t>
            </a:r>
            <a:r>
              <a:rPr lang="es-BO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>
              <a:tabLst>
                <a:tab pos="2871788" algn="l"/>
              </a:tabLst>
            </a:pPr>
            <a:r>
              <a:rPr lang="es-BO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Trabajo</a:t>
            </a:r>
            <a:endParaRPr lang="x-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A1C6B05-AF31-1397-736A-88D8186F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521" y="3587269"/>
            <a:ext cx="2412642" cy="32210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F6B50D0-FBA9-2D60-2792-CD997D53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823" y="874682"/>
            <a:ext cx="2710687" cy="36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89756"/>
            <a:ext cx="5073280" cy="829896"/>
          </a:xfrm>
        </p:spPr>
        <p:txBody>
          <a:bodyPr>
            <a:normAutofit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Auto-cuidado</a:t>
            </a:r>
            <a:endParaRPr lang="es-BO" b="1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444178"/>
            <a:ext cx="7920880" cy="22728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BO" sz="2000" dirty="0"/>
              <a:t>Son habilidades implicadas en el </a:t>
            </a:r>
            <a:r>
              <a:rPr lang="es-BO" sz="2000" dirty="0">
                <a:solidFill>
                  <a:srgbClr val="0000CC"/>
                </a:solidFill>
              </a:rPr>
              <a:t>cuidado de sí mismo, </a:t>
            </a:r>
            <a:r>
              <a:rPr lang="es-BO" sz="2000" dirty="0"/>
              <a:t>en lo referente a aspectos de </a:t>
            </a:r>
            <a:r>
              <a:rPr lang="es-BO" sz="2000" dirty="0">
                <a:solidFill>
                  <a:srgbClr val="0000CC"/>
                </a:solidFill>
              </a:rPr>
              <a:t>higiene personal, hábitos alimenticios saludables, vestido e imagen exterior </a:t>
            </a:r>
            <a:r>
              <a:rPr lang="es-BO" sz="2000" dirty="0"/>
              <a:t>ajustada a la persona, momento o situación en la que participan, así como la preocupación por su imagen y apariencia física que proporcionen el desarrollo de su autonomía personal y una mejora en sus relaciones sociales.</a:t>
            </a:r>
          </a:p>
          <a:p>
            <a:pPr algn="just"/>
            <a:endParaRPr lang="es-BO" sz="2000" dirty="0"/>
          </a:p>
          <a:p>
            <a:pPr algn="just"/>
            <a:endParaRPr lang="es-BO" sz="2000" dirty="0"/>
          </a:p>
          <a:p>
            <a:pPr marL="68580" indent="0" algn="just">
              <a:buNone/>
            </a:pPr>
            <a:endParaRPr lang="es-B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9AB4AFFF-8849-46E1-B16A-9FF48105C343}"/>
              </a:ext>
            </a:extLst>
          </p:cNvPr>
          <p:cNvGraphicFramePr>
            <a:graphicFrameLocks noGrp="1"/>
          </p:cNvGraphicFramePr>
          <p:nvPr/>
        </p:nvGraphicFramePr>
        <p:xfrm>
          <a:off x="2207821" y="3717032"/>
          <a:ext cx="530442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422">
                  <a:extLst>
                    <a:ext uri="{9D8B030D-6E8A-4147-A177-3AD203B41FA5}">
                      <a16:colId xmlns:a16="http://schemas.microsoft.com/office/drawing/2014/main" xmlns="" val="149917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	Comida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1.a. Come con la mano, 			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2.a. Bebe con vaso / taza				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3.a. Utiliza cubiertos …..		</a:t>
                      </a:r>
                    </a:p>
                    <a:p>
                      <a:pPr lvl="1"/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	Vestido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1.b. QUITA ropa parte inferior				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2.b. QUITA ropa parte superior				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3.b. PONE ropa parte superior	…			</a:t>
                      </a:r>
                    </a:p>
                    <a:p>
                      <a:pPr lvl="1"/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	Higiene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1.c. Avisa si ensució sus pañales				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2.c. Controla esfínteres /babeo				</a:t>
                      </a:r>
                    </a:p>
                    <a:p>
                      <a:r>
                        <a:rPr lang="es-B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3.c. Utiliza correctamente WC…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3816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8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EIFODEC\2015\Mayra 2015\Fotos mayra 2015\fotos septiembre\20150901_143206.jpg">
            <a:extLst>
              <a:ext uri="{FF2B5EF4-FFF2-40B4-BE49-F238E27FC236}">
                <a16:creationId xmlns:a16="http://schemas.microsoft.com/office/drawing/2014/main" xmlns="" id="{3B710000-A9FA-44BD-A46A-7DE6102D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7" y="2608252"/>
            <a:ext cx="2729942" cy="18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Resultado de imagen para niños vestirse">
            <a:hlinkClick r:id="rId4"/>
            <a:extLst>
              <a:ext uri="{FF2B5EF4-FFF2-40B4-BE49-F238E27FC236}">
                <a16:creationId xmlns:a16="http://schemas.microsoft.com/office/drawing/2014/main" xmlns="" id="{9E80320A-333D-464A-965E-0B800A3D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7" y="555178"/>
            <a:ext cx="2729942" cy="180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9E0AF9F-569F-4C78-89AB-C4965E7E5739}"/>
              </a:ext>
            </a:extLst>
          </p:cNvPr>
          <p:cNvSpPr txBox="1"/>
          <p:nvPr/>
        </p:nvSpPr>
        <p:spPr>
          <a:xfrm>
            <a:off x="3851920" y="1038481"/>
            <a:ext cx="4481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/>
              <a:t>Autocuidado: </a:t>
            </a:r>
            <a:r>
              <a:rPr lang="es-MX" sz="2000" dirty="0"/>
              <a:t>habilidades implicadas en el aseo, comida, vestido, higiene y apariencia personal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F5E158F-5AD9-41CF-A9BE-93CD412A5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7" y="4731511"/>
            <a:ext cx="2729942" cy="204532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6AFA674-FE57-40C9-A4CE-F014EABD86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8252"/>
            <a:ext cx="3026031" cy="40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540568" y="417758"/>
            <a:ext cx="7024744" cy="82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3600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Vida de Hogar</a:t>
            </a:r>
            <a:endParaRPr lang="es-BO" sz="3600" b="1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827584" y="1484784"/>
            <a:ext cx="756084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just">
              <a:buNone/>
            </a:pPr>
            <a:r>
              <a:rPr lang="es-ES_tradnl" sz="2000" dirty="0">
                <a:solidFill>
                  <a:schemeClr val="tx1"/>
                </a:solidFill>
              </a:rPr>
              <a:t>Se refiere a la capacidad para aplicar las</a:t>
            </a:r>
            <a:r>
              <a:rPr lang="es-BO" sz="2000" dirty="0">
                <a:solidFill>
                  <a:schemeClr val="tx1"/>
                </a:solidFill>
              </a:rPr>
              <a:t> habilidades académicas funcionales en el hogar, el aprendizaje y mantenimiento de responsabilidades, y tareas implicadas en el mismo.</a:t>
            </a:r>
          </a:p>
          <a:p>
            <a:pPr marL="68580" indent="0" algn="just">
              <a:buNone/>
            </a:pPr>
            <a:endParaRPr lang="es-BO" dirty="0"/>
          </a:p>
        </p:txBody>
      </p:sp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xmlns="" id="{8BFFDE87-EF28-4621-9A4F-EEFA5A9C527A}"/>
              </a:ext>
            </a:extLst>
          </p:cNvPr>
          <p:cNvGraphicFramePr>
            <a:graphicFrameLocks noGrp="1"/>
          </p:cNvGraphicFramePr>
          <p:nvPr/>
        </p:nvGraphicFramePr>
        <p:xfrm>
          <a:off x="1691680" y="3090066"/>
          <a:ext cx="5760640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177568413"/>
                    </a:ext>
                  </a:extLst>
                </a:gridCol>
              </a:tblGrid>
              <a:tr h="3456384">
                <a:tc>
                  <a:txBody>
                    <a:bodyPr/>
                    <a:lstStyle/>
                    <a:p>
                      <a:pPr lvl="1"/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	Ropa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1.a. Reconoce ropa limpia y sucia				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2.a. Lava a mano/ a máquina…</a:t>
                      </a:r>
                    </a:p>
                    <a:p>
                      <a:pPr lvl="1"/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	Alimento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1.b. Guarda en refrigerador			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2.b. Realiza recetas sencillas…</a:t>
                      </a:r>
                    </a:p>
                    <a:p>
                      <a:pPr lvl="1"/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	Higiene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1.c. Barre / trapea / sacude				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2.c. Lava ventanas				</a:t>
                      </a:r>
                    </a:p>
                    <a:p>
                      <a:pPr lvl="1"/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D)	General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1.d. Utiliza el 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telèfono</a:t>
                      </a: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				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2.d. Utiliza artefactos eléctricos…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1399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3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BA26030-4152-43EC-A54C-E541FE028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692696"/>
            <a:ext cx="6768752" cy="1622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b="1" dirty="0"/>
              <a:t>Vida en el hogar</a:t>
            </a:r>
            <a:r>
              <a:rPr lang="es-MX" sz="2000" dirty="0"/>
              <a:t>: Habilidades relacionadas con el funcionamiento dentro del hogar, cuidado del hogar, tareas, cuidado de la ropa, preparación de comidas, compras, seguridad en el hogar y planificación diaria.</a:t>
            </a:r>
            <a:endParaRPr lang="es-BO" sz="2000" dirty="0"/>
          </a:p>
        </p:txBody>
      </p:sp>
      <p:pic>
        <p:nvPicPr>
          <p:cNvPr id="4" name="Picture 2" descr="C:\Users\Mayis\Desktop\Fotos segundo semestre\20160915_153823.jpg">
            <a:extLst>
              <a:ext uri="{FF2B5EF4-FFF2-40B4-BE49-F238E27FC236}">
                <a16:creationId xmlns:a16="http://schemas.microsoft.com/office/drawing/2014/main" xmlns="" id="{D3334673-76A7-42C9-9EB6-31CD15D6D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r="16937"/>
          <a:stretch/>
        </p:blipFill>
        <p:spPr bwMode="auto">
          <a:xfrm>
            <a:off x="3104146" y="4282260"/>
            <a:ext cx="2935707" cy="24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yis\Desktop\Fotos segundo semestre\20161124_090814(0).jpg">
            <a:extLst>
              <a:ext uri="{FF2B5EF4-FFF2-40B4-BE49-F238E27FC236}">
                <a16:creationId xmlns:a16="http://schemas.microsoft.com/office/drawing/2014/main" xmlns="" id="{39E60D8A-E463-454D-94B1-C55912CF3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/>
          <a:stretch/>
        </p:blipFill>
        <p:spPr bwMode="auto">
          <a:xfrm rot="5400000">
            <a:off x="61343" y="3298178"/>
            <a:ext cx="3256548" cy="26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EIFODEC\2016\Planificaciones y resúmenes tres areas II-2015\Resumen de actividades  I-2015\Resumen de actividades área laboral I-2015\Registro gráfico área laboral I-2015\Practica de Cocina Gestion I 2015.jpg">
            <a:extLst>
              <a:ext uri="{FF2B5EF4-FFF2-40B4-BE49-F238E27FC236}">
                <a16:creationId xmlns:a16="http://schemas.microsoft.com/office/drawing/2014/main" xmlns="" id="{1471D986-FBB5-4A47-830C-E6130630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34" y="2996952"/>
            <a:ext cx="2765146" cy="32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1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468560" y="620688"/>
            <a:ext cx="7467600" cy="850106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Autodirección</a:t>
            </a:r>
            <a:endParaRPr lang="es-BO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476131"/>
            <a:ext cx="7467600" cy="1737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BO" sz="2000" dirty="0"/>
              <a:t>Se fomentan los aprendizajes orientados a realizar elecciones, aprender a seguir un horario, iniciar actividades adecuadas a sus necesidades personales e intereses, </a:t>
            </a:r>
            <a:r>
              <a:rPr lang="es-MX" sz="2000" dirty="0"/>
              <a:t>completar las tareas necesarias, buscar ayuda, resolver problemas, asertividad.</a:t>
            </a:r>
          </a:p>
          <a:p>
            <a:pPr marL="68580" indent="0" algn="just">
              <a:buNone/>
            </a:pPr>
            <a:endParaRPr lang="es-BO" sz="20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F1EE472E-B4EF-470E-8DEA-155DC6E35AE6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3213491"/>
          <a:ext cx="6096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179649021"/>
                    </a:ext>
                  </a:extLst>
                </a:gridCol>
              </a:tblGrid>
              <a:tr h="1439645">
                <a:tc>
                  <a:txBody>
                    <a:bodyPr/>
                    <a:lstStyle/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Tiene en su casa alguna responsabilidad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Sabe cuáles son sus actividades diarias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Conoce su dirección particular 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Reconoce horarios y fechas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Conoce el uso del  reloj…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6128625"/>
                  </a:ext>
                </a:extLst>
              </a:tr>
            </a:tbl>
          </a:graphicData>
        </a:graphic>
      </p:graphicFrame>
      <p:pic>
        <p:nvPicPr>
          <p:cNvPr id="6" name="Picture 2" descr="D:\EIFODEC\2017\junio\fotos junio\20170613_145731.jpg">
            <a:extLst>
              <a:ext uri="{FF2B5EF4-FFF2-40B4-BE49-F238E27FC236}">
                <a16:creationId xmlns:a16="http://schemas.microsoft.com/office/drawing/2014/main" xmlns="" id="{0C44CAE3-4806-4899-9CCD-EBD84BA0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40" y="4795734"/>
            <a:ext cx="4354760" cy="197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EIFODEC\2015\Mayra 2015\pendrive MAYRA 2015\Clases y prácticas Mayra\20150409_145359.jpg">
            <a:extLst>
              <a:ext uri="{FF2B5EF4-FFF2-40B4-BE49-F238E27FC236}">
                <a16:creationId xmlns:a16="http://schemas.microsoft.com/office/drawing/2014/main" xmlns="" id="{42DA6F0D-1B62-4855-B3BA-9CFA8E793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7338"/>
          <a:stretch/>
        </p:blipFill>
        <p:spPr bwMode="auto">
          <a:xfrm rot="5400000">
            <a:off x="1313356" y="5006379"/>
            <a:ext cx="1979291" cy="15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617537"/>
            <a:ext cx="7467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Uso de </a:t>
            </a:r>
            <a:r>
              <a:rPr lang="es-ES_tradnl" sz="4000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recursos</a:t>
            </a:r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 de la comunidad</a:t>
            </a:r>
            <a:endParaRPr lang="es-BO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9572" y="1412777"/>
            <a:ext cx="7704856" cy="2016224"/>
          </a:xfrm>
        </p:spPr>
        <p:txBody>
          <a:bodyPr>
            <a:noAutofit/>
          </a:bodyPr>
          <a:lstStyle/>
          <a:p>
            <a:pPr algn="just"/>
            <a:r>
              <a:rPr lang="es-BO" sz="2000" dirty="0"/>
              <a:t>Se incluyen competencias y destrezas relacionadas con el uso y disfrute adecuado de los recursos de la comunidad incluyendo el transporte, las compras en tiendas, grandes almacenes y supermercados, la utilización de otros servicios de la sociedad y la participación en recursos y eventos culturales. 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C5284367-EC6A-4138-8D79-5EEA6F6E6A3F}"/>
              </a:ext>
            </a:extLst>
          </p:cNvPr>
          <p:cNvGraphicFramePr>
            <a:graphicFrameLocks noGrp="1"/>
          </p:cNvGraphicFramePr>
          <p:nvPr/>
        </p:nvGraphicFramePr>
        <p:xfrm>
          <a:off x="1619672" y="4005064"/>
          <a:ext cx="6096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51544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BO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Reconoce trayectos habituales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Se traslada a lugares cercanos/lejanos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Utiliza medios de transporte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Conoce trayectos alternativos a los habituales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Maneja dinero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4196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8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BB2FCE05-5D35-44B6-A993-F843B4D89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70" y="3200936"/>
            <a:ext cx="4400878" cy="3300659"/>
          </a:xfrm>
        </p:spPr>
      </p:pic>
      <p:pic>
        <p:nvPicPr>
          <p:cNvPr id="4" name="Picture 2" descr="D:\EIFODEC\2015\fotos\IMG-20151205-WA0005.jpg">
            <a:extLst>
              <a:ext uri="{FF2B5EF4-FFF2-40B4-BE49-F238E27FC236}">
                <a16:creationId xmlns:a16="http://schemas.microsoft.com/office/drawing/2014/main" xmlns="" id="{F8F2A3D7-77E6-4A87-9A33-8D22A7B5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87" y="579642"/>
            <a:ext cx="3609837" cy="24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EIFODEC\2015\Mayra 2015\pendrive MAYRA 2015\fotos para informes\Salida a heladeria\DSC08801.JPG">
            <a:extLst>
              <a:ext uri="{FF2B5EF4-FFF2-40B4-BE49-F238E27FC236}">
                <a16:creationId xmlns:a16="http://schemas.microsoft.com/office/drawing/2014/main" xmlns="" id="{AF2DEBC3-B233-4435-8CF5-8DE8233C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9641"/>
            <a:ext cx="3600400" cy="249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EIFODEC\2015\Mayra 2015\Fotos mayra 2015\20151009_151255.jpg">
            <a:extLst>
              <a:ext uri="{FF2B5EF4-FFF2-40B4-BE49-F238E27FC236}">
                <a16:creationId xmlns:a16="http://schemas.microsoft.com/office/drawing/2014/main" xmlns="" id="{6777E27F-C1BA-4EF1-BB99-97A1FF973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4"/>
          <a:stretch/>
        </p:blipFill>
        <p:spPr bwMode="auto">
          <a:xfrm rot="5400000">
            <a:off x="942752" y="3448411"/>
            <a:ext cx="3288618" cy="28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1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620688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Académicas funcionales</a:t>
            </a:r>
            <a:endParaRPr lang="es-BO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484784"/>
            <a:ext cx="7467600" cy="504056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BO" sz="2400" dirty="0"/>
              <a:t>Están relacionadas con habilidades cognitivas y habilidades de aprendizajes instrumentales, que tienen además una aplicación directa en la vida cotidiana. Por ejemplo: escribir, leer, utilizar de un modo práctico los conceptos matemáticos básicos y el manejo del sistema monetario actual, y todo aquello relacionado con el conocimiento del entorno físico y la propia salud y sexualidad.</a:t>
            </a:r>
          </a:p>
          <a:p>
            <a:pPr marL="0" indent="0" algn="just">
              <a:buNone/>
            </a:pPr>
            <a:endParaRPr lang="es-BO" sz="2400" dirty="0"/>
          </a:p>
          <a:p>
            <a:pPr marL="0" indent="0" algn="just">
              <a:buNone/>
            </a:pPr>
            <a:r>
              <a:rPr lang="es-BO" sz="2400" dirty="0"/>
              <a:t>Es importante destacar que esta área no se centra en los logros correspondientes a un determinado nivel académico, sino más bien en la adquisición de habilidades académicas</a:t>
            </a:r>
            <a:r>
              <a:rPr lang="es-BO" sz="2400" dirty="0">
                <a:solidFill>
                  <a:srgbClr val="FF0000"/>
                </a:solidFill>
              </a:rPr>
              <a:t> </a:t>
            </a:r>
            <a:r>
              <a:rPr lang="es-BO" sz="2400" dirty="0">
                <a:solidFill>
                  <a:srgbClr val="0000CC"/>
                </a:solidFill>
              </a:rPr>
              <a:t>funcionales </a:t>
            </a:r>
            <a:r>
              <a:rPr lang="es-BO" sz="2400" dirty="0"/>
              <a:t>que le permitan al individuo términos de vida independiente.</a:t>
            </a:r>
          </a:p>
          <a:p>
            <a:pPr marL="0" indent="0" algn="just">
              <a:buNone/>
            </a:pP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31930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B0E2B8-D903-48FA-9242-22C16A6A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424310"/>
            <a:ext cx="6589199" cy="1868786"/>
          </a:xfrm>
        </p:spPr>
        <p:txBody>
          <a:bodyPr>
            <a:normAutofit fontScale="90000"/>
          </a:bodyPr>
          <a:lstStyle/>
          <a:p>
            <a:pPr algn="ctr"/>
            <a:r>
              <a:rPr lang="es-BO" sz="4000" b="1" dirty="0">
                <a:solidFill>
                  <a:srgbClr val="0000CC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ANTES VOLVAMOS A LA DEFINICIÓN DE DISCAPACIDAD INTELECTUAL…</a:t>
            </a:r>
          </a:p>
        </p:txBody>
      </p:sp>
    </p:spTree>
    <p:extLst>
      <p:ext uri="{BB962C8B-B14F-4D97-AF65-F5344CB8AC3E}">
        <p14:creationId xmlns:p14="http://schemas.microsoft.com/office/powerpoint/2010/main" val="2958498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83CDF15E-4608-4F0A-B08E-B88682D74A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03648" y="1340768"/>
          <a:ext cx="633670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xmlns="" val="326054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Discrimina colores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Discrimina formas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Discrimina tamaños (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cant</a:t>
                      </a: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Piezas)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Respeta espacios gráficos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Presenta nociones 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temporoespaciales</a:t>
                      </a:r>
                      <a:endParaRPr lang="es-BO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	Nociones de lateralidad en sí / otros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	Reconoce formas figuras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	Presenta conservación de cantidad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9)	Clasifica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10)	Presenta nociones 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prenuméricas</a:t>
                      </a:r>
                      <a:endParaRPr lang="es-BO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11)	Reconoce su esquema corporal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12)	Reconoce vocales 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.-min.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13)	Reconoce consonantes 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.-min.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14)	Reconoce su nombre escrito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15)	Escribe su nombre …</a:t>
                      </a:r>
                    </a:p>
                    <a:p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029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37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01292A1-EDC9-48AB-B17A-74CF8F1A0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7" y="692696"/>
            <a:ext cx="3758999" cy="2410726"/>
          </a:xfrm>
          <a:prstGeom prst="rect">
            <a:avLst/>
          </a:prstGeom>
        </p:spPr>
      </p:pic>
      <p:pic>
        <p:nvPicPr>
          <p:cNvPr id="6" name="Picture 2" descr="D:\EIFODEC\2015\Mayra 2015\Fotos mayra 2015\20150828_143741.jpg">
            <a:extLst>
              <a:ext uri="{FF2B5EF4-FFF2-40B4-BE49-F238E27FC236}">
                <a16:creationId xmlns:a16="http://schemas.microsoft.com/office/drawing/2014/main" xmlns="" id="{1598C534-3DF9-450C-937A-7A935090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17" y="3754579"/>
            <a:ext cx="3758999" cy="24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EIFODEC\2017\fotos febrero\20170216_163253.jpg">
            <a:extLst>
              <a:ext uri="{FF2B5EF4-FFF2-40B4-BE49-F238E27FC236}">
                <a16:creationId xmlns:a16="http://schemas.microsoft.com/office/drawing/2014/main" xmlns="" id="{077EC8A7-1E12-4076-9C77-6150850A0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51703"/>
            <a:ext cx="3800572" cy="24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C2C9104-49F4-4388-B336-B4C1FBF68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3800572" cy="24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3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620688"/>
            <a:ext cx="500852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Comunicación</a:t>
            </a:r>
            <a:endParaRPr lang="es-BO" b="1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3559" y="1844824"/>
            <a:ext cx="7416882" cy="37444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BO" sz="2000" dirty="0"/>
              <a:t>Es la habilidad que se ve reflejada en la capacidad que pueda tener una persona de expresar sus sentimientos y emociones ya sea a través del lenguaje oral, gestual o escrito, etc.</a:t>
            </a:r>
          </a:p>
          <a:p>
            <a:pPr marL="0" indent="0" algn="just">
              <a:buNone/>
            </a:pPr>
            <a:endParaRPr lang="es-BO" sz="2000" dirty="0"/>
          </a:p>
          <a:p>
            <a:pPr marL="0" indent="0" algn="just">
              <a:buNone/>
            </a:pPr>
            <a:r>
              <a:rPr lang="es-ES_tradnl" sz="2000" dirty="0"/>
              <a:t>Implica también la capacidad de comprender una información a través del lenguaje verbal oral, escrito, símbolos gráficos, lenguaje de signos, palabra, expresión facial, corporal, sonidos, para establecer relación con uno mismo, con el medio y con los demás.</a:t>
            </a:r>
          </a:p>
          <a:p>
            <a:pPr marL="0" indent="0" algn="just">
              <a:buNone/>
            </a:pPr>
            <a:r>
              <a:rPr lang="es-ES_tradnl" sz="2000" dirty="0"/>
              <a:t> </a:t>
            </a:r>
          </a:p>
          <a:p>
            <a:pPr marL="68580" indent="0" algn="just">
              <a:buNone/>
            </a:pPr>
            <a:endParaRPr lang="es-BO" sz="1800" dirty="0"/>
          </a:p>
        </p:txBody>
      </p:sp>
    </p:spTree>
    <p:extLst>
      <p:ext uri="{BB962C8B-B14F-4D97-AF65-F5344CB8AC3E}">
        <p14:creationId xmlns:p14="http://schemas.microsoft.com/office/powerpoint/2010/main" val="20674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n para comunicacion señas">
            <a:hlinkClick r:id="rId2"/>
            <a:extLst>
              <a:ext uri="{FF2B5EF4-FFF2-40B4-BE49-F238E27FC236}">
                <a16:creationId xmlns:a16="http://schemas.microsoft.com/office/drawing/2014/main" xmlns="" id="{431FE2B5-1C5E-4400-BE73-CF49E036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49080"/>
            <a:ext cx="3593205" cy="23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comunicacion imagen">
            <a:hlinkClick r:id="rId4"/>
            <a:extLst>
              <a:ext uri="{FF2B5EF4-FFF2-40B4-BE49-F238E27FC236}">
                <a16:creationId xmlns:a16="http://schemas.microsoft.com/office/drawing/2014/main" xmlns="" id="{AF5EF09F-C096-4FF3-BEA4-FA505A28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12" y="4149080"/>
            <a:ext cx="4307379" cy="23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A2BC825F-E56F-4A29-837C-61E8B380466F}"/>
              </a:ext>
            </a:extLst>
          </p:cNvPr>
          <p:cNvGraphicFramePr>
            <a:graphicFrameLocks noGrp="1"/>
          </p:cNvGraphicFramePr>
          <p:nvPr/>
        </p:nvGraphicFramePr>
        <p:xfrm>
          <a:off x="1835696" y="1484784"/>
          <a:ext cx="6096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1220517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Responde a estímulos V-A-T 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Presenta patrón básico de Respuesta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Expresa Placer - Displacer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Reconoce y expresa emociones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Maneja código elemental de comunicación </a:t>
                      </a:r>
                    </a:p>
                    <a:p>
                      <a:pPr marL="342900" indent="-342900">
                        <a:buAutoNum type="arabicParenR" startAt="6"/>
                      </a:pP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expresa  	</a:t>
                      </a:r>
                    </a:p>
                    <a:p>
                      <a:pPr marL="914400" lvl="2" indent="0">
                        <a:buNone/>
                      </a:pP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-Por facies</a:t>
                      </a:r>
                    </a:p>
                    <a:p>
                      <a:pPr lvl="2"/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s-BO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</a:t>
                      </a:r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Ocular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3635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116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620688"/>
            <a:ext cx="4371256" cy="634082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Ocio y tiempo libre</a:t>
            </a:r>
            <a:endParaRPr lang="es-BO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412776"/>
            <a:ext cx="7776864" cy="5175606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es-BO" sz="2000" dirty="0"/>
              <a:t>Tiene que ver con desarrollo de intereses variados de tiempo libre y ocio, considerando las </a:t>
            </a:r>
            <a:r>
              <a:rPr lang="es-BO" sz="2000" dirty="0">
                <a:solidFill>
                  <a:srgbClr val="0000CC"/>
                </a:solidFill>
              </a:rPr>
              <a:t>preferencias y elecciones personales</a:t>
            </a:r>
            <a:r>
              <a:rPr lang="es-BO" sz="2000" dirty="0"/>
              <a:t>, fomentando la utilización y disfrute de las posibilidades de ocio tanto en el hogar como de las alternativas que ofrece la comunidad. </a:t>
            </a:r>
          </a:p>
          <a:p>
            <a:pPr marL="68580" indent="0" algn="just">
              <a:buNone/>
            </a:pPr>
            <a:endParaRPr lang="es-BO" sz="2000" dirty="0"/>
          </a:p>
          <a:p>
            <a:pPr marL="68580" indent="0" algn="just">
              <a:buNone/>
            </a:pPr>
            <a:r>
              <a:rPr lang="es-ES_tradnl" sz="2000" dirty="0"/>
              <a:t>Participación de las actividades recreativas individuales y grupales, respetar turnos de participación, aumentar el repertorio de intereses, aumento de conocimientos y habilidades</a:t>
            </a:r>
          </a:p>
          <a:p>
            <a:pPr marL="68580" indent="0" algn="just">
              <a:buNone/>
            </a:pPr>
            <a:endParaRPr lang="es-BO" sz="1400" dirty="0"/>
          </a:p>
          <a:p>
            <a:pPr marL="68580" indent="0" algn="just">
              <a:buNone/>
            </a:pPr>
            <a:r>
              <a:rPr lang="es-BO" sz="2000" dirty="0"/>
              <a:t>El comportamiento y el cumplimiento adecuado de normas en lugares de ocio y tiempo libre, y la aplicación de las habilidades funcionales son herramientas indispensables para un funcionamiento personal satisfactorio.</a:t>
            </a:r>
          </a:p>
        </p:txBody>
      </p:sp>
    </p:spTree>
    <p:extLst>
      <p:ext uri="{BB962C8B-B14F-4D97-AF65-F5344CB8AC3E}">
        <p14:creationId xmlns:p14="http://schemas.microsoft.com/office/powerpoint/2010/main" val="27930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64AD9DE3-3894-4800-8ABB-5C479ABCF921}"/>
              </a:ext>
            </a:extLst>
          </p:cNvPr>
          <p:cNvGraphicFramePr>
            <a:graphicFrameLocks noGrp="1"/>
          </p:cNvGraphicFramePr>
          <p:nvPr/>
        </p:nvGraphicFramePr>
        <p:xfrm>
          <a:off x="1763688" y="620688"/>
          <a:ext cx="60960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40581633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BO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Sigue objetos - se conecta al entorno 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Presenta destrezas motrices generales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Arrastra - empuja objetos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Realiza juegos simbólicos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Participa en juegos tradicionales ¿con quien?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	Participa en juegos de mesa  ¿con quien?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	Realiza actividades preferidas en el hogar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	Realiza actividades preferidas en el exterior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9)	Realiza deportes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10)	Participa en actividades de arte</a:t>
                      </a:r>
                    </a:p>
                    <a:p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8171419"/>
                  </a:ext>
                </a:extLst>
              </a:tr>
            </a:tbl>
          </a:graphicData>
        </a:graphic>
      </p:graphicFrame>
      <p:pic>
        <p:nvPicPr>
          <p:cNvPr id="6" name="Picture 2" descr="D:\EIFODEC\2016\PLANES Y RESUMENES\Resumen de actividades  I-2015\Resumen de actividades área laboral I-2015\Registro gráfico área laboral I-2015\Salida a la Reposteria Gestion I 2015.jpg">
            <a:extLst>
              <a:ext uri="{FF2B5EF4-FFF2-40B4-BE49-F238E27FC236}">
                <a16:creationId xmlns:a16="http://schemas.microsoft.com/office/drawing/2014/main" xmlns="" id="{16EC75C2-D7CB-47FC-80FB-FD698DD1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2" y="4365104"/>
            <a:ext cx="2787731" cy="20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EIFODEC\2015\Mayra 2015\junio mayra eifodec\Registro Grafico gestion I  2015\Fotos\20150618_145851.jpg">
            <a:extLst>
              <a:ext uri="{FF2B5EF4-FFF2-40B4-BE49-F238E27FC236}">
                <a16:creationId xmlns:a16="http://schemas.microsoft.com/office/drawing/2014/main" xmlns="" id="{DE3E111A-CE27-4DEC-BFD9-22A65C66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17" y="4365105"/>
            <a:ext cx="3430308" cy="20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EIFODEC\2016\Planificaciones y resúmenes tres areas II-2015\Resumen de actividades  I-2015\Resumen de actividades áreas artística y deportiva I-2015\Registro gráfico Artes y Deportes I-2015\Fotos Expresion Artistica 2015\Miss yo si puedo.jpg">
            <a:extLst>
              <a:ext uri="{FF2B5EF4-FFF2-40B4-BE49-F238E27FC236}">
                <a16:creationId xmlns:a16="http://schemas.microsoft.com/office/drawing/2014/main" xmlns="" id="{7CFB59B5-A158-4183-8F24-3709E8A9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4365104"/>
            <a:ext cx="2376263" cy="21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04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636064"/>
            <a:ext cx="2920288" cy="648072"/>
          </a:xfrm>
        </p:spPr>
        <p:txBody>
          <a:bodyPr>
            <a:normAutofit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Sociales</a:t>
            </a:r>
            <a:endParaRPr lang="es-BO" b="1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3588" y="1356144"/>
            <a:ext cx="7848872" cy="1640808"/>
          </a:xfrm>
        </p:spPr>
        <p:txBody>
          <a:bodyPr>
            <a:noAutofit/>
          </a:bodyPr>
          <a:lstStyle/>
          <a:p>
            <a:pPr marL="68580" indent="0" algn="just">
              <a:buNone/>
            </a:pPr>
            <a:r>
              <a:rPr lang="es-ES_tradnl" sz="2000" dirty="0"/>
              <a:t>Habilidades referidas a la adecuación del comportamiento social como: sonreír, mostrar aprecio, manifestar empatía, preocuparse por los demás, colaborar con otros, hacer amistades, manifestaciones afectivo-sexuales adecuadas, demostrar honestidad y ser digno de confianza.</a:t>
            </a:r>
          </a:p>
          <a:p>
            <a:pPr marL="68580" indent="0" algn="just">
              <a:buNone/>
            </a:pPr>
            <a:endParaRPr lang="es-ES_tradnl" sz="16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074A84A7-9617-4963-8EF4-7AF67FD475E7}"/>
              </a:ext>
            </a:extLst>
          </p:cNvPr>
          <p:cNvGraphicFramePr>
            <a:graphicFrameLocks noGrp="1"/>
          </p:cNvGraphicFramePr>
          <p:nvPr/>
        </p:nvGraphicFramePr>
        <p:xfrm>
          <a:off x="1475656" y="3140968"/>
          <a:ext cx="6096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3562423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Presenta / responde gestos sociales básicos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Presenta normas básicas de cortesía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Expresa asertivamente su desagrado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Reconoce / expresa sentimientos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Reconoce y  respeta componentes V y NV de la comunicación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	Inicia y mantiene relaciones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	Diferencia pautas sociales según grupos y entornos.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	Se defiende o busca ayuda en situaciones de peligro o agresión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7903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2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AFC28C3-79E1-4553-B1FA-6A0E9E4F1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124744"/>
            <a:ext cx="7056784" cy="2520280"/>
          </a:xfrm>
        </p:spPr>
        <p:txBody>
          <a:bodyPr>
            <a:normAutofit/>
          </a:bodyPr>
          <a:lstStyle/>
          <a:p>
            <a:pPr algn="just"/>
            <a:r>
              <a:rPr lang="es-MX" sz="2000" b="1" dirty="0"/>
              <a:t>Sociales: </a:t>
            </a:r>
            <a:r>
              <a:rPr lang="es-MX" sz="2000" dirty="0"/>
              <a:t>relacionadas con intercambios sociales, incluyendo el iniciar, mantener y finalizar una interacción, recibir y responder pertinentemente, reconocer sentimientos, proporcionar retroalimentación, regular comportamiento, adecuar la conducta a las normas.</a:t>
            </a:r>
          </a:p>
          <a:p>
            <a:endParaRPr lang="es-BO" sz="2000" dirty="0"/>
          </a:p>
        </p:txBody>
      </p:sp>
      <p:pic>
        <p:nvPicPr>
          <p:cNvPr id="4" name="Picture 3" descr="D:\EIFODEC\2016\Fotos\FB_IMG_1459212720484.jpg">
            <a:extLst>
              <a:ext uri="{FF2B5EF4-FFF2-40B4-BE49-F238E27FC236}">
                <a16:creationId xmlns:a16="http://schemas.microsoft.com/office/drawing/2014/main" xmlns="" id="{CA836179-D1A5-4CFF-98FF-18E59D352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8" y="3813280"/>
            <a:ext cx="3377254" cy="23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EIFODEC\2014\CAROL 2014\fotos sabado autoapoyo\DSC01678.JPG">
            <a:extLst>
              <a:ext uri="{FF2B5EF4-FFF2-40B4-BE49-F238E27FC236}">
                <a16:creationId xmlns:a16="http://schemas.microsoft.com/office/drawing/2014/main" xmlns="" id="{7B654D68-2E9F-4708-B1CA-A9A38C67B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13279"/>
            <a:ext cx="3222503" cy="241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91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638355"/>
            <a:ext cx="2704728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Trabajo</a:t>
            </a:r>
            <a:endParaRPr lang="es-BO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250455"/>
            <a:ext cx="8136904" cy="5256584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es-ES_tradnl" sz="2000" dirty="0"/>
              <a:t>Habilidades relacionadas con poseer un trabajo a tiempo completo o parcial en la comunidad, comportamiento social apropiado y habilidades relacionadas con el desenvolvimiento del trabajo.</a:t>
            </a:r>
          </a:p>
          <a:p>
            <a:pPr marL="68580" indent="0" algn="just">
              <a:buNone/>
            </a:pPr>
            <a:r>
              <a:rPr lang="es-BO" sz="2000" dirty="0"/>
              <a:t>Se trata de desarrollar las competencias requeridas para desenvolverse y ejecutar apropiadamente un empleo u ocupación. </a:t>
            </a:r>
          </a:p>
          <a:p>
            <a:pPr marL="68580" indent="0" algn="just">
              <a:buNone/>
            </a:pPr>
            <a:endParaRPr lang="es-BO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12458D3D-FFA8-48EF-BE4F-29F756132E20}"/>
              </a:ext>
            </a:extLst>
          </p:cNvPr>
          <p:cNvGraphicFramePr>
            <a:graphicFrameLocks noGrp="1"/>
          </p:cNvGraphicFramePr>
          <p:nvPr/>
        </p:nvGraphicFramePr>
        <p:xfrm>
          <a:off x="1547664" y="3852523"/>
          <a:ext cx="6096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93519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BO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Sigue instrucciones simples / complejas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Conoce, imita o anticipa gestos profesionales.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Cuida materiales y elementos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Mantiene orden en su ámbito y elementos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Acepta indicaciones 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	Cumple normas de trabajo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	Recuerda /respeta secuencias 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	Presenta resistencia a la fatiga…</a:t>
                      </a:r>
                    </a:p>
                    <a:p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773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1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5215" y="764702"/>
            <a:ext cx="7240353" cy="1463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b="1" dirty="0">
                <a:latin typeface="Franklin Gothic Demi" panose="020B0703020102020204" pitchFamily="34" charset="0"/>
              </a:rPr>
              <a:t>Trabajo: </a:t>
            </a:r>
            <a:r>
              <a:rPr lang="es-MX" sz="2000" dirty="0"/>
              <a:t>finalizar tareas, cumplir horarios, habilidades para buscar ayuda, recibir críticas, manejo del dinero, interacción.</a:t>
            </a:r>
            <a:endParaRPr lang="es-MX" sz="1600" dirty="0"/>
          </a:p>
        </p:txBody>
      </p:sp>
      <p:pic>
        <p:nvPicPr>
          <p:cNvPr id="10246" name="Picture 6" descr="D:\EIFODEC\2015\Mayra 2015\junio mayra eifodec\Registro Grafico gestion I  2015\Practica Laboral Celia Durán - Hotel Toloma Gestion I 2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0"/>
          <a:stretch/>
        </p:blipFill>
        <p:spPr bwMode="auto">
          <a:xfrm>
            <a:off x="3432621" y="1916832"/>
            <a:ext cx="1978456" cy="22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:\EIFODEC\2015\fotos\Registro grafico área laboral 2015\Inclusion laboral Isaac Gonzales Gestión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9"/>
          <a:stretch/>
        </p:blipFill>
        <p:spPr bwMode="auto">
          <a:xfrm>
            <a:off x="1485010" y="1916407"/>
            <a:ext cx="1840043" cy="22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D:\EIFODEC\2017\fotos febrero\20170210_114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9670" y="2785807"/>
            <a:ext cx="4466227" cy="272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:\EIFODEC\2017\fotos febrero\20170131_1512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5373" r="6320" b="7239"/>
          <a:stretch/>
        </p:blipFill>
        <p:spPr bwMode="auto">
          <a:xfrm>
            <a:off x="1446647" y="4231224"/>
            <a:ext cx="3964430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2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1183435" y="1124744"/>
            <a:ext cx="7200800" cy="49375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/>
              <a:t>La discapacidad intelectual es una discapacidad caracterizada por “</a:t>
            </a:r>
            <a:r>
              <a:rPr lang="es-ES" sz="2000" b="1" i="1" dirty="0"/>
              <a:t>limitaciones significativas tanto en el funcionamiento intelectual  como en </a:t>
            </a:r>
            <a:r>
              <a:rPr lang="es-ES" sz="2000" b="1" i="1" dirty="0">
                <a:solidFill>
                  <a:srgbClr val="0000CC"/>
                </a:solidFill>
              </a:rPr>
              <a:t>conducta adaptativa</a:t>
            </a:r>
            <a:r>
              <a:rPr lang="es-ES" sz="2000" b="1" i="1" dirty="0"/>
              <a:t>, expresada en habilidades adaptativas, conceptuales sociales y practicas”</a:t>
            </a:r>
            <a:r>
              <a:rPr lang="es-ES" sz="2000" dirty="0"/>
              <a:t> </a:t>
            </a:r>
            <a:r>
              <a:rPr lang="es-ES" sz="2000" dirty="0">
                <a:solidFill>
                  <a:schemeClr val="tx1"/>
                </a:solidFill>
              </a:rPr>
              <a:t>Esta discapacidad  se origina con  anterioridad a los 18 años </a:t>
            </a:r>
            <a:r>
              <a:rPr lang="en-US" sz="2000" dirty="0"/>
              <a:t>s (</a:t>
            </a:r>
            <a:r>
              <a:rPr lang="en-US" sz="2000" dirty="0" err="1"/>
              <a:t>Luckasson</a:t>
            </a:r>
            <a:r>
              <a:rPr lang="en-US" sz="2000" dirty="0"/>
              <a:t> y cols., 2002, p. 8)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chemeClr val="tx1"/>
                </a:solidFill>
              </a:rPr>
              <a:t>(</a:t>
            </a:r>
            <a:r>
              <a:rPr lang="es-ES" sz="1400" dirty="0">
                <a:solidFill>
                  <a:schemeClr val="tx1"/>
                </a:solidFill>
              </a:rPr>
              <a:t>AAIDD 2002 </a:t>
            </a:r>
            <a:r>
              <a:rPr lang="es-ES" sz="2000" dirty="0">
                <a:solidFill>
                  <a:schemeClr val="tx1"/>
                </a:solidFill>
              </a:rPr>
              <a:t>) </a:t>
            </a:r>
            <a:r>
              <a:rPr lang="es-ES" sz="1400" dirty="0">
                <a:solidFill>
                  <a:schemeClr val="tx1"/>
                </a:solidFill>
              </a:rPr>
              <a:t>Asociación americana sobre discapacidad intelectual y discapacidades del desarrollo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519F938-05D9-8A96-98A0-DF63B54F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246817"/>
            <a:ext cx="1859629" cy="25408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831700A-CCF7-3CC0-2E68-57CC02331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07" t="15954" r="7704" b="21195"/>
          <a:stretch/>
        </p:blipFill>
        <p:spPr>
          <a:xfrm>
            <a:off x="4276936" y="4246818"/>
            <a:ext cx="1908073" cy="25408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E7F465E-1763-5C89-4233-F7D0BC6BC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8" t="28248" r="13168" b="5803"/>
          <a:stretch/>
        </p:blipFill>
        <p:spPr>
          <a:xfrm>
            <a:off x="658202" y="4246818"/>
            <a:ext cx="3664424" cy="254082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54181"/>
            <a:ext cx="5667400" cy="634082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Salud y seguridad</a:t>
            </a:r>
            <a:endParaRPr lang="es-BO" b="1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605304"/>
            <a:ext cx="7467600" cy="1204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BO" sz="2000" dirty="0"/>
              <a:t>Hace referencia a las habilidades relacionadas con el mantenimiento de la salud, la prevención de los accidentes y el tratamiento de enfermedades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F96DBC34-6104-48D0-98F3-11FE9192D8BE}"/>
              </a:ext>
            </a:extLst>
          </p:cNvPr>
          <p:cNvGraphicFramePr>
            <a:graphicFrameLocks noGrp="1"/>
          </p:cNvGraphicFramePr>
          <p:nvPr/>
        </p:nvGraphicFramePr>
        <p:xfrm>
          <a:off x="1729408" y="3126978"/>
          <a:ext cx="6096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3519247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	Presenta reacciones instintivas ante el peligro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	Reconoce sensaciones de malestar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	Señala si se siente mal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	Identifica situaciones de peligro y las evita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	Toma medicamentos en los horarios indicados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	Templa adecuadamente el agua para el baño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	Denuncia las agresiones que sufre</a:t>
                      </a:r>
                    </a:p>
                    <a:p>
                      <a:r>
                        <a:rPr lang="es-BO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	Dice no a propuestas inconvenientes</a:t>
                      </a:r>
                    </a:p>
                    <a:p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7566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34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EIFODEC\2015\Mayra 2015\pendrive MAYRA 2015\MAYRA 2014\FOTOS 2014 Y OTRAS\fotos EIFODEC\Fotos para calendario\Salida a la comunidad bomberos.JPG">
            <a:extLst>
              <a:ext uri="{FF2B5EF4-FFF2-40B4-BE49-F238E27FC236}">
                <a16:creationId xmlns:a16="http://schemas.microsoft.com/office/drawing/2014/main" xmlns="" id="{E60D15F6-BD31-4F7A-8E67-6C24B51F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10" y="3356992"/>
            <a:ext cx="3358521" cy="296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EIFODEC\2015\Mayra 2015\pendrive MAYRA 2015\feria educativa\DSC09642.JPG">
            <a:extLst>
              <a:ext uri="{FF2B5EF4-FFF2-40B4-BE49-F238E27FC236}">
                <a16:creationId xmlns:a16="http://schemas.microsoft.com/office/drawing/2014/main" xmlns="" id="{C919796F-56B3-445E-B1E6-AABB2AED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10" y="692696"/>
            <a:ext cx="3358521" cy="25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é hacer en caso de la desaparición de un menor">
            <a:extLst>
              <a:ext uri="{FF2B5EF4-FFF2-40B4-BE49-F238E27FC236}">
                <a16:creationId xmlns:a16="http://schemas.microsoft.com/office/drawing/2014/main" xmlns="" id="{CDB7DEAD-91BC-4D78-8D1F-FBCE86B6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193568" cy="356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años sin pagar impuestos tendrán los choferes que renueven sus trufis  para 6 pasajeros | Diario Pagina Siete">
            <a:extLst>
              <a:ext uri="{FF2B5EF4-FFF2-40B4-BE49-F238E27FC236}">
                <a16:creationId xmlns:a16="http://schemas.microsoft.com/office/drawing/2014/main" xmlns="" id="{76095F4A-CB40-4D1D-BF47-4E33F7C1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66" y="4416376"/>
            <a:ext cx="3188850" cy="191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759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bg1"/>
          </a:solidFill>
        </p:spPr>
        <p:txBody>
          <a:bodyPr/>
          <a:lstStyle/>
          <a:p>
            <a:pPr algn="ctr">
              <a:buAutoNum type="arabicPeriod"/>
            </a:pPr>
            <a:endParaRPr lang="es-MX" sz="4000" b="1" dirty="0"/>
          </a:p>
          <a:p>
            <a:pPr algn="ctr">
              <a:buAutoNum type="arabicPeriod"/>
            </a:pPr>
            <a:endParaRPr lang="es-MX" sz="4000" b="1" dirty="0"/>
          </a:p>
          <a:p>
            <a:pPr marL="0" indent="0" algn="ctr">
              <a:buNone/>
            </a:pPr>
            <a:r>
              <a:rPr lang="es-MX" sz="4000" b="1" dirty="0"/>
              <a:t>Contexto 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0455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C4DEC2B-2A75-25A8-C139-090C8EEFB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08720"/>
            <a:ext cx="7346777" cy="5002502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Se hicieron estudios que apuntaban a identificar aspectos comunes en las conceptualizaciones de conducta adaptativa, existentes hasta el año 1999.</a:t>
            </a:r>
          </a:p>
          <a:p>
            <a:pPr algn="just"/>
            <a:r>
              <a:rPr lang="es-MX" dirty="0"/>
              <a:t>Sus resultados indican la presencia consistente de cuatro factores: </a:t>
            </a:r>
          </a:p>
          <a:p>
            <a:pPr algn="just"/>
            <a:r>
              <a:rPr lang="es-MX" dirty="0"/>
              <a:t>(a) </a:t>
            </a:r>
            <a:r>
              <a:rPr lang="es-MX" b="1" dirty="0">
                <a:solidFill>
                  <a:srgbClr val="FF0000"/>
                </a:solidFill>
              </a:rPr>
              <a:t>competencia físico motora, </a:t>
            </a:r>
            <a:r>
              <a:rPr lang="es-MX" dirty="0"/>
              <a:t>que incluye habilidades motrices finas y gruesas, alimentación autónoma básica y habilidades de ir al baño; </a:t>
            </a:r>
          </a:p>
          <a:p>
            <a:pPr algn="just"/>
            <a:r>
              <a:rPr lang="es-MX" dirty="0"/>
              <a:t>(b) </a:t>
            </a:r>
            <a:r>
              <a:rPr lang="es-MX" b="1" dirty="0">
                <a:solidFill>
                  <a:srgbClr val="FF0000"/>
                </a:solidFill>
              </a:rPr>
              <a:t>habilidades conceptuales, </a:t>
            </a:r>
            <a:r>
              <a:rPr lang="es-MX" dirty="0"/>
              <a:t>que incluyen lenguaje expresivo y receptivo, habilidades de lectoescritura y manejo de dinero; </a:t>
            </a:r>
          </a:p>
          <a:p>
            <a:pPr algn="just"/>
            <a:r>
              <a:rPr lang="es-MX" dirty="0"/>
              <a:t>(c) </a:t>
            </a:r>
            <a:r>
              <a:rPr lang="es-MX" b="1" dirty="0">
                <a:solidFill>
                  <a:srgbClr val="FF0000"/>
                </a:solidFill>
              </a:rPr>
              <a:t>habilidades sociales</a:t>
            </a:r>
            <a:r>
              <a:rPr lang="es-MX" dirty="0"/>
              <a:t>, que incluye amistades, interacción con otros, participación social, comprensión y razonamiento;</a:t>
            </a:r>
          </a:p>
          <a:p>
            <a:pPr algn="just"/>
            <a:r>
              <a:rPr lang="es-MX" dirty="0"/>
              <a:t>(d) </a:t>
            </a:r>
            <a:r>
              <a:rPr lang="es-MX" b="1" dirty="0">
                <a:solidFill>
                  <a:srgbClr val="FF0000"/>
                </a:solidFill>
              </a:rPr>
              <a:t>habilidades prácticas</a:t>
            </a:r>
            <a:r>
              <a:rPr lang="es-MX" dirty="0"/>
              <a:t>, que implican tareas del hogar, vestirse, bañarse, preparar la comida y lavar los platos.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175823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1DFC47-8E2F-B3C4-34F2-FB8211C82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340768"/>
            <a:ext cx="7634809" cy="4570454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El primer factor (</a:t>
            </a:r>
            <a:r>
              <a:rPr lang="es-MX" dirty="0">
                <a:solidFill>
                  <a:srgbClr val="0000CC"/>
                </a:solidFill>
              </a:rPr>
              <a:t>competencia físico motora</a:t>
            </a:r>
            <a:r>
              <a:rPr lang="es-MX" dirty="0"/>
              <a:t>) fue descartado, debido a que parece presentar una naturaleza evolutiva (relacionado a la edad), además de resultar más representativo de la discapacidad física que de la intelectual.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Los tres factores restantes o la formulación </a:t>
            </a:r>
            <a:r>
              <a:rPr lang="es-MX" dirty="0" err="1"/>
              <a:t>trifactorial</a:t>
            </a:r>
            <a:r>
              <a:rPr lang="es-MX" dirty="0"/>
              <a:t> de conducta adaptativa fue incorporada explícitamente en las definiciones de los años 2002 y 2010 de la AAIDD. </a:t>
            </a:r>
          </a:p>
          <a:p>
            <a:pPr algn="just"/>
            <a:r>
              <a:rPr lang="es-MX" dirty="0"/>
              <a:t>Por eso actualmente se maneja esa definición a nivel internacional. 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258648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AutoNum type="arabicPeriod"/>
            </a:pPr>
            <a:endParaRPr lang="es-MX" sz="4000" b="1" dirty="0"/>
          </a:p>
          <a:p>
            <a:pPr marL="0" indent="0" algn="ctr">
              <a:buNone/>
            </a:pPr>
            <a:r>
              <a:rPr lang="es-MX" sz="4000" b="1" dirty="0"/>
              <a:t>Conducta adaptativa</a:t>
            </a:r>
          </a:p>
          <a:p>
            <a:pPr marL="0" indent="0" algn="ctr">
              <a:buNone/>
            </a:pPr>
            <a:r>
              <a:rPr lang="es-MX" sz="3600" b="1" dirty="0"/>
              <a:t>(un concepto </a:t>
            </a:r>
            <a:r>
              <a:rPr lang="es-MX" sz="3600" b="1" dirty="0" err="1"/>
              <a:t>trifactorial</a:t>
            </a:r>
            <a:r>
              <a:rPr lang="es-MX" sz="3600" b="1" dirty="0"/>
              <a:t>)</a:t>
            </a:r>
          </a:p>
          <a:p>
            <a:pPr marL="0" indent="0" algn="ctr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221867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620688"/>
            <a:ext cx="5864538" cy="8115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Conducta Adaptativa</a:t>
            </a:r>
            <a:endParaRPr lang="es-ES" sz="1800" b="1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49411"/>
            <a:ext cx="7488832" cy="465138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ES" sz="2800" dirty="0">
                <a:solidFill>
                  <a:srgbClr val="7030A0"/>
                </a:solidFill>
              </a:rPr>
              <a:t>   </a:t>
            </a:r>
            <a:r>
              <a:rPr lang="es-ES" sz="2400" dirty="0">
                <a:solidFill>
                  <a:schemeClr val="tx1"/>
                </a:solidFill>
              </a:rPr>
              <a:t>Es el conjunto de habilidades conceptuales, prácticas y sociales que aprendidas por las personas para funcionar en la vida</a:t>
            </a:r>
          </a:p>
          <a:p>
            <a:pPr algn="just">
              <a:buNone/>
            </a:pPr>
            <a:r>
              <a:rPr lang="es-ES_tradnl" sz="2400" dirty="0">
                <a:solidFill>
                  <a:schemeClr val="tx1"/>
                </a:solidFill>
              </a:rPr>
              <a:t> </a:t>
            </a:r>
          </a:p>
          <a:p>
            <a:pPr algn="r">
              <a:buNone/>
            </a:pPr>
            <a:endParaRPr lang="es-ES_tradnl" sz="2400" dirty="0">
              <a:solidFill>
                <a:schemeClr val="tx1"/>
              </a:solidFill>
            </a:endParaRPr>
          </a:p>
          <a:p>
            <a:pPr algn="r">
              <a:buNone/>
            </a:pPr>
            <a:r>
              <a:rPr lang="es-ES_tradnl" sz="2400" dirty="0" err="1">
                <a:solidFill>
                  <a:schemeClr val="tx1"/>
                </a:solidFill>
              </a:rPr>
              <a:t>Luckasson</a:t>
            </a:r>
            <a:r>
              <a:rPr lang="es-ES_tradnl" sz="2400" dirty="0">
                <a:solidFill>
                  <a:schemeClr val="tx1"/>
                </a:solidFill>
              </a:rPr>
              <a:t> (2002</a:t>
            </a:r>
            <a:r>
              <a:rPr lang="es-ES_tradnl" sz="1800" dirty="0">
                <a:solidFill>
                  <a:srgbClr val="7030A0"/>
                </a:solidFill>
              </a:rPr>
              <a:t>)</a:t>
            </a:r>
          </a:p>
          <a:p>
            <a:pPr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90535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B9E465B-ECAF-923F-5C47-B2ACF9218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3" y="1340768"/>
            <a:ext cx="7274768" cy="4570454"/>
          </a:xfrm>
        </p:spPr>
        <p:txBody>
          <a:bodyPr>
            <a:normAutofit/>
          </a:bodyPr>
          <a:lstStyle/>
          <a:p>
            <a:endParaRPr lang="es-MX" dirty="0"/>
          </a:p>
          <a:p>
            <a:r>
              <a:rPr lang="es-MX" sz="2400" dirty="0"/>
              <a:t>La conducta adaptativa como compuesta por tres áreas de habilidades conceptuales, sociales y prácticas </a:t>
            </a:r>
          </a:p>
          <a:p>
            <a:endParaRPr lang="es-MX" sz="2400" dirty="0"/>
          </a:p>
          <a:p>
            <a:endParaRPr lang="es-MX" sz="2400" dirty="0"/>
          </a:p>
          <a:p>
            <a:r>
              <a:rPr lang="es-MX" sz="2400" dirty="0"/>
              <a:t>Estas áreas o</a:t>
            </a:r>
            <a:r>
              <a:rPr lang="es-MX" sz="2400" b="1" dirty="0">
                <a:solidFill>
                  <a:srgbClr val="FF0000"/>
                </a:solidFill>
              </a:rPr>
              <a:t> dominios </a:t>
            </a:r>
            <a:r>
              <a:rPr lang="es-MX" sz="2400" dirty="0"/>
              <a:t>de habilidades han sido operacionalizados de la siguiente manera (</a:t>
            </a:r>
            <a:r>
              <a:rPr lang="es-MX" sz="2400" dirty="0" err="1"/>
              <a:t>Luckasson</a:t>
            </a:r>
            <a:r>
              <a:rPr lang="es-MX" sz="2400" dirty="0"/>
              <a:t> et al., 2002; </a:t>
            </a:r>
            <a:r>
              <a:rPr lang="es-MX" sz="2400" dirty="0" err="1"/>
              <a:t>Schalock</a:t>
            </a:r>
            <a:r>
              <a:rPr lang="es-MX" sz="2400" dirty="0"/>
              <a:t> et al., 2010): </a:t>
            </a:r>
          </a:p>
        </p:txBody>
      </p:sp>
    </p:spTree>
    <p:extLst>
      <p:ext uri="{BB962C8B-B14F-4D97-AF65-F5344CB8AC3E}">
        <p14:creationId xmlns:p14="http://schemas.microsoft.com/office/powerpoint/2010/main" val="3961336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91CCD4-8D1A-4355-5164-41910D9F15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s-MX" dirty="0"/>
              <a:t>Habilidades prácticas</a:t>
            </a:r>
            <a:br>
              <a:rPr lang="es-MX" dirty="0"/>
            </a:b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B600DB0-DAC0-3EF2-D353-D268A7F99F8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s-MX" dirty="0"/>
              <a:t>Actividades de la vida diaria (cuidado personal)</a:t>
            </a:r>
          </a:p>
          <a:p>
            <a:r>
              <a:rPr lang="es-MX" dirty="0"/>
              <a:t>Competencias profesionales</a:t>
            </a:r>
          </a:p>
          <a:p>
            <a:r>
              <a:rPr lang="es-MX" dirty="0"/>
              <a:t>El uso de dinero</a:t>
            </a:r>
          </a:p>
          <a:p>
            <a:r>
              <a:rPr lang="es-MX" dirty="0"/>
              <a:t>Seguridad, salud</a:t>
            </a:r>
          </a:p>
          <a:p>
            <a:r>
              <a:rPr lang="es-MX" dirty="0"/>
              <a:t>Viajes / transporte</a:t>
            </a:r>
          </a:p>
          <a:p>
            <a:r>
              <a:rPr lang="es-MX" dirty="0"/>
              <a:t>Horarios / rutinas</a:t>
            </a:r>
          </a:p>
          <a:p>
            <a:r>
              <a:rPr lang="es-MX" dirty="0"/>
              <a:t>El uso de teléfono. </a:t>
            </a:r>
          </a:p>
        </p:txBody>
      </p:sp>
      <p:pic>
        <p:nvPicPr>
          <p:cNvPr id="1026" name="Picture 2" descr="Prácticas como concepto de esquema de proceso de formación profesional y  práctica de habilidades | Vector Premium">
            <a:extLst>
              <a:ext uri="{FF2B5EF4-FFF2-40B4-BE49-F238E27FC236}">
                <a16:creationId xmlns:a16="http://schemas.microsoft.com/office/drawing/2014/main" xmlns="" id="{207FDC6C-EF15-961D-1912-103DEEEF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1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91CCD4-8D1A-4355-5164-41910D9F15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MX" dirty="0"/>
              <a:t>Habilidades conceptuales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B600DB0-DAC0-3EF2-D353-D268A7F99F8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s-MX" sz="2400" b="0" i="0" dirty="0">
                <a:solidFill>
                  <a:srgbClr val="202124"/>
                </a:solidFill>
                <a:effectLst/>
                <a:latin typeface="Google Sans"/>
              </a:rPr>
              <a:t>Lenguaje</a:t>
            </a:r>
          </a:p>
          <a:p>
            <a:r>
              <a:rPr lang="es-MX" sz="2400" b="0" i="0" dirty="0">
                <a:solidFill>
                  <a:srgbClr val="202124"/>
                </a:solidFill>
                <a:effectLst/>
                <a:latin typeface="Google Sans"/>
              </a:rPr>
              <a:t>Lectura </a:t>
            </a:r>
          </a:p>
          <a:p>
            <a:r>
              <a:rPr lang="es-MX" sz="2400" b="0" i="0" dirty="0">
                <a:solidFill>
                  <a:srgbClr val="202124"/>
                </a:solidFill>
                <a:effectLst/>
                <a:latin typeface="Google Sans"/>
              </a:rPr>
              <a:t>Escritura</a:t>
            </a:r>
          </a:p>
          <a:p>
            <a:r>
              <a:rPr lang="es-MX" sz="2400" b="0" i="0" dirty="0">
                <a:solidFill>
                  <a:srgbClr val="202124"/>
                </a:solidFill>
                <a:effectLst/>
                <a:latin typeface="Google Sans"/>
              </a:rPr>
              <a:t>Los conceptos de dinero</a:t>
            </a:r>
          </a:p>
          <a:p>
            <a:r>
              <a:rPr lang="es-MX" sz="2400" b="0" i="0" dirty="0">
                <a:solidFill>
                  <a:srgbClr val="202124"/>
                </a:solidFill>
                <a:effectLst/>
                <a:latin typeface="Google Sans"/>
              </a:rPr>
              <a:t>Tiempo </a:t>
            </a:r>
            <a:endParaRPr lang="es-MX" sz="2400" dirty="0">
              <a:solidFill>
                <a:srgbClr val="202124"/>
              </a:solidFill>
              <a:latin typeface="Google Sans"/>
            </a:endParaRPr>
          </a:p>
          <a:p>
            <a:r>
              <a:rPr lang="es-MX" sz="2400" b="0" i="0" dirty="0">
                <a:solidFill>
                  <a:srgbClr val="202124"/>
                </a:solidFill>
                <a:effectLst/>
                <a:latin typeface="Google Sans"/>
              </a:rPr>
              <a:t>Número </a:t>
            </a:r>
            <a:endParaRPr lang="es-MX" sz="2400" dirty="0"/>
          </a:p>
          <a:p>
            <a:endParaRPr lang="es-BO" sz="2400" dirty="0"/>
          </a:p>
        </p:txBody>
      </p:sp>
      <p:pic>
        <p:nvPicPr>
          <p:cNvPr id="2050" name="Picture 2" descr="Habilidades conceptuales: Ejemplos de uso en el currículum">
            <a:extLst>
              <a:ext uri="{FF2B5EF4-FFF2-40B4-BE49-F238E27FC236}">
                <a16:creationId xmlns:a16="http://schemas.microsoft.com/office/drawing/2014/main" xmlns="" id="{C96B457C-9CA4-90FA-319D-356962B2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91" y="265747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2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692696"/>
            <a:ext cx="5656592" cy="720080"/>
          </a:xfrm>
        </p:spPr>
        <p:txBody>
          <a:bodyPr>
            <a:normAutofit/>
          </a:bodyPr>
          <a:lstStyle/>
          <a:p>
            <a:pPr algn="ctr"/>
            <a:r>
              <a:rPr lang="es-ES_tradnl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Habilidades Adaptativas</a:t>
            </a:r>
            <a:endParaRPr lang="es-BO" b="1" dirty="0">
              <a:solidFill>
                <a:srgbClr val="0000C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28800"/>
            <a:ext cx="7520940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"/>
            </a:pPr>
            <a:r>
              <a:rPr lang="es-ES_tradnl" sz="2400" dirty="0"/>
              <a:t>Son  aquellas habilidades que hacen referencia a las capacidades, conductas y destrezas de las personas </a:t>
            </a:r>
            <a:r>
              <a:rPr lang="es-ES_tradnl" sz="2400" dirty="0">
                <a:solidFill>
                  <a:srgbClr val="0000CC"/>
                </a:solidFill>
              </a:rPr>
              <a:t>para adaptarse y satisfacer las exigencias de sus entornos habituales</a:t>
            </a:r>
            <a:r>
              <a:rPr lang="es-ES_tradnl" sz="2400" dirty="0"/>
              <a:t>, en sus grupos de referencia, acordes a su edad cronológica.</a:t>
            </a:r>
          </a:p>
          <a:p>
            <a:pPr algn="just">
              <a:buFont typeface="Wingdings" pitchFamily="2" charset="2"/>
              <a:buChar char=""/>
            </a:pPr>
            <a:r>
              <a:rPr lang="es-ES_tradnl" sz="2400" dirty="0"/>
              <a:t>Se refieren a cómo el sujeto afronta las experiencias de la vida cotidiana, y cómo cumplen las normas de </a:t>
            </a:r>
            <a:r>
              <a:rPr lang="es-ES_tradnl" sz="2400" dirty="0">
                <a:solidFill>
                  <a:srgbClr val="0000CC"/>
                </a:solidFill>
              </a:rPr>
              <a:t>autonomía personal, </a:t>
            </a:r>
            <a:r>
              <a:rPr lang="es-ES_tradnl" sz="2400" dirty="0"/>
              <a:t>según lo esperado en relación a su edad y nivel socio cultural.</a:t>
            </a:r>
            <a:endParaRPr lang="es-BO" sz="2400" dirty="0"/>
          </a:p>
          <a:p>
            <a:pPr marL="0" indent="0" algn="just">
              <a:buNone/>
            </a:pP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33098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91CCD4-8D1A-4355-5164-41910D9F15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MX" dirty="0"/>
              <a:t>Habilidades sociales</a:t>
            </a:r>
            <a:r>
              <a:rPr lang="es-BO" dirty="0"/>
              <a:t/>
            </a:r>
            <a:br>
              <a:rPr lang="es-BO" dirty="0"/>
            </a:br>
            <a:r>
              <a:rPr lang="es-MX" dirty="0"/>
              <a:t/>
            </a:r>
            <a:br>
              <a:rPr lang="es-MX" dirty="0"/>
            </a:b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B600DB0-DAC0-3EF2-D353-D268A7F99F8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s-MX" dirty="0"/>
              <a:t>Habilidades interpersonales</a:t>
            </a:r>
          </a:p>
          <a:p>
            <a:r>
              <a:rPr lang="es-MX" dirty="0"/>
              <a:t>Responsabilidad social</a:t>
            </a:r>
          </a:p>
          <a:p>
            <a:r>
              <a:rPr lang="es-MX" dirty="0"/>
              <a:t>Autoestima</a:t>
            </a:r>
          </a:p>
          <a:p>
            <a:r>
              <a:rPr lang="es-MX" dirty="0"/>
              <a:t>Seguir/ obedecer reglas</a:t>
            </a:r>
          </a:p>
          <a:p>
            <a:r>
              <a:rPr lang="es-MX" dirty="0"/>
              <a:t>Evitación de la victimización </a:t>
            </a:r>
          </a:p>
          <a:p>
            <a:r>
              <a:rPr lang="es-MX" dirty="0"/>
              <a:t>Solución de problemas sociales</a:t>
            </a:r>
            <a:endParaRPr lang="es-BO" dirty="0"/>
          </a:p>
        </p:txBody>
      </p:sp>
      <p:pic>
        <p:nvPicPr>
          <p:cNvPr id="3074" name="Picture 2" descr="▷3 habilidades sociales indispensables que puedes desarrollar ahora mismo ⋆  Rincón de la Psicología">
            <a:extLst>
              <a:ext uri="{FF2B5EF4-FFF2-40B4-BE49-F238E27FC236}">
                <a16:creationId xmlns:a16="http://schemas.microsoft.com/office/drawing/2014/main" xmlns="" id="{B0C6C0F5-487C-9DDF-6FA8-6A950658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7" y="4657245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89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RELACIONES ENTRE AREAS DE HABILIDADES DE ADAPTACION 1992 Y 200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33999" r="7768" b="21152"/>
          <a:stretch/>
        </p:blipFill>
        <p:spPr bwMode="auto">
          <a:xfrm>
            <a:off x="0" y="-7805"/>
            <a:ext cx="9144000" cy="61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74990" y="6093296"/>
            <a:ext cx="8594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(AAIDD: Asociación Americana sobre Discapacidades Intelectuales y del Desarrollo)</a:t>
            </a:r>
          </a:p>
        </p:txBody>
      </p:sp>
    </p:spTree>
    <p:extLst>
      <p:ext uri="{BB962C8B-B14F-4D97-AF65-F5344CB8AC3E}">
        <p14:creationId xmlns:p14="http://schemas.microsoft.com/office/powerpoint/2010/main" val="1725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7D541C9-BCA3-1648-6A5F-66AF6F3D6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7" y="908720"/>
            <a:ext cx="7058744" cy="5002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¿Para que sirve entender la conducta adaptativa ?</a:t>
            </a:r>
          </a:p>
          <a:p>
            <a:endParaRPr lang="es-MX" dirty="0"/>
          </a:p>
          <a:p>
            <a:r>
              <a:rPr lang="es-MX" dirty="0"/>
              <a:t>La inclusión de la conducta adaptativa en la definición de discapacidad intelectual tiene una ventaja fundamental de </a:t>
            </a:r>
            <a:r>
              <a:rPr lang="es-MX" b="1" dirty="0"/>
              <a:t>relativizar el predominio de las pruebas de inteligencia </a:t>
            </a:r>
            <a:r>
              <a:rPr lang="es-MX" dirty="0"/>
              <a:t>en la evaluación del funcionamiento intelectual.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El constructo de conducta adaptativa ha contribuido a mejorar significativamente el </a:t>
            </a:r>
            <a:r>
              <a:rPr lang="es-MX" b="1" dirty="0"/>
              <a:t>diagnóstico, clasificación y planificación de apoyos </a:t>
            </a:r>
            <a:r>
              <a:rPr lang="es-MX" dirty="0"/>
              <a:t>para las personas con discapacidad. (</a:t>
            </a:r>
            <a:r>
              <a:rPr lang="es-MX" dirty="0" err="1"/>
              <a:t>Bruininks</a:t>
            </a:r>
            <a:r>
              <a:rPr lang="es-MX" dirty="0"/>
              <a:t>, </a:t>
            </a:r>
            <a:r>
              <a:rPr lang="es-MX" dirty="0" err="1"/>
              <a:t>Thurlow</a:t>
            </a:r>
            <a:r>
              <a:rPr lang="es-MX" dirty="0"/>
              <a:t> &amp; </a:t>
            </a:r>
            <a:r>
              <a:rPr lang="es-MX" dirty="0" err="1"/>
              <a:t>Gilman</a:t>
            </a:r>
            <a:r>
              <a:rPr lang="es-MX" dirty="0"/>
              <a:t>, 1987; </a:t>
            </a:r>
            <a:r>
              <a:rPr lang="es-MX" dirty="0" err="1"/>
              <a:t>Luckasson</a:t>
            </a:r>
            <a:r>
              <a:rPr lang="es-MX" dirty="0"/>
              <a:t> et al., 1992; </a:t>
            </a:r>
            <a:r>
              <a:rPr lang="es-MX" dirty="0" err="1"/>
              <a:t>Schalock</a:t>
            </a:r>
            <a:r>
              <a:rPr lang="es-MX" dirty="0"/>
              <a:t> et al., 2010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69148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683568" y="1841254"/>
            <a:ext cx="7776864" cy="93610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/>
              <a:t>Las personas con discapacidad suelen manifestar un déficit, más o menos significativo, en su repertorio de habilidades.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85515" y="3310498"/>
            <a:ext cx="7774917" cy="1512168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/>
              <a:t>Conocer las habilidades adaptativas nos</a:t>
            </a:r>
            <a:r>
              <a:rPr lang="es-BO" dirty="0">
                <a:solidFill>
                  <a:srgbClr val="FF0000"/>
                </a:solidFill>
              </a:rPr>
              <a:t> </a:t>
            </a:r>
            <a:r>
              <a:rPr lang="es-BO" dirty="0">
                <a:solidFill>
                  <a:srgbClr val="0000CC"/>
                </a:solidFill>
              </a:rPr>
              <a:t>proporciona información </a:t>
            </a:r>
            <a:r>
              <a:rPr lang="es-BO" dirty="0"/>
              <a:t>sobre las capacidades, conductas y destrezas de las personas para adaptarse y satisfacer las exigencias de su entorno.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683568" y="5157192"/>
            <a:ext cx="7560840" cy="1152128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dirty="0"/>
              <a:t>Con esta información ser puede brindar</a:t>
            </a:r>
            <a:r>
              <a:rPr lang="es-BO" dirty="0">
                <a:solidFill>
                  <a:schemeClr val="tx1"/>
                </a:solidFill>
              </a:rPr>
              <a:t> los </a:t>
            </a:r>
            <a:r>
              <a:rPr lang="es-BO" dirty="0">
                <a:solidFill>
                  <a:srgbClr val="0000CC"/>
                </a:solidFill>
              </a:rPr>
              <a:t>apoyos necesarios </a:t>
            </a:r>
            <a:r>
              <a:rPr lang="es-BO" dirty="0"/>
              <a:t>para que estas personas se constituyan como miembros activos de un grupo humano e referencia.</a:t>
            </a:r>
          </a:p>
        </p:txBody>
      </p:sp>
      <p:sp>
        <p:nvSpPr>
          <p:cNvPr id="9" name="8 Flecha abajo"/>
          <p:cNvSpPr/>
          <p:nvPr/>
        </p:nvSpPr>
        <p:spPr>
          <a:xfrm>
            <a:off x="4213583" y="2804514"/>
            <a:ext cx="57606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9 Flecha abajo"/>
          <p:cNvSpPr/>
          <p:nvPr/>
        </p:nvSpPr>
        <p:spPr>
          <a:xfrm>
            <a:off x="4213583" y="4822666"/>
            <a:ext cx="576064" cy="487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F73253B-B80D-4AD1-AB6F-2CE891A7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247" y="395816"/>
            <a:ext cx="7200800" cy="1256601"/>
          </a:xfrm>
        </p:spPr>
        <p:txBody>
          <a:bodyPr>
            <a:normAutofit/>
          </a:bodyPr>
          <a:lstStyle/>
          <a:p>
            <a:pPr algn="ctr"/>
            <a:r>
              <a:rPr lang="es-BO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¿Por qué trabajar la conducta adaptativa?</a:t>
            </a:r>
          </a:p>
        </p:txBody>
      </p:sp>
    </p:spTree>
    <p:extLst>
      <p:ext uri="{BB962C8B-B14F-4D97-AF65-F5344CB8AC3E}">
        <p14:creationId xmlns:p14="http://schemas.microsoft.com/office/powerpoint/2010/main" val="336615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A3514A-40B1-4231-99A3-8EBDD6F8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16441"/>
            <a:ext cx="6589199" cy="860674"/>
          </a:xfrm>
        </p:spPr>
        <p:txBody>
          <a:bodyPr/>
          <a:lstStyle/>
          <a:p>
            <a:r>
              <a:rPr lang="es-BO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Entonces…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89D2F2C-C84E-4BB4-9481-510390507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2133600"/>
            <a:ext cx="6995835" cy="3777622"/>
          </a:xfrm>
        </p:spPr>
        <p:txBody>
          <a:bodyPr>
            <a:normAutofit/>
          </a:bodyPr>
          <a:lstStyle/>
          <a:p>
            <a:r>
              <a:rPr lang="es-BO" sz="2400" dirty="0"/>
              <a:t>Para </a:t>
            </a:r>
            <a:r>
              <a:rPr lang="es-BO" sz="2400" b="1" dirty="0"/>
              <a:t>apoyar a</a:t>
            </a:r>
            <a:r>
              <a:rPr lang="es-BO" sz="2400" dirty="0"/>
              <a:t> una persona con discapacidad intelectual es necesario conocer su conducta adaptativa.</a:t>
            </a:r>
          </a:p>
          <a:p>
            <a:pPr marL="0" indent="0">
              <a:buNone/>
            </a:pPr>
            <a:endParaRPr lang="es-BO" sz="2400" dirty="0"/>
          </a:p>
          <a:p>
            <a:r>
              <a:rPr lang="es-BO" sz="2400" dirty="0"/>
              <a:t>Para realizar un </a:t>
            </a:r>
            <a:r>
              <a:rPr lang="es-BO" sz="2400" b="1" dirty="0"/>
              <a:t>plan de intervención individualizado </a:t>
            </a:r>
            <a:r>
              <a:rPr lang="es-BO" sz="2400" dirty="0"/>
              <a:t>es necesario identificar las necesidades de apoyo (haciendo énfasis en las habilidades adaptativas).</a:t>
            </a:r>
          </a:p>
        </p:txBody>
      </p:sp>
    </p:spTree>
    <p:extLst>
      <p:ext uri="{BB962C8B-B14F-4D97-AF65-F5344CB8AC3E}">
        <p14:creationId xmlns:p14="http://schemas.microsoft.com/office/powerpoint/2010/main" val="3689203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AutoNum type="arabicPeriod"/>
            </a:pPr>
            <a:endParaRPr lang="es-MX" sz="5400" b="1" dirty="0"/>
          </a:p>
          <a:p>
            <a:pPr marL="0" indent="0" algn="ctr">
              <a:buNone/>
            </a:pPr>
            <a:r>
              <a:rPr lang="es-MX" sz="5400" b="1" dirty="0"/>
              <a:t>HABILIDADES BLANDAS Y DURAS </a:t>
            </a:r>
            <a:endParaRPr lang="es-MX" sz="4800" b="1" dirty="0"/>
          </a:p>
          <a:p>
            <a:pPr marL="0" indent="0" algn="ctr">
              <a:buNone/>
            </a:pPr>
            <a:endParaRPr lang="es-BO" sz="2800" dirty="0"/>
          </a:p>
        </p:txBody>
      </p:sp>
    </p:spTree>
    <p:extLst>
      <p:ext uri="{BB962C8B-B14F-4D97-AF65-F5344CB8AC3E}">
        <p14:creationId xmlns:p14="http://schemas.microsoft.com/office/powerpoint/2010/main" val="1257999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bg1"/>
          </a:solidFill>
        </p:spPr>
        <p:txBody>
          <a:bodyPr/>
          <a:lstStyle/>
          <a:p>
            <a:pPr algn="ctr">
              <a:buAutoNum type="arabicPeriod"/>
            </a:pPr>
            <a:endParaRPr lang="es-MX" sz="4000" b="1" dirty="0"/>
          </a:p>
          <a:p>
            <a:pPr algn="ctr">
              <a:buAutoNum type="arabicPeriod"/>
            </a:pPr>
            <a:endParaRPr lang="es-MX" sz="4000" b="1" dirty="0"/>
          </a:p>
          <a:p>
            <a:pPr marL="0" indent="0" algn="ctr">
              <a:buNone/>
            </a:pPr>
            <a:r>
              <a:rPr lang="es-MX" sz="4000" b="1" dirty="0"/>
              <a:t>Contexto 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010171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CBBD50A-346B-3436-104E-36B1E4169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3" y="908720"/>
            <a:ext cx="7274768" cy="5832648"/>
          </a:xfrm>
        </p:spPr>
        <p:txBody>
          <a:bodyPr>
            <a:normAutofit/>
          </a:bodyPr>
          <a:lstStyle/>
          <a:p>
            <a:pPr algn="just"/>
            <a:r>
              <a:rPr lang="es-MX" sz="2000" b="0" i="0" dirty="0">
                <a:solidFill>
                  <a:srgbClr val="575757"/>
                </a:solidFill>
                <a:effectLst/>
                <a:latin typeface="Inter"/>
              </a:rPr>
              <a:t>Hace algunas décadas, el mundo empresarial se basaba esencialmente en conocimientos técnicos para llevar a cabo sus proyectos. </a:t>
            </a:r>
          </a:p>
          <a:p>
            <a:pPr algn="just"/>
            <a:r>
              <a:rPr lang="es-MX" sz="2000" b="0" i="0" dirty="0">
                <a:solidFill>
                  <a:srgbClr val="575757"/>
                </a:solidFill>
                <a:effectLst/>
                <a:latin typeface="Inter"/>
              </a:rPr>
              <a:t>El nacimiento de este término remonta a </a:t>
            </a:r>
            <a:r>
              <a:rPr lang="es-MX" sz="2000" b="1" i="0" dirty="0">
                <a:solidFill>
                  <a:srgbClr val="FF0000"/>
                </a:solidFill>
                <a:effectLst/>
                <a:latin typeface="Inter"/>
              </a:rPr>
              <a:t>1972, </a:t>
            </a:r>
            <a:r>
              <a:rPr lang="es-MX" sz="2000" b="0" i="0" dirty="0">
                <a:solidFill>
                  <a:srgbClr val="575757"/>
                </a:solidFill>
                <a:effectLst/>
                <a:latin typeface="Inter"/>
              </a:rPr>
              <a:t>cuando el ejército de los Estados Unidos había detectado que las mejores tropas no eran las que mejor sabían utilizar la maquinaria o cualquier dispositivo, sino los grupos con habilidades transversales más desarrolladas: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0" i="0" u="sng" dirty="0">
                <a:solidFill>
                  <a:schemeClr val="tx1"/>
                </a:solidFill>
                <a:effectLst/>
                <a:latin typeface="Inter"/>
              </a:rPr>
              <a:t>Comunicación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0" i="0" u="sng" dirty="0">
                <a:solidFill>
                  <a:schemeClr val="tx1"/>
                </a:solidFill>
                <a:effectLst/>
                <a:latin typeface="Inter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Trabajo en equipo</a:t>
            </a:r>
            <a:endParaRPr lang="es-MX" sz="2400" b="0" i="0" u="sng" dirty="0">
              <a:solidFill>
                <a:schemeClr val="tx1"/>
              </a:solidFill>
              <a:effectLst/>
              <a:latin typeface="Int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0" i="0" u="sng" dirty="0">
                <a:solidFill>
                  <a:schemeClr val="tx1"/>
                </a:solidFill>
                <a:effectLst/>
                <a:latin typeface="Inter"/>
              </a:rPr>
              <a:t>Resolución de conflictos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0" i="0" u="sng" dirty="0">
                <a:solidFill>
                  <a:schemeClr val="tx1"/>
                </a:solidFill>
                <a:effectLst/>
                <a:latin typeface="Inter"/>
              </a:rPr>
              <a:t>Liderazgo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0" i="0" u="sng" dirty="0">
                <a:solidFill>
                  <a:schemeClr val="tx1"/>
                </a:solidFill>
                <a:effectLst/>
                <a:latin typeface="Inter"/>
              </a:rPr>
              <a:t>Responsabilidad</a:t>
            </a:r>
          </a:p>
          <a:p>
            <a:pPr algn="just"/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6C726FC-6AE4-ACE5-1382-42351808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17" y="3933056"/>
            <a:ext cx="3529932" cy="178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2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F7A6C95-4802-6D13-C8E2-677FEAC74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927749"/>
            <a:ext cx="7778824" cy="5002502"/>
          </a:xfrm>
        </p:spPr>
        <p:txBody>
          <a:bodyPr>
            <a:normAutofit/>
          </a:bodyPr>
          <a:lstStyle/>
          <a:p>
            <a:r>
              <a:rPr lang="es-MX" sz="20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 conjunto de habilidades se conocían como </a:t>
            </a:r>
            <a:r>
              <a:rPr lang="es-MX" sz="20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</a:t>
            </a:r>
            <a:r>
              <a:rPr lang="es-MX" sz="2000" b="0" i="1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0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  <a:r>
              <a:rPr lang="es-MX" sz="20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para diferenciarlas de las llamadas </a:t>
            </a:r>
            <a:r>
              <a:rPr lang="es-MX" sz="20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es-MX" sz="2000" b="0" i="1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0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  <a:r>
              <a:rPr lang="es-MX" sz="20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relacionadas con el uso de máquinas y aparatos de todo tipo.</a:t>
            </a:r>
          </a:p>
          <a:p>
            <a:endParaRPr lang="es-MX" sz="2000" b="0" i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MX" sz="24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es-MX" sz="2400" b="0" i="1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era aquella que permitía al operador de un tanque identificar el objetivo</a:t>
            </a:r>
          </a:p>
          <a:p>
            <a:pPr marL="0" indent="0">
              <a:buNone/>
            </a:pPr>
            <a:endParaRPr lang="es-MX" sz="2400" b="0" i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MX" sz="24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</a:t>
            </a:r>
            <a:r>
              <a:rPr lang="es-MX" sz="2400" b="0" i="1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0" i="1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</a:t>
            </a:r>
            <a:r>
              <a:rPr lang="es-MX" sz="24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suponía determinar si el objetivo identificado era el más importante, si se trataba del momento más adecuado para atacar o si las posibles consecuencias eran oportunas</a:t>
            </a:r>
            <a:endParaRPr lang="es-BO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97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E3DB77A-32C4-1FD0-E5FF-E4D9D600F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119" y="1772816"/>
            <a:ext cx="7057762" cy="3777622"/>
          </a:xfrm>
        </p:spPr>
        <p:txBody>
          <a:bodyPr>
            <a:normAutofit/>
          </a:bodyPr>
          <a:lstStyle/>
          <a:p>
            <a:pPr algn="l" fontAlgn="auto"/>
            <a:r>
              <a:rPr lang="es-MX" sz="2400" b="0" i="0" dirty="0">
                <a:solidFill>
                  <a:srgbClr val="2A2B2C"/>
                </a:solidFill>
                <a:effectLst/>
                <a:latin typeface="gordita"/>
              </a:rPr>
              <a:t>Las habilidades duras son aquellas que se pueden aprender específicamente. </a:t>
            </a:r>
          </a:p>
          <a:p>
            <a:pPr algn="l" fontAlgn="auto"/>
            <a:r>
              <a:rPr lang="es-MX" sz="2400" b="0" i="0" dirty="0">
                <a:solidFill>
                  <a:srgbClr val="2A2B2C"/>
                </a:solidFill>
                <a:effectLst/>
                <a:latin typeface="gordita"/>
              </a:rPr>
              <a:t>Son las competencias más tradicionales.</a:t>
            </a:r>
          </a:p>
          <a:p>
            <a:pPr algn="l" fontAlgn="auto"/>
            <a:r>
              <a:rPr lang="es-MX" sz="2400" b="0" i="0" dirty="0">
                <a:solidFill>
                  <a:srgbClr val="2A2B2C"/>
                </a:solidFill>
                <a:effectLst/>
                <a:latin typeface="gordita"/>
              </a:rPr>
              <a:t>Por lo general, se pueden cuantificar y pueden ser específicas según el trabajo, o el puesto.</a:t>
            </a:r>
          </a:p>
          <a:p>
            <a:pPr marL="0" indent="0">
              <a:buNone/>
            </a:pPr>
            <a:endParaRPr lang="es-BO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AD58D98F-51A3-0622-E083-557748B2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04" y="667117"/>
            <a:ext cx="6589199" cy="1280890"/>
          </a:xfrm>
        </p:spPr>
        <p:txBody>
          <a:bodyPr>
            <a:normAutofit/>
          </a:bodyPr>
          <a:lstStyle/>
          <a:p>
            <a:r>
              <a:rPr lang="es-MX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¿Qué son las habilidades duras?</a:t>
            </a:r>
            <a:br>
              <a:rPr lang="es-MX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70685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28800"/>
            <a:ext cx="7520940" cy="4248472"/>
          </a:xfrm>
        </p:spPr>
        <p:txBody>
          <a:bodyPr>
            <a:normAutofit lnSpcReduction="10000"/>
          </a:bodyPr>
          <a:lstStyle/>
          <a:p>
            <a:r>
              <a:rPr lang="es-MX" sz="2400" dirty="0"/>
              <a:t>Las habilidades básicas de desarrollo personal y social son una condición indispensable a fomentar para conseguir que las personas con discapacidad intelectual puedan llevar </a:t>
            </a:r>
            <a:r>
              <a:rPr lang="es-MX" sz="2400" dirty="0">
                <a:solidFill>
                  <a:srgbClr val="0000CC"/>
                </a:solidFill>
              </a:rPr>
              <a:t>una vida plena lo más normalizada posible, </a:t>
            </a:r>
            <a:r>
              <a:rPr lang="es-MX" sz="2400" dirty="0"/>
              <a:t>bajo los principios de integración, comprensibilidad y diversidad. </a:t>
            </a:r>
          </a:p>
          <a:p>
            <a:pPr marL="0" indent="0">
              <a:buNone/>
            </a:pPr>
            <a:endParaRPr lang="es-MX" sz="2400" dirty="0"/>
          </a:p>
          <a:p>
            <a:r>
              <a:rPr lang="es-MX" sz="2400" dirty="0"/>
              <a:t>Por ello, la autonomía personal, debe ser una capacidad a desarrollar posibilitando llevar a cabo una </a:t>
            </a:r>
            <a:r>
              <a:rPr lang="es-MX" sz="2400" dirty="0">
                <a:solidFill>
                  <a:srgbClr val="0000CC"/>
                </a:solidFill>
              </a:rPr>
              <a:t>vida más independiente.</a:t>
            </a:r>
          </a:p>
        </p:txBody>
      </p:sp>
    </p:spTree>
    <p:extLst>
      <p:ext uri="{BB962C8B-B14F-4D97-AF65-F5344CB8AC3E}">
        <p14:creationId xmlns:p14="http://schemas.microsoft.com/office/powerpoint/2010/main" val="25364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0AA5F9-E61C-7B85-BB97-26349AD4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692696"/>
            <a:ext cx="6589199" cy="57606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s-MX" sz="3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 de habilidades duras</a:t>
            </a:r>
            <a:br>
              <a:rPr lang="es-MX" sz="3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BO" sz="1800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FE8A764-75D1-7C55-8342-4F5C581C45F6}"/>
              </a:ext>
            </a:extLst>
          </p:cNvPr>
          <p:cNvSpPr txBox="1"/>
          <p:nvPr/>
        </p:nvSpPr>
        <p:spPr>
          <a:xfrm>
            <a:off x="2286000" y="1744356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una cantidad infinita de competencias duras, pero a continuación te presentamos algunos </a:t>
            </a:r>
            <a:endParaRPr lang="es-BO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1E5A11FA-A8A1-8016-6AD8-CEC55FE08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118104"/>
              </p:ext>
            </p:extLst>
          </p:nvPr>
        </p:nvGraphicFramePr>
        <p:xfrm>
          <a:off x="762000" y="1556792"/>
          <a:ext cx="7620000" cy="3328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xmlns="" val="353673287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30627994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2342544187"/>
                    </a:ext>
                  </a:extLst>
                </a:gridCol>
              </a:tblGrid>
              <a:tr h="3328144">
                <a:tc>
                  <a:txBody>
                    <a:bodyPr/>
                    <a:lstStyle/>
                    <a:p>
                      <a:pPr fontAlgn="auto"/>
                      <a:r>
                        <a:rPr lang="es-MX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Habilidades duras para marketing y diseño: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Escritura y edición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Diseño gráfico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campañas de marketing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Posicionamiento en buscadores </a:t>
                      </a:r>
                    </a:p>
                    <a:p>
                      <a:pPr fontAlgn="auto"/>
                      <a:endParaRPr lang="es-MX" sz="16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auto"/>
                      <a:endParaRPr lang="es-MX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s-MX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Habilidades duras para ingeniería: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Servicios en la nube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Aprendizaje automático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Lenguajes de programación (JavaScript, Java, C++, HTML, Python)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Mantenimiento de servidores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s-MX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Habilidades duras para finanzas: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Contabilidad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Emisión de informes de gastos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Pronósticos</a:t>
                      </a:r>
                    </a:p>
                    <a:p>
                      <a:pPr fontAlgn="auto"/>
                      <a:r>
                        <a:rPr lang="es-MX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contable del libro mayor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426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010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855335-223B-D960-EAA9-2A930444C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620688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s-MX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¿QUÉ SON LAS HABILIDADES BLANDAS ?</a:t>
            </a:r>
            <a:endParaRPr lang="es-BO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694DBB0-656F-F29F-63F3-F65194CFB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2132856"/>
            <a:ext cx="6591985" cy="3777622"/>
          </a:xfrm>
        </p:spPr>
        <p:txBody>
          <a:bodyPr/>
          <a:lstStyle/>
          <a:p>
            <a:pPr algn="just"/>
            <a:r>
              <a:rPr lang="es-MX" sz="2400" b="0" i="0" dirty="0">
                <a:solidFill>
                  <a:schemeClr val="tx1"/>
                </a:solidFill>
                <a:effectLst/>
                <a:latin typeface="Google Sans"/>
              </a:rPr>
              <a:t>Según Abraham Maslow, psicólogo estadounidense “Las habilidades blandas son el resultado de la combinación entre habilidades sociales, de comunicación, de personalidad, de cercanía a los demás, entre muchas, que forman a una persona capaz de relacionarse y comunicarse de manera efectiva con otros”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94828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A46AD0-08E5-51CE-50AB-86B90ADD7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764704"/>
            <a:ext cx="7202761" cy="5146518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es-MX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habilidades blandas o también llamadas no-cognitivas son adquiridas y desarrolladas desde temprana edad.</a:t>
            </a:r>
          </a:p>
          <a:p>
            <a:pPr algn="just">
              <a:spcAft>
                <a:spcPts val="0"/>
              </a:spcAft>
            </a:pPr>
            <a:r>
              <a:rPr lang="es-MX" sz="2000" b="0" i="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los atributos, hábitos y rasgos personales que hablan del modo en que una persona se relaciona con los demás. Están vinculadas con la inteligencia emocional ya que se refieren al comportamiento y la forma de ser de un individuo.</a:t>
            </a:r>
          </a:p>
          <a:p>
            <a:pPr algn="just">
              <a:spcAft>
                <a:spcPts val="0"/>
              </a:spcAft>
            </a:pPr>
            <a:endParaRPr lang="es-MX" sz="2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B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DC5579DA-F620-4B23-1791-F040748A9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62148"/>
              </p:ext>
            </p:extLst>
          </p:nvPr>
        </p:nvGraphicFramePr>
        <p:xfrm>
          <a:off x="1331640" y="3436222"/>
          <a:ext cx="720276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1380">
                  <a:extLst>
                    <a:ext uri="{9D8B030D-6E8A-4147-A177-3AD203B41FA5}">
                      <a16:colId xmlns:a16="http://schemas.microsoft.com/office/drawing/2014/main" xmlns="" val="3120411810"/>
                    </a:ext>
                  </a:extLst>
                </a:gridCol>
                <a:gridCol w="3601380">
                  <a:extLst>
                    <a:ext uri="{9D8B030D-6E8A-4147-A177-3AD203B41FA5}">
                      <a16:colId xmlns:a16="http://schemas.microsoft.com/office/drawing/2014/main" xmlns="" val="3076449515"/>
                    </a:ext>
                  </a:extLst>
                </a:gridCol>
              </a:tblGrid>
              <a:tr h="2225026"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Habilidades comunicativas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Trabajo en equipo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Toma de liderazgo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Gestión de tiempo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Pensamiento crítico</a:t>
                      </a:r>
                    </a:p>
                    <a:p>
                      <a:endParaRPr lang="es-B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Creatividad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Solución de problemas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Empatía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es-MX" sz="2400" b="0" i="0" dirty="0">
                          <a:solidFill>
                            <a:srgbClr val="231F20"/>
                          </a:solidFill>
                          <a:effectLst/>
                          <a:latin typeface="Roboto" panose="02000000000000000000" pitchFamily="2" charset="0"/>
                        </a:rPr>
                        <a:t>Adaptación</a:t>
                      </a:r>
                    </a:p>
                    <a:p>
                      <a:endParaRPr lang="es-BO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3520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331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37FDF6-6A78-16C5-24FE-836DAC0D7B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MX" b="1" i="0" dirty="0">
                <a:solidFill>
                  <a:srgbClr val="641BB5"/>
                </a:solidFill>
                <a:effectLst/>
                <a:latin typeface="Zilla Slab"/>
              </a:rPr>
              <a:t>DIFERENCIAS ENTRE LAS HABILIDADES BLANDAS Y DURAS</a:t>
            </a:r>
            <a:r>
              <a:rPr lang="es-MX" b="1" i="0" dirty="0">
                <a:solidFill>
                  <a:srgbClr val="FF5900"/>
                </a:solidFill>
                <a:effectLst/>
                <a:latin typeface="Zilla Slab"/>
              </a:rPr>
              <a:t/>
            </a:r>
            <a:br>
              <a:rPr lang="es-MX" b="1" i="0" dirty="0">
                <a:solidFill>
                  <a:srgbClr val="FF5900"/>
                </a:solidFill>
                <a:effectLst/>
                <a:latin typeface="Zilla Slab"/>
              </a:rPr>
            </a:b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623817E-50DC-75F6-94FE-729AE29D8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2171658"/>
            <a:ext cx="6591985" cy="3777622"/>
          </a:xfrm>
        </p:spPr>
        <p:txBody>
          <a:bodyPr/>
          <a:lstStyle/>
          <a:p>
            <a:pPr marL="0" indent="0" algn="just">
              <a:buNone/>
            </a:pPr>
            <a:r>
              <a:rPr lang="es-MX" sz="2800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Las diferencias entre estas habilidades se encuentran sobre todo en cómo se adquieren y cómo se utilizan en el lugar de trabajo, cada una proporcionando herramientas que funcionarán en diferentes áreas.</a:t>
            </a:r>
          </a:p>
          <a:p>
            <a:pPr marL="0" indent="0" algn="l">
              <a:buNone/>
            </a:pPr>
            <a:endParaRPr lang="es-MX" b="0" i="0" dirty="0">
              <a:solidFill>
                <a:srgbClr val="231F20"/>
              </a:solidFill>
              <a:effectLst/>
              <a:latin typeface="Roboto" panose="02000000000000000000" pitchFamily="2" charset="0"/>
            </a:endParaRP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614293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0FE65A-B998-9228-6730-D37C2E65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404664"/>
            <a:ext cx="7058744" cy="1280890"/>
          </a:xfrm>
        </p:spPr>
        <p:txBody>
          <a:bodyPr>
            <a:normAutofit/>
          </a:bodyPr>
          <a:lstStyle/>
          <a:p>
            <a:r>
              <a:rPr lang="es-MX" b="1" i="0" dirty="0">
                <a:solidFill>
                  <a:srgbClr val="FF5900"/>
                </a:solidFill>
                <a:effectLst/>
                <a:latin typeface="Zilla Slab"/>
              </a:rPr>
              <a:t>Unas se tienen, otras se aprenden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19AA39F-F863-26C7-2EED-EDB30A33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835" y="1196752"/>
            <a:ext cx="6591985" cy="4248472"/>
          </a:xfrm>
        </p:spPr>
        <p:txBody>
          <a:bodyPr>
            <a:normAutofit/>
          </a:bodyPr>
          <a:lstStyle/>
          <a:p>
            <a:pPr algn="just"/>
            <a:r>
              <a:rPr lang="es-MX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Las habilidades duras se adquieren a través de la educación y capacitación. En cambio, las habilidades blandas se van desarrollando a lo largo de la vida, con las experiencias.</a:t>
            </a:r>
          </a:p>
          <a:p>
            <a:pPr marL="0" indent="0" algn="just">
              <a:buNone/>
            </a:pPr>
            <a:endParaRPr lang="es-MX" sz="2200" b="1" i="0" dirty="0">
              <a:solidFill>
                <a:srgbClr val="FF5900"/>
              </a:solidFill>
              <a:effectLst/>
              <a:latin typeface="Zilla Slab"/>
            </a:endParaRPr>
          </a:p>
          <a:p>
            <a:pPr marL="0" indent="0" algn="just">
              <a:buNone/>
            </a:pPr>
            <a:r>
              <a:rPr lang="es-MX" sz="3600" b="1" i="0" dirty="0">
                <a:solidFill>
                  <a:srgbClr val="FF5900"/>
                </a:solidFill>
                <a:effectLst/>
                <a:latin typeface="Zilla Slab"/>
              </a:rPr>
              <a:t>Comportamiento y conocimiento</a:t>
            </a:r>
          </a:p>
          <a:p>
            <a:pPr algn="just"/>
            <a:r>
              <a:rPr lang="es-MX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Las habilidades blandas identifican el comportamiento y las cualidades personales que permiten prosperar en el lugar de trabajo. Por otro lado, las habilidades duras hablan de los conocimientos y habilidades relacionadas al trabajo que una persona necesita para desempeñar funciones técnicas.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755733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19AA39F-F863-26C7-2EED-EDB30A33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835" y="404664"/>
            <a:ext cx="6591985" cy="504056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s-MX" sz="3500" b="1" i="0" dirty="0">
                <a:solidFill>
                  <a:srgbClr val="FF5900"/>
                </a:solidFill>
                <a:effectLst/>
                <a:latin typeface="Zilla Slab"/>
              </a:rPr>
              <a:t>Cómo medirlas</a:t>
            </a:r>
          </a:p>
          <a:p>
            <a:pPr algn="l"/>
            <a:r>
              <a:rPr lang="es-MX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Las habilidades duras son medibles e incluso, se pueden describir con criterios numéricos o con sí/no. </a:t>
            </a:r>
          </a:p>
          <a:p>
            <a:pPr algn="l"/>
            <a:r>
              <a:rPr lang="es-MX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Las competencias blandas son intangibles y difíciles de cuantificar, se describen con escalas cualitativas.</a:t>
            </a:r>
          </a:p>
          <a:p>
            <a:pPr algn="l"/>
            <a:r>
              <a:rPr lang="es-MX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En el mercado laboral, las competencias duras se pueden evaluar a través del currículum, portafolios o preguntas específicas en una entrevista. Mientras que las competencias blandas se evalúan con preguntas situacionales y de comportamiento, probando las habilidades y las características de la personalidad del candidato.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318589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bg1"/>
          </a:solidFill>
        </p:spPr>
        <p:txBody>
          <a:bodyPr/>
          <a:lstStyle/>
          <a:p>
            <a:pPr algn="ctr">
              <a:buAutoNum type="arabicPeriod"/>
            </a:pPr>
            <a:endParaRPr lang="es-MX" sz="4000" b="1" dirty="0"/>
          </a:p>
          <a:p>
            <a:pPr algn="ctr">
              <a:buAutoNum type="arabicPeriod"/>
            </a:pPr>
            <a:endParaRPr lang="es-MX" sz="4000" b="1" dirty="0"/>
          </a:p>
          <a:p>
            <a:pPr marL="0" indent="0" algn="ctr">
              <a:buNone/>
            </a:pPr>
            <a:r>
              <a:rPr lang="es-MX" sz="4000" b="1" dirty="0"/>
              <a:t>Resumiendo… 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621440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RELACIONES ENTRE AREAS DE HABILIDADES DE ADAPTACION 1992 Y 200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33999" r="7768" b="21152"/>
          <a:stretch/>
        </p:blipFill>
        <p:spPr bwMode="auto">
          <a:xfrm>
            <a:off x="0" y="-7805"/>
            <a:ext cx="9144000" cy="61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74990" y="6093296"/>
            <a:ext cx="8594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(AAIDD: Asociación Americana sobre Discapacidades Intelectuales y del Desarrollo)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F5F1A0AA-89D0-1599-7705-2327F672F563}"/>
              </a:ext>
            </a:extLst>
          </p:cNvPr>
          <p:cNvSpPr/>
          <p:nvPr/>
        </p:nvSpPr>
        <p:spPr>
          <a:xfrm>
            <a:off x="2195736" y="1916832"/>
            <a:ext cx="5328592" cy="6480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Habilidades duras</a:t>
            </a:r>
            <a:endParaRPr lang="es-BO" sz="2400" b="1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699C2A91-AA99-776B-5DDF-00D40B404477}"/>
              </a:ext>
            </a:extLst>
          </p:cNvPr>
          <p:cNvSpPr/>
          <p:nvPr/>
        </p:nvSpPr>
        <p:spPr>
          <a:xfrm>
            <a:off x="2226094" y="4941168"/>
            <a:ext cx="5328592" cy="6480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Habilidades duras</a:t>
            </a:r>
            <a:endParaRPr lang="es-BO" sz="2400" b="1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5BF2A05C-9A85-9638-E16D-2635808C7C64}"/>
              </a:ext>
            </a:extLst>
          </p:cNvPr>
          <p:cNvSpPr/>
          <p:nvPr/>
        </p:nvSpPr>
        <p:spPr>
          <a:xfrm>
            <a:off x="2226094" y="3284984"/>
            <a:ext cx="5328592" cy="6480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Habilidades blandas</a:t>
            </a:r>
            <a:endParaRPr lang="es-BO" sz="24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2B9F878D-8CC4-D220-7287-C1DA8697FD21}"/>
              </a:ext>
            </a:extLst>
          </p:cNvPr>
          <p:cNvSpPr/>
          <p:nvPr/>
        </p:nvSpPr>
        <p:spPr>
          <a:xfrm>
            <a:off x="2252261" y="113315"/>
            <a:ext cx="5328592" cy="89031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Habilidades duras y duras –relacionadas al ámbito laboral</a:t>
            </a:r>
            <a:endParaRPr lang="es-BO" sz="2400" b="1" dirty="0"/>
          </a:p>
        </p:txBody>
      </p:sp>
    </p:spTree>
    <p:extLst>
      <p:ext uri="{BB962C8B-B14F-4D97-AF65-F5344CB8AC3E}">
        <p14:creationId xmlns:p14="http://schemas.microsoft.com/office/powerpoint/2010/main" val="7194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CC"/>
                </a:solidFill>
                <a:latin typeface="Franklin Gothic Demi" panose="020B0703020102020204" pitchFamily="34" charset="0"/>
              </a:rPr>
              <a:t>Bibliografía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6007" y="1936340"/>
            <a:ext cx="6591985" cy="3777622"/>
          </a:xfrm>
        </p:spPr>
        <p:txBody>
          <a:bodyPr>
            <a:normAutofit fontScale="85000" lnSpcReduction="20000"/>
          </a:bodyPr>
          <a:lstStyle/>
          <a:p>
            <a:r>
              <a:rPr lang="es-ES" sz="2000" dirty="0">
                <a:latin typeface="Franklin Gothic Book" panose="020B0503020102020204" pitchFamily="34" charset="0"/>
                <a:hlinkClick r:id="rId2"/>
              </a:rPr>
              <a:t>https://centroestudios.mineduc.cl/wp-content/uploads/sites/100/2017/07/INFORME-FINAL-F911407.pdf</a:t>
            </a:r>
            <a:endParaRPr lang="es-ES" sz="2000" dirty="0">
              <a:latin typeface="Franklin Gothic Book" panose="020B0503020102020204" pitchFamily="34" charset="0"/>
            </a:endParaRPr>
          </a:p>
          <a:p>
            <a:r>
              <a:rPr lang="es-ES" sz="2000" dirty="0">
                <a:latin typeface="Franklin Gothic Book" panose="020B0503020102020204" pitchFamily="34" charset="0"/>
              </a:rPr>
              <a:t>Verdugo Alonso, M. (2009). </a:t>
            </a:r>
            <a:r>
              <a:rPr lang="es-ES" sz="2000" i="1" dirty="0">
                <a:latin typeface="Franklin Gothic Book" panose="020B0503020102020204" pitchFamily="34" charset="0"/>
              </a:rPr>
              <a:t>Discapacidad intelectual, adaptación social y problemas de comportamiento. </a:t>
            </a:r>
            <a:r>
              <a:rPr lang="es-ES" sz="2000" dirty="0">
                <a:latin typeface="Franklin Gothic Book" panose="020B0503020102020204" pitchFamily="34" charset="0"/>
              </a:rPr>
              <a:t>Ediciones Pirámide. España. </a:t>
            </a:r>
          </a:p>
          <a:p>
            <a:r>
              <a:rPr lang="es-ES" sz="2000" dirty="0">
                <a:latin typeface="Franklin Gothic Book" panose="020B0503020102020204" pitchFamily="34" charset="0"/>
              </a:rPr>
              <a:t>Verdugo Alonso, M. (2007). </a:t>
            </a:r>
            <a:r>
              <a:rPr lang="es-ES" sz="2000" i="1" dirty="0">
                <a:latin typeface="Franklin Gothic Book" panose="020B0503020102020204" pitchFamily="34" charset="0"/>
              </a:rPr>
              <a:t>La escala de intensidad de apoyos (SIS), adaptación inicial al contexto español y análisis de sus propiedades psicométricas. </a:t>
            </a:r>
            <a:r>
              <a:rPr lang="es-ES" sz="2000" dirty="0">
                <a:latin typeface="Franklin Gothic Book" panose="020B0503020102020204" pitchFamily="34" charset="0"/>
              </a:rPr>
              <a:t>Editorial Siglo Cero. España. </a:t>
            </a:r>
          </a:p>
          <a:p>
            <a:pPr lvl="0"/>
            <a:r>
              <a:rPr lang="es-ES" sz="2000" dirty="0" err="1">
                <a:latin typeface="Franklin Gothic Book" panose="020B0503020102020204" pitchFamily="34" charset="0"/>
              </a:rPr>
              <a:t>Garcia</a:t>
            </a:r>
            <a:r>
              <a:rPr lang="es-ES" sz="2000" dirty="0">
                <a:latin typeface="Franklin Gothic Book" panose="020B0503020102020204" pitchFamily="34" charset="0"/>
              </a:rPr>
              <a:t> Ramos, M. (2001). </a:t>
            </a:r>
            <a:r>
              <a:rPr lang="es-ES" sz="2000" i="1" dirty="0">
                <a:latin typeface="Franklin Gothic Book" panose="020B0503020102020204" pitchFamily="34" charset="0"/>
              </a:rPr>
              <a:t>Habilidades en niños y niñas con discapacidad intelectual. </a:t>
            </a:r>
          </a:p>
          <a:p>
            <a:r>
              <a:rPr lang="es-ES" sz="18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Patricia </a:t>
            </a:r>
            <a:r>
              <a:rPr lang="es-ES" sz="1800" dirty="0" err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Brogna</a:t>
            </a:r>
            <a:r>
              <a:rPr lang="es-ES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8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Guadalupe Serrano Delgado y </a:t>
            </a:r>
            <a:r>
              <a:rPr lang="es-ES" sz="1800" dirty="0" err="1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colav</a:t>
            </a:r>
            <a:r>
              <a:rPr lang="es-ES" sz="18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800" dirty="0">
                <a:effectLst/>
                <a:latin typeface="Franklin Gothic Book" panose="020B0503020102020204" pitchFamily="34" charset="0"/>
                <a:cs typeface="Times New Roman" panose="02020603050405020304" pitchFamily="18" charset="0"/>
              </a:rPr>
              <a:t>MODELO DE VALORACIÓN DE </a:t>
            </a:r>
            <a:r>
              <a:rPr lang="es-ES" sz="18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HABILIDADES ADAPTATIVAS</a:t>
            </a:r>
            <a:r>
              <a:rPr lang="es-ES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8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APAC - Asociación Pro Personas con Parálisis Cerebral I.A.P. MÉXICO.  2003</a:t>
            </a:r>
            <a:endParaRPr lang="es-BO" sz="1800" dirty="0">
              <a:effectLst/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2998910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 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048671" cy="5413602"/>
          </a:xfrm>
        </p:spPr>
      </p:pic>
    </p:spTree>
    <p:extLst>
      <p:ext uri="{BB962C8B-B14F-4D97-AF65-F5344CB8AC3E}">
        <p14:creationId xmlns:p14="http://schemas.microsoft.com/office/powerpoint/2010/main" val="19672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bg1"/>
          </a:solidFill>
        </p:spPr>
        <p:txBody>
          <a:bodyPr/>
          <a:lstStyle/>
          <a:p>
            <a:pPr algn="ctr">
              <a:buAutoNum type="arabicPeriod"/>
            </a:pPr>
            <a:endParaRPr lang="es-MX" sz="4000" b="1" dirty="0"/>
          </a:p>
          <a:p>
            <a:pPr algn="ctr">
              <a:buAutoNum type="arabicPeriod"/>
            </a:pPr>
            <a:endParaRPr lang="es-MX" sz="4000" b="1" dirty="0"/>
          </a:p>
          <a:p>
            <a:pPr marL="0" indent="0" algn="ctr">
              <a:buNone/>
            </a:pPr>
            <a:r>
              <a:rPr lang="es-MX" sz="4000" b="1" dirty="0"/>
              <a:t>Contexto 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82467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C46F958-EC93-FD2F-9CE6-80615400B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620688"/>
            <a:ext cx="7128792" cy="5616624"/>
          </a:xfrm>
        </p:spPr>
        <p:txBody>
          <a:bodyPr>
            <a:normAutofit lnSpcReduction="10000"/>
          </a:bodyPr>
          <a:lstStyle/>
          <a:p>
            <a:r>
              <a:rPr lang="es-MX" sz="1700" dirty="0"/>
              <a:t>A comienzos del </a:t>
            </a:r>
            <a:r>
              <a:rPr lang="es-MX" sz="1700" b="1" dirty="0">
                <a:solidFill>
                  <a:srgbClr val="FF0000"/>
                </a:solidFill>
              </a:rPr>
              <a:t>siglo XX</a:t>
            </a:r>
            <a:r>
              <a:rPr lang="es-MX" sz="1700" dirty="0"/>
              <a:t>, la discapacidad intelectual era descrita de un modo estrechamente relacionado a lo que hoy se denomina conducta adaptativa. Pero empleando otro términos:</a:t>
            </a:r>
          </a:p>
          <a:p>
            <a:pPr>
              <a:buFontTx/>
              <a:buChar char="-"/>
            </a:pPr>
            <a:r>
              <a:rPr lang="es-MX" sz="1700" dirty="0"/>
              <a:t>Competencia social</a:t>
            </a:r>
          </a:p>
          <a:p>
            <a:pPr>
              <a:buFontTx/>
              <a:buChar char="-"/>
            </a:pPr>
            <a:r>
              <a:rPr lang="es-MX" sz="1700" dirty="0"/>
              <a:t>Normas sociales</a:t>
            </a:r>
          </a:p>
          <a:p>
            <a:pPr>
              <a:buFontTx/>
              <a:buChar char="-"/>
            </a:pPr>
            <a:r>
              <a:rPr lang="es-MX" sz="1700" dirty="0"/>
              <a:t>Valerse por si mismo</a:t>
            </a:r>
          </a:p>
          <a:p>
            <a:pPr>
              <a:buFontTx/>
              <a:buChar char="-"/>
            </a:pPr>
            <a:r>
              <a:rPr lang="es-MX" sz="1700" dirty="0"/>
              <a:t>Adaptabilidad al medio</a:t>
            </a:r>
          </a:p>
          <a:p>
            <a:pPr>
              <a:buFontTx/>
              <a:buChar char="-"/>
            </a:pPr>
            <a:r>
              <a:rPr lang="es-MX" sz="1700" dirty="0"/>
              <a:t>Adaptación social </a:t>
            </a:r>
          </a:p>
          <a:p>
            <a:pPr marL="0" indent="0">
              <a:buNone/>
            </a:pPr>
            <a:endParaRPr lang="es-MX" sz="1700" dirty="0"/>
          </a:p>
          <a:p>
            <a:r>
              <a:rPr lang="es-MX" sz="1700" dirty="0"/>
              <a:t>Sin embargo, sólo a partir de </a:t>
            </a:r>
            <a:r>
              <a:rPr lang="es-MX" sz="1700" b="1" dirty="0">
                <a:solidFill>
                  <a:srgbClr val="FF0000"/>
                </a:solidFill>
              </a:rPr>
              <a:t>1959</a:t>
            </a:r>
            <a:r>
              <a:rPr lang="es-MX" sz="1700" dirty="0"/>
              <a:t> es incluida explícitamente en los criterios diagnósticos para discapacidad intelectual (Heber, 1959), a través de la introducción de los conceptos de:</a:t>
            </a:r>
          </a:p>
          <a:p>
            <a:r>
              <a:rPr lang="es-MX" sz="1700" dirty="0"/>
              <a:t> Maduración</a:t>
            </a:r>
          </a:p>
          <a:p>
            <a:r>
              <a:rPr lang="es-MX" sz="1700" dirty="0"/>
              <a:t> Aprendizaje </a:t>
            </a:r>
          </a:p>
          <a:p>
            <a:r>
              <a:rPr lang="es-MX" sz="1700" dirty="0"/>
              <a:t>Adaptación Social</a:t>
            </a:r>
          </a:p>
          <a:p>
            <a:endParaRPr lang="es-BO" sz="1600" dirty="0"/>
          </a:p>
        </p:txBody>
      </p:sp>
    </p:spTree>
    <p:extLst>
      <p:ext uri="{BB962C8B-B14F-4D97-AF65-F5344CB8AC3E}">
        <p14:creationId xmlns:p14="http://schemas.microsoft.com/office/powerpoint/2010/main" val="400593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C46F958-EC93-FD2F-9CE6-80615400B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820109"/>
            <a:ext cx="7416824" cy="5417203"/>
          </a:xfrm>
        </p:spPr>
        <p:txBody>
          <a:bodyPr>
            <a:normAutofit/>
          </a:bodyPr>
          <a:lstStyle/>
          <a:p>
            <a:r>
              <a:rPr lang="es-MX" sz="2000" dirty="0"/>
              <a:t>En </a:t>
            </a:r>
            <a:r>
              <a:rPr lang="es-MX" sz="2000" b="1" dirty="0">
                <a:solidFill>
                  <a:srgbClr val="FF0000"/>
                </a:solidFill>
              </a:rPr>
              <a:t>1980, </a:t>
            </a:r>
            <a:r>
              <a:rPr lang="es-MX" sz="2000" dirty="0"/>
              <a:t>la AAMD redefine la conducta adaptativa como:</a:t>
            </a:r>
          </a:p>
          <a:p>
            <a:pPr marL="0" indent="0">
              <a:buNone/>
            </a:pPr>
            <a:r>
              <a:rPr lang="es-MX" sz="2000" dirty="0"/>
              <a:t>La eficacia de un individuo para cumplir los estándares de maduración, aprendizaje, independencia personal o responsabilidad social que se esperan por su nivel de edad o grupo cultural.</a:t>
            </a:r>
          </a:p>
          <a:p>
            <a:endParaRPr lang="es-MX" sz="2000" dirty="0"/>
          </a:p>
          <a:p>
            <a:r>
              <a:rPr lang="es-MX" sz="2000" dirty="0"/>
              <a:t>A comienzos de la década de </a:t>
            </a:r>
            <a:r>
              <a:rPr lang="es-MX" sz="2000" b="1" dirty="0">
                <a:solidFill>
                  <a:srgbClr val="FF0000"/>
                </a:solidFill>
              </a:rPr>
              <a:t>1990</a:t>
            </a:r>
            <a:r>
              <a:rPr lang="es-MX" sz="2000" dirty="0"/>
              <a:t> se produce un cambio en la conceptualización, cuando la AAMD, remplaza el termino de “conducta adaptativa” por el de “ </a:t>
            </a:r>
            <a:r>
              <a:rPr lang="es-MX" sz="2000" b="1" dirty="0"/>
              <a:t>habilidades adaptativas</a:t>
            </a:r>
            <a:r>
              <a:rPr lang="es-MX" sz="2000" dirty="0"/>
              <a:t>”, definidas como un conjunto de competencias que reflejan tanto la habilidad para estar incluido en un lugar dado, como la habilidad para cambiar la propia conducta para adaptarse a las demandas de la situación (L</a:t>
            </a:r>
            <a:r>
              <a:rPr lang="fr-FR" sz="2000" dirty="0" err="1"/>
              <a:t>uckasson</a:t>
            </a:r>
            <a:r>
              <a:rPr lang="fr-FR" sz="2000" dirty="0"/>
              <a:t> et al., 1992, p. 25)</a:t>
            </a:r>
            <a:endParaRPr lang="es-BO" sz="2000" dirty="0"/>
          </a:p>
        </p:txBody>
      </p:sp>
    </p:spTree>
    <p:extLst>
      <p:ext uri="{BB962C8B-B14F-4D97-AF65-F5344CB8AC3E}">
        <p14:creationId xmlns:p14="http://schemas.microsoft.com/office/powerpoint/2010/main" val="170235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245A4A-381D-155D-1059-56E6A2BC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700808"/>
            <a:ext cx="6591985" cy="37776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AutoNum type="arabicPeriod"/>
            </a:pPr>
            <a:endParaRPr lang="es-MX" sz="4000" b="1" dirty="0"/>
          </a:p>
          <a:p>
            <a:pPr marL="0" indent="0" algn="ctr">
              <a:buNone/>
            </a:pPr>
            <a:r>
              <a:rPr lang="es-MX" sz="4000" b="1" dirty="0"/>
              <a:t>Ares o dimensiones de las habilidades adaptativas</a:t>
            </a:r>
          </a:p>
          <a:p>
            <a:pPr marL="0" indent="0" algn="ctr">
              <a:buNone/>
            </a:pPr>
            <a:r>
              <a:rPr lang="es-BO" sz="4000" dirty="0"/>
              <a:t>(</a:t>
            </a:r>
            <a:r>
              <a:rPr lang="es-BO" sz="4000" dirty="0" err="1"/>
              <a:t>Luckasson</a:t>
            </a:r>
            <a:r>
              <a:rPr lang="es-BO" sz="4000" dirty="0"/>
              <a:t>, 1992)</a:t>
            </a:r>
            <a:endParaRPr lang="es-MX" sz="4000" b="1" dirty="0"/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5858318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Personalizado 2">
      <a:dk1>
        <a:sysClr val="windowText" lastClr="000000"/>
      </a:dk1>
      <a:lt1>
        <a:sysClr val="window" lastClr="FFFFFF"/>
      </a:lt1>
      <a:dk2>
        <a:srgbClr val="575F6D"/>
      </a:dk2>
      <a:lt2>
        <a:srgbClr val="FFE635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D2611C"/>
      </a:accent6>
      <a:hlink>
        <a:srgbClr val="D2611C"/>
      </a:hlink>
      <a:folHlink>
        <a:srgbClr val="D2611C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6819</TotalTime>
  <Words>2503</Words>
  <Application>Microsoft Office PowerPoint</Application>
  <PresentationFormat>Presentación en pantalla (4:3)</PresentationFormat>
  <Paragraphs>321</Paragraphs>
  <Slides>59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6" baseType="lpstr">
      <vt:lpstr>Aharoni</vt:lpstr>
      <vt:lpstr>Arial</vt:lpstr>
      <vt:lpstr>Calibri</vt:lpstr>
      <vt:lpstr>Century Gothic</vt:lpstr>
      <vt:lpstr>Franklin Gothic Book</vt:lpstr>
      <vt:lpstr>Franklin Gothic Demi</vt:lpstr>
      <vt:lpstr>Google Sans</vt:lpstr>
      <vt:lpstr>gordita</vt:lpstr>
      <vt:lpstr>Inter</vt:lpstr>
      <vt:lpstr>Roboto</vt:lpstr>
      <vt:lpstr>Tahoma</vt:lpstr>
      <vt:lpstr>Times New Roman</vt:lpstr>
      <vt:lpstr>Wingdings</vt:lpstr>
      <vt:lpstr>Wingdings 2</vt:lpstr>
      <vt:lpstr>Wingdings 3</vt:lpstr>
      <vt:lpstr>Zilla Slab</vt:lpstr>
      <vt:lpstr>Espiral</vt:lpstr>
      <vt:lpstr>Expositora: Lic. Claudia Ávila M. Coordinadora área RBC - EIFODEC</vt:lpstr>
      <vt:lpstr>ANTES VOLVAMOS A LA DEFINICIÓN DE DISCAPACIDAD INTELECTUAL…</vt:lpstr>
      <vt:lpstr>Presentación de PowerPoint</vt:lpstr>
      <vt:lpstr>Habilidades Adaptativas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HABILIDADES ADAPTATIVAS  </vt:lpstr>
      <vt:lpstr>Auto-cuidado</vt:lpstr>
      <vt:lpstr>Presentación de PowerPoint</vt:lpstr>
      <vt:lpstr>Presentación de PowerPoint</vt:lpstr>
      <vt:lpstr>Presentación de PowerPoint</vt:lpstr>
      <vt:lpstr>Autodirección</vt:lpstr>
      <vt:lpstr>Uso de recursos de la comunidad</vt:lpstr>
      <vt:lpstr>Presentación de PowerPoint</vt:lpstr>
      <vt:lpstr>Académicas funcionales</vt:lpstr>
      <vt:lpstr>Presentación de PowerPoint</vt:lpstr>
      <vt:lpstr>Presentación de PowerPoint</vt:lpstr>
      <vt:lpstr>Comunicación</vt:lpstr>
      <vt:lpstr>Presentación de PowerPoint</vt:lpstr>
      <vt:lpstr>Ocio y tiempo libre</vt:lpstr>
      <vt:lpstr>Presentación de PowerPoint</vt:lpstr>
      <vt:lpstr>Sociales</vt:lpstr>
      <vt:lpstr>Presentación de PowerPoint</vt:lpstr>
      <vt:lpstr>Trabajo</vt:lpstr>
      <vt:lpstr>Presentación de PowerPoint</vt:lpstr>
      <vt:lpstr>Salud y seguridad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Conducta Adaptativa</vt:lpstr>
      <vt:lpstr>Presentación de PowerPoint</vt:lpstr>
      <vt:lpstr>Habilidades prácticas </vt:lpstr>
      <vt:lpstr>Habilidades conceptuales  </vt:lpstr>
      <vt:lpstr>Habilidades sociales  </vt:lpstr>
      <vt:lpstr>Presentación de PowerPoint</vt:lpstr>
      <vt:lpstr>Presentación de PowerPoint</vt:lpstr>
      <vt:lpstr>¿Por qué trabajar la conducta adaptativa?</vt:lpstr>
      <vt:lpstr>Entonces…</vt:lpstr>
      <vt:lpstr>Presentación de PowerPoint</vt:lpstr>
      <vt:lpstr>Presentación de PowerPoint</vt:lpstr>
      <vt:lpstr>Presentación de PowerPoint</vt:lpstr>
      <vt:lpstr>Presentación de PowerPoint</vt:lpstr>
      <vt:lpstr>¿Qué son las habilidades duras? </vt:lpstr>
      <vt:lpstr>Ejemplos de habilidades duras </vt:lpstr>
      <vt:lpstr>¿QUÉ SON LAS HABILIDADES BLANDAS ?</vt:lpstr>
      <vt:lpstr>Presentación de PowerPoint</vt:lpstr>
      <vt:lpstr>DIFERENCIAS ENTRE LAS HABILIDADES BLANDAS Y DURAS </vt:lpstr>
      <vt:lpstr>Unas se tienen, otras se aprenden</vt:lpstr>
      <vt:lpstr>Presentación de PowerPoint</vt:lpstr>
      <vt:lpstr>Presentación de PowerPoint</vt:lpstr>
      <vt:lpstr>Presentación de PowerPoint</vt:lpstr>
      <vt:lpstr>Bibliografía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HP</dc:creator>
  <cp:lastModifiedBy>EIFODEC PC</cp:lastModifiedBy>
  <cp:revision>277</cp:revision>
  <dcterms:created xsi:type="dcterms:W3CDTF">2011-09-15T14:48:22Z</dcterms:created>
  <dcterms:modified xsi:type="dcterms:W3CDTF">2023-07-18T15:22:09Z</dcterms:modified>
</cp:coreProperties>
</file>