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78" r:id="rId5"/>
    <p:sldId id="260" r:id="rId6"/>
    <p:sldId id="261" r:id="rId7"/>
    <p:sldId id="262" r:id="rId8"/>
    <p:sldId id="263" r:id="rId9"/>
    <p:sldId id="277" r:id="rId10"/>
    <p:sldId id="264" r:id="rId11"/>
    <p:sldId id="265" r:id="rId12"/>
    <p:sldId id="266" r:id="rId13"/>
    <p:sldId id="276" r:id="rId14"/>
    <p:sldId id="267" r:id="rId15"/>
    <p:sldId id="268" r:id="rId16"/>
    <p:sldId id="269" r:id="rId17"/>
    <p:sldId id="270" r:id="rId18"/>
    <p:sldId id="271" r:id="rId19"/>
  </p:sldIdLst>
  <p:sldSz cx="9144000" cy="6858000" type="screen4x3"/>
  <p:notesSz cx="6858000" cy="9144000"/>
  <p:defaultTextStyle>
    <a:defPPr>
      <a:defRPr lang="es-B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14" autoAdjust="0"/>
    <p:restoredTop sz="92007" autoAdjust="0"/>
  </p:normalViewPr>
  <p:slideViewPr>
    <p:cSldViewPr>
      <p:cViewPr varScale="1">
        <p:scale>
          <a:sx n="68" d="100"/>
          <a:sy n="68" d="100"/>
        </p:scale>
        <p:origin x="-57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396A5-0383-407F-B96D-29846747F879}" type="datetimeFigureOut">
              <a:rPr lang="es-BO" smtClean="0"/>
              <a:t>31/01/2018</a:t>
            </a:fld>
            <a:endParaRPr lang="es-B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5BE3E-EA89-4CA3-A83C-76EA7898C8DC}" type="slidenum">
              <a:rPr lang="es-BO" smtClean="0"/>
              <a:t>‹Nº›</a:t>
            </a:fld>
            <a:endParaRPr lang="es-B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396A5-0383-407F-B96D-29846747F879}" type="datetimeFigureOut">
              <a:rPr lang="es-BO" smtClean="0"/>
              <a:t>31/01/2018</a:t>
            </a:fld>
            <a:endParaRPr lang="es-B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5BE3E-EA89-4CA3-A83C-76EA7898C8DC}" type="slidenum">
              <a:rPr lang="es-BO" smtClean="0"/>
              <a:t>‹Nº›</a:t>
            </a:fld>
            <a:endParaRPr lang="es-B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396A5-0383-407F-B96D-29846747F879}" type="datetimeFigureOut">
              <a:rPr lang="es-BO" smtClean="0"/>
              <a:t>31/01/2018</a:t>
            </a:fld>
            <a:endParaRPr lang="es-B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5BE3E-EA89-4CA3-A83C-76EA7898C8DC}" type="slidenum">
              <a:rPr lang="es-BO" smtClean="0"/>
              <a:t>‹Nº›</a:t>
            </a:fld>
            <a:endParaRPr lang="es-B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396A5-0383-407F-B96D-29846747F879}" type="datetimeFigureOut">
              <a:rPr lang="es-BO" smtClean="0"/>
              <a:t>31/01/2018</a:t>
            </a:fld>
            <a:endParaRPr lang="es-B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5BE3E-EA89-4CA3-A83C-76EA7898C8DC}" type="slidenum">
              <a:rPr lang="es-BO" smtClean="0"/>
              <a:t>‹Nº›</a:t>
            </a:fld>
            <a:endParaRPr lang="es-B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396A5-0383-407F-B96D-29846747F879}" type="datetimeFigureOut">
              <a:rPr lang="es-BO" smtClean="0"/>
              <a:t>31/01/2018</a:t>
            </a:fld>
            <a:endParaRPr lang="es-B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5BE3E-EA89-4CA3-A83C-76EA7898C8DC}" type="slidenum">
              <a:rPr lang="es-BO" smtClean="0"/>
              <a:t>‹Nº›</a:t>
            </a:fld>
            <a:endParaRPr lang="es-B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396A5-0383-407F-B96D-29846747F879}" type="datetimeFigureOut">
              <a:rPr lang="es-BO" smtClean="0"/>
              <a:t>31/01/2018</a:t>
            </a:fld>
            <a:endParaRPr lang="es-B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5BE3E-EA89-4CA3-A83C-76EA7898C8DC}" type="slidenum">
              <a:rPr lang="es-BO" smtClean="0"/>
              <a:t>‹Nº›</a:t>
            </a:fld>
            <a:endParaRPr lang="es-BO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396A5-0383-407F-B96D-29846747F879}" type="datetimeFigureOut">
              <a:rPr lang="es-BO" smtClean="0"/>
              <a:t>31/01/2018</a:t>
            </a:fld>
            <a:endParaRPr lang="es-B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5BE3E-EA89-4CA3-A83C-76EA7898C8DC}" type="slidenum">
              <a:rPr lang="es-BO" smtClean="0"/>
              <a:t>‹Nº›</a:t>
            </a:fld>
            <a:endParaRPr lang="es-B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396A5-0383-407F-B96D-29846747F879}" type="datetimeFigureOut">
              <a:rPr lang="es-BO" smtClean="0"/>
              <a:t>31/01/2018</a:t>
            </a:fld>
            <a:endParaRPr lang="es-B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5BE3E-EA89-4CA3-A83C-76EA7898C8DC}" type="slidenum">
              <a:rPr lang="es-BO" smtClean="0"/>
              <a:t>‹Nº›</a:t>
            </a:fld>
            <a:endParaRPr lang="es-B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396A5-0383-407F-B96D-29846747F879}" type="datetimeFigureOut">
              <a:rPr lang="es-BO" smtClean="0"/>
              <a:t>31/01/2018</a:t>
            </a:fld>
            <a:endParaRPr lang="es-B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5BE3E-EA89-4CA3-A83C-76EA7898C8DC}" type="slidenum">
              <a:rPr lang="es-BO" smtClean="0"/>
              <a:t>‹Nº›</a:t>
            </a:fld>
            <a:endParaRPr lang="es-B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396A5-0383-407F-B96D-29846747F879}" type="datetimeFigureOut">
              <a:rPr lang="es-BO" smtClean="0"/>
              <a:t>31/01/2018</a:t>
            </a:fld>
            <a:endParaRPr lang="es-B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s-B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15BE3E-EA89-4CA3-A83C-76EA7898C8DC}" type="slidenum">
              <a:rPr lang="es-BO" smtClean="0"/>
              <a:t>‹Nº›</a:t>
            </a:fld>
            <a:endParaRPr lang="es-B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396A5-0383-407F-B96D-29846747F879}" type="datetimeFigureOut">
              <a:rPr lang="es-BO" smtClean="0"/>
              <a:t>31/01/2018</a:t>
            </a:fld>
            <a:endParaRPr lang="es-B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5BE3E-EA89-4CA3-A83C-76EA7898C8DC}" type="slidenum">
              <a:rPr lang="es-BO" smtClean="0"/>
              <a:t>‹Nº›</a:t>
            </a:fld>
            <a:endParaRPr lang="es-B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71396A5-0383-407F-B96D-29846747F879}" type="datetimeFigureOut">
              <a:rPr lang="es-BO" smtClean="0"/>
              <a:t>31/01/2018</a:t>
            </a:fld>
            <a:endParaRPr lang="es-B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s-B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4D15BE3E-EA89-4CA3-A83C-76EA7898C8DC}" type="slidenum">
              <a:rPr lang="es-BO" smtClean="0"/>
              <a:t>‹Nº›</a:t>
            </a:fld>
            <a:endParaRPr lang="es-B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734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619672" y="5949280"/>
            <a:ext cx="7948883" cy="432048"/>
          </a:xfrm>
        </p:spPr>
        <p:txBody>
          <a:bodyPr>
            <a:noAutofit/>
          </a:bodyPr>
          <a:lstStyle/>
          <a:p>
            <a:r>
              <a:rPr lang="es-BO" sz="1800" b="1" dirty="0" smtClean="0">
                <a:solidFill>
                  <a:srgbClr val="C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Lic. Andrea Melissa </a:t>
            </a:r>
            <a:r>
              <a:rPr lang="es-BO" sz="1800" b="1" dirty="0" err="1" smtClean="0">
                <a:solidFill>
                  <a:srgbClr val="C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Jaimes</a:t>
            </a:r>
            <a:r>
              <a:rPr lang="es-BO" sz="1800" b="1" dirty="0" smtClean="0">
                <a:solidFill>
                  <a:srgbClr val="C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 Gonzales</a:t>
            </a:r>
            <a:endParaRPr lang="es-BO" sz="1800" b="1" dirty="0">
              <a:solidFill>
                <a:srgbClr val="C00000"/>
              </a:solidFill>
              <a:latin typeface="MS UI Gothic" panose="020B0600070205080204" pitchFamily="34" charset="-128"/>
              <a:ea typeface="MS UI Gothic" panose="020B0600070205080204" pitchFamily="34" charset="-128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69" y="836712"/>
            <a:ext cx="788352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0 Imagen" descr="Logos-01.jpg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846" b="78831" l="24725" r="74598"/>
                    </a14:imgEffect>
                  </a14:imgLayer>
                </a14:imgProps>
              </a:ext>
            </a:extLst>
          </a:blip>
          <a:srcRect l="23237" t="23577" r="22623" b="23886"/>
          <a:stretch>
            <a:fillRect/>
          </a:stretch>
        </p:blipFill>
        <p:spPr>
          <a:xfrm>
            <a:off x="251520" y="167333"/>
            <a:ext cx="914400" cy="895350"/>
          </a:xfrm>
          <a:prstGeom prst="rect">
            <a:avLst/>
          </a:prstGeom>
        </p:spPr>
      </p:pic>
      <p:pic>
        <p:nvPicPr>
          <p:cNvPr id="8" name="7 Imagen" descr="F:\EIFODEC\LOGOS EN JPG\Logos-LPM(1).jpg"/>
          <p:cNvPicPr/>
          <p:nvPr/>
        </p:nvPicPr>
        <p:blipFill>
          <a:blip r:embed="rId7"/>
          <a:srcRect l="24682" t="38331" r="24558" b="38462"/>
          <a:stretch>
            <a:fillRect/>
          </a:stretch>
        </p:blipFill>
        <p:spPr bwMode="auto">
          <a:xfrm>
            <a:off x="7884368" y="167333"/>
            <a:ext cx="9906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499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360" y="3212976"/>
            <a:ext cx="5760640" cy="3645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22960" y="404664"/>
            <a:ext cx="7520940" cy="4536504"/>
          </a:xfrm>
        </p:spPr>
        <p:txBody>
          <a:bodyPr>
            <a:normAutofit/>
          </a:bodyPr>
          <a:lstStyle/>
          <a:p>
            <a:r>
              <a:rPr lang="es-ES" sz="2000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Las premisas básicas en este proceso, planteadas por </a:t>
            </a:r>
            <a:r>
              <a:rPr lang="es-ES" sz="2000" dirty="0" err="1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Schamais</a:t>
            </a:r>
            <a:r>
              <a:rPr lang="es-ES" sz="2000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 (1974 p.10) indica:</a:t>
            </a:r>
          </a:p>
          <a:p>
            <a:r>
              <a:rPr lang="es-ES" sz="2000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A.- el movimiento corporal  refleja los estados emocionales internos.</a:t>
            </a:r>
          </a:p>
          <a:p>
            <a:r>
              <a:rPr lang="es-ES" sz="2000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B.- la relación que se establece entre terapeuta y paciente  a través del movimiento, sostiene y posibilita cambios conductuales.</a:t>
            </a:r>
          </a:p>
          <a:p>
            <a:r>
              <a:rPr lang="es-ES" sz="2000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C.- los cambios significativos a nivel del movimiento inducen a modificaciones en el estado psicológico, promoviendo bienestar y desarrollo a través de la fluidez de la energía corporal, la ampliación de la conciencia, la integración psicosomática, y la presencia plena.</a:t>
            </a:r>
            <a:endParaRPr lang="es-ES" sz="2000" dirty="0">
              <a:latin typeface="MS UI Gothic" panose="020B0600070205080204" pitchFamily="34" charset="-128"/>
              <a:ea typeface="MS UI 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021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solidFill>
                  <a:schemeClr val="accent3">
                    <a:lumMod val="50000"/>
                  </a:schemeClr>
                </a:solidFill>
              </a:rPr>
              <a:t>Elementos base de la DMT</a:t>
            </a:r>
            <a:endParaRPr lang="es-E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56992"/>
            <a:ext cx="4248472" cy="33184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39552" y="1124744"/>
            <a:ext cx="7520940" cy="316835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Manejo del espacio, de la forma y el peso corporal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Manejo del tiempo, el pulso y el ritmo.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Dinámicas y sincronías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Presencia corporal del otro.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Empatía kinestésica, que desde su practica consiente  en encontrar y comprender al paciente en su movimiento.</a:t>
            </a:r>
          </a:p>
          <a:p>
            <a:pPr>
              <a:buFont typeface="Arial" panose="020B0604020202020204" pitchFamily="34" charset="0"/>
              <a:buChar char="•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20061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520940" cy="548640"/>
          </a:xfrm>
        </p:spPr>
        <p:txBody>
          <a:bodyPr/>
          <a:lstStyle/>
          <a:p>
            <a:pPr algn="ctr"/>
            <a:r>
              <a:rPr lang="es-ES" dirty="0" smtClean="0">
                <a:solidFill>
                  <a:schemeClr val="accent3">
                    <a:lumMod val="50000"/>
                  </a:schemeClr>
                </a:solidFill>
              </a:rPr>
              <a:t>RECURSOS BASE COMO INDICADORES</a:t>
            </a:r>
            <a:endParaRPr lang="es-E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05" y="1039229"/>
            <a:ext cx="2952328" cy="1743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969" y="939102"/>
            <a:ext cx="3121025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4 CuadroTexto"/>
          <p:cNvSpPr txBox="1"/>
          <p:nvPr/>
        </p:nvSpPr>
        <p:spPr>
          <a:xfrm>
            <a:off x="903383" y="2783191"/>
            <a:ext cx="23759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BO" sz="2000" b="1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Empatía Kinestésica</a:t>
            </a:r>
            <a:endParaRPr lang="es-BO" sz="2000" b="1" dirty="0">
              <a:latin typeface="MS UI Gothic" panose="020B0600070205080204" pitchFamily="34" charset="-128"/>
              <a:ea typeface="MS UI Gothic" panose="020B0600070205080204" pitchFamily="34" charset="-128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937478" y="2835682"/>
            <a:ext cx="2643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BO" sz="2000" b="1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Entonamiento Afectivo</a:t>
            </a:r>
            <a:endParaRPr lang="es-BO" sz="2000" b="1" dirty="0">
              <a:latin typeface="MS UI Gothic" panose="020B0600070205080204" pitchFamily="34" charset="-128"/>
              <a:ea typeface="MS UI Gothic" panose="020B0600070205080204" pitchFamily="34" charset="-128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643" y="3205014"/>
            <a:ext cx="3003741" cy="1808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6 CuadroTexto"/>
          <p:cNvSpPr txBox="1"/>
          <p:nvPr/>
        </p:nvSpPr>
        <p:spPr>
          <a:xfrm>
            <a:off x="3851466" y="5044534"/>
            <a:ext cx="1657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BO" sz="2000" b="1" dirty="0" err="1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Espejamiento</a:t>
            </a:r>
            <a:endParaRPr lang="es-BO" sz="2000" b="1" dirty="0">
              <a:latin typeface="MS UI Gothic" panose="020B0600070205080204" pitchFamily="34" charset="-128"/>
              <a:ea typeface="MS UI 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99518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6"/>
          <a:stretch/>
        </p:blipFill>
        <p:spPr bwMode="auto">
          <a:xfrm>
            <a:off x="107504" y="1412776"/>
            <a:ext cx="3687763" cy="27394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36" y="3933055"/>
            <a:ext cx="3670622" cy="27563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3 Rectángulo"/>
          <p:cNvSpPr/>
          <p:nvPr/>
        </p:nvSpPr>
        <p:spPr>
          <a:xfrm>
            <a:off x="4499992" y="1412776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BO" sz="2400" b="1" dirty="0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En el ámbito terapéutico de la DMT se hace referencia al acto consciente del terapeuta de dar cuerpo al estado emotivo y a cierta cualidad del movimiento del </a:t>
            </a:r>
            <a:r>
              <a:rPr lang="es-BO" sz="2400" b="1" dirty="0" smtClean="0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paciente. </a:t>
            </a:r>
            <a:r>
              <a:rPr lang="es-BO" sz="2400" b="1" dirty="0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Es un tipo de empatía que pone en condiciones al terapeuta de sentir el estado emotivo del paciente, generando una respuesta en sintonía con ese </a:t>
            </a:r>
            <a:r>
              <a:rPr lang="es-BO" sz="2400" b="1" dirty="0" smtClean="0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estado.</a:t>
            </a:r>
            <a:endParaRPr lang="es-BO" sz="2400" b="1" dirty="0">
              <a:latin typeface="MS UI Gothic" panose="020B0600070205080204" pitchFamily="34" charset="-128"/>
              <a:ea typeface="MS UI Gothic" panose="020B0600070205080204" pitchFamily="34" charset="-128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829335" y="480173"/>
            <a:ext cx="4963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BO" sz="3600" b="1" dirty="0" smtClean="0">
                <a:solidFill>
                  <a:schemeClr val="accent3">
                    <a:lumMod val="50000"/>
                  </a:schemeClr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EMPATIA KINESTESICA</a:t>
            </a:r>
            <a:endParaRPr lang="es-BO" sz="3600" b="1" dirty="0">
              <a:solidFill>
                <a:schemeClr val="accent3">
                  <a:lumMod val="50000"/>
                </a:schemeClr>
              </a:solidFill>
              <a:latin typeface="MS UI Gothic" panose="020B0600070205080204" pitchFamily="34" charset="-128"/>
              <a:ea typeface="MS UI 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7448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accent3">
                    <a:lumMod val="50000"/>
                  </a:schemeClr>
                </a:solidFill>
              </a:rPr>
              <a:t>ENTONAMIENTO AFECTIVO</a:t>
            </a:r>
            <a:endParaRPr lang="es-E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14977"/>
            <a:ext cx="3455987" cy="25971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3 Rectángulo"/>
          <p:cNvSpPr/>
          <p:nvPr/>
        </p:nvSpPr>
        <p:spPr>
          <a:xfrm>
            <a:off x="96207" y="1196752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BO" sz="2800" dirty="0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En este punto entra el mundo intersubjetivo del que se desprende una capacidad de compartir, conocer y sentir con el otro, “resonar” y formar parte de un mismo mundo subjetivo, lo que </a:t>
            </a:r>
            <a:r>
              <a:rPr lang="es-BO" sz="2800" dirty="0" smtClean="0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podría denominarse un </a:t>
            </a:r>
            <a:r>
              <a:rPr lang="es-BO" sz="2800" b="1" dirty="0" err="1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enontonamiento</a:t>
            </a:r>
            <a:r>
              <a:rPr lang="es-BO" sz="2800" b="1" dirty="0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 afectivo </a:t>
            </a:r>
            <a:endParaRPr lang="es-BO" sz="2800" dirty="0">
              <a:latin typeface="MS UI Gothic" panose="020B0600070205080204" pitchFamily="34" charset="-128"/>
              <a:ea typeface="MS UI Gothic" panose="020B0600070205080204" pitchFamily="34" charset="-128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4" b="15936"/>
          <a:stretch/>
        </p:blipFill>
        <p:spPr bwMode="auto">
          <a:xfrm>
            <a:off x="5004048" y="3933056"/>
            <a:ext cx="4043528" cy="28124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34476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accent3">
                    <a:lumMod val="50000"/>
                  </a:schemeClr>
                </a:solidFill>
              </a:rPr>
              <a:t>ESPEJAMIENTO</a:t>
            </a:r>
            <a:endParaRPr lang="es-E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79512" y="906973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BO" sz="2000" b="1" dirty="0" smtClean="0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Otra </a:t>
            </a:r>
            <a:r>
              <a:rPr lang="es-BO" sz="2000" b="1" dirty="0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técnica derivada de una de las pioneras Marian Chace, que se define como una técnica muy apropiada para los niños con Autismo. (moverse como él, intentar respirar y sentir como él para poder </a:t>
            </a:r>
            <a:r>
              <a:rPr lang="es-BO" sz="2000" b="1" dirty="0" err="1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empatizar</a:t>
            </a:r>
            <a:r>
              <a:rPr lang="es-BO" sz="2000" b="1" dirty="0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 y conocerle mejor, en realidad no sólo se está reflejando el movimiento del paciente, sino que el terapeuta está entera y activamente en un diálogo tónico con él) </a:t>
            </a:r>
            <a:endParaRPr lang="es-BO" sz="2000" b="1" dirty="0">
              <a:latin typeface="MS UI Gothic" panose="020B0600070205080204" pitchFamily="34" charset="-128"/>
              <a:ea typeface="MS UI Gothic" panose="020B0600070205080204" pitchFamily="34" charset="-128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25007"/>
            <a:ext cx="3744416" cy="32360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1089"/>
            <a:ext cx="3960440" cy="25202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4 Rectángulo"/>
          <p:cNvSpPr/>
          <p:nvPr/>
        </p:nvSpPr>
        <p:spPr>
          <a:xfrm>
            <a:off x="4427984" y="4077072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BO" sz="2000" b="1" dirty="0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Debido a la deficiencia del sistema neuronal especular (Rizzolati,2005) esta es una técnica que enriquece especialmente a los niños autistas y que les ofrece la posibilidad de experimentar estas experiencias que no son </a:t>
            </a:r>
            <a:r>
              <a:rPr lang="es-BO" sz="2000" b="1" dirty="0" smtClean="0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innatas en esta </a:t>
            </a:r>
            <a:r>
              <a:rPr lang="es-BO" sz="2000" b="1" dirty="0" err="1" smtClean="0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poblacion</a:t>
            </a:r>
            <a:r>
              <a:rPr lang="es-BO" sz="2000" b="1" dirty="0" smtClean="0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 </a:t>
            </a:r>
            <a:r>
              <a:rPr lang="es-BO" sz="2000" b="1" dirty="0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. </a:t>
            </a:r>
            <a:endParaRPr lang="es-BO" sz="2000" b="1" dirty="0">
              <a:latin typeface="MS UI Gothic" panose="020B0600070205080204" pitchFamily="34" charset="-128"/>
              <a:ea typeface="MS UI 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496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8" b="14976"/>
          <a:stretch/>
        </p:blipFill>
        <p:spPr bwMode="auto">
          <a:xfrm>
            <a:off x="3419872" y="4005064"/>
            <a:ext cx="5724128" cy="28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3645025"/>
            <a:ext cx="4536504" cy="34563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539552" y="188640"/>
            <a:ext cx="83529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BO" sz="2100" b="1" dirty="0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Según estas investigaciones, desde la neurociencia, parece ser que a estos niños si serían capaces de llevar a cabo un cierto entonamiento </a:t>
            </a:r>
            <a:r>
              <a:rPr lang="es-BO" sz="2100" b="1" dirty="0" smtClean="0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afectivo </a:t>
            </a:r>
            <a:r>
              <a:rPr lang="es-BO" sz="2100" b="1" dirty="0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pero no </a:t>
            </a:r>
            <a:r>
              <a:rPr lang="es-BO" sz="2100" b="1" dirty="0" smtClean="0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ex</a:t>
            </a:r>
            <a:r>
              <a:rPr lang="es-BO" sz="2100" b="1" dirty="0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perimentar la empatía kinestésica en las relaciones con otros. </a:t>
            </a:r>
            <a:r>
              <a:rPr lang="es-BO" sz="2100" b="1" dirty="0" smtClean="0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En estas investigaciones mencionan que existen </a:t>
            </a:r>
            <a:r>
              <a:rPr lang="es-BO" sz="2100" b="1" dirty="0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tres estados afectivos importantes para el mundo interpersonal que no exigen el lenguaje se haga presente en la mente: compartir la atención, compartir la intención y </a:t>
            </a:r>
            <a:r>
              <a:rPr lang="es-BO" sz="2100" b="1" dirty="0">
                <a:solidFill>
                  <a:schemeClr val="accent3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compartir </a:t>
            </a:r>
            <a:r>
              <a:rPr lang="es-BO" sz="2100" b="1" dirty="0" smtClean="0">
                <a:solidFill>
                  <a:schemeClr val="accent3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los </a:t>
            </a:r>
            <a:r>
              <a:rPr lang="es-BO" sz="2100" b="1" dirty="0">
                <a:solidFill>
                  <a:schemeClr val="accent3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estados </a:t>
            </a:r>
            <a:r>
              <a:rPr lang="es-BO" sz="2100" b="1" dirty="0" smtClean="0">
                <a:solidFill>
                  <a:schemeClr val="accent3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afectivos</a:t>
            </a:r>
            <a:r>
              <a:rPr lang="es-BO" sz="2100" b="1" dirty="0" smtClean="0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. </a:t>
            </a:r>
            <a:r>
              <a:rPr lang="es-BO" sz="2100" b="1" dirty="0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Y esto último, podría ser hacía donde se podría orientar el trabajo psicoterapéutico con el colectivo autista. </a:t>
            </a:r>
            <a:r>
              <a:rPr lang="es-BO" sz="2100" b="1" dirty="0">
                <a:solidFill>
                  <a:srgbClr val="C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La expresión del agrado, la sonrisa, el compartir el juego, un movimiento con una calidad determinada, les permite llegar a esta dimensión afectiva que además les ayuda a reconstruir nuevos sentimientos de unidad con su </a:t>
            </a:r>
            <a:r>
              <a:rPr lang="es-BO" sz="2100" b="1" dirty="0" smtClean="0">
                <a:solidFill>
                  <a:srgbClr val="C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cuerpo</a:t>
            </a:r>
            <a:r>
              <a:rPr lang="es-BO" sz="2100" b="1" dirty="0" smtClean="0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.</a:t>
            </a:r>
            <a:endParaRPr lang="es-BO" sz="2100" b="1" dirty="0">
              <a:latin typeface="MS UI Gothic" panose="020B0600070205080204" pitchFamily="34" charset="-128"/>
              <a:ea typeface="MS UI 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266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1168"/>
            <a:ext cx="9144000" cy="19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542655" y="0"/>
            <a:ext cx="5974332" cy="501675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s-BO" sz="4000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No te preocupes por</a:t>
            </a:r>
          </a:p>
          <a:p>
            <a:r>
              <a:rPr lang="es-BO" sz="4000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Tratar de ser  lo que es</a:t>
            </a:r>
          </a:p>
          <a:p>
            <a:r>
              <a:rPr lang="es-BO" sz="4000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Llamado “normal”… Algunas</a:t>
            </a:r>
          </a:p>
          <a:p>
            <a:r>
              <a:rPr lang="es-BO" sz="4000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Personas hablan de ello</a:t>
            </a:r>
          </a:p>
          <a:p>
            <a:r>
              <a:rPr lang="es-BO" sz="4000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Porque no conocen el </a:t>
            </a:r>
          </a:p>
          <a:p>
            <a:r>
              <a:rPr lang="es-BO" sz="4000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Sentimiento de ser</a:t>
            </a:r>
          </a:p>
          <a:p>
            <a:r>
              <a:rPr lang="es-BO" sz="4000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ÚNICO , y no una “copia”.</a:t>
            </a:r>
          </a:p>
        </p:txBody>
      </p:sp>
    </p:spTree>
    <p:extLst>
      <p:ext uri="{BB962C8B-B14F-4D97-AF65-F5344CB8AC3E}">
        <p14:creationId xmlns:p14="http://schemas.microsoft.com/office/powerpoint/2010/main" val="154565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827584" y="332656"/>
            <a:ext cx="661653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BO" sz="1600" b="1" dirty="0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Bibliografía </a:t>
            </a:r>
            <a:endParaRPr lang="es-BO" sz="1600" dirty="0">
              <a:solidFill>
                <a:srgbClr val="000000"/>
              </a:solidFill>
              <a:latin typeface="MS UI Gothic" panose="020B0600070205080204" pitchFamily="34" charset="-128"/>
              <a:ea typeface="MS UI Gothic" panose="020B0600070205080204" pitchFamily="34" charset="-128"/>
            </a:endParaRPr>
          </a:p>
          <a:p>
            <a:pPr algn="just"/>
            <a:r>
              <a:rPr lang="en-US" sz="1600" dirty="0" err="1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Berrol</a:t>
            </a:r>
            <a:r>
              <a:rPr lang="en-US" sz="1600" dirty="0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, C. (2006) Neuroscience meets dance/movement therapy: Mirror neurons, the therapeutic process and empathy, </a:t>
            </a:r>
            <a:r>
              <a:rPr lang="en-US" sz="1600" i="1" dirty="0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The Arts in Psychotherapy</a:t>
            </a:r>
            <a:r>
              <a:rPr lang="en-US" sz="1600" dirty="0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, Volume 33, Issue 4, pp. 302-315. </a:t>
            </a:r>
          </a:p>
          <a:p>
            <a:pPr algn="just"/>
            <a:r>
              <a:rPr lang="es-BO" sz="1600" dirty="0" err="1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Kaufman</a:t>
            </a:r>
            <a:r>
              <a:rPr lang="es-BO" sz="1600" dirty="0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, L. (2007) V</a:t>
            </a:r>
            <a:r>
              <a:rPr lang="es-BO" sz="1600" u="sng" dirty="0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ulnerabilidad potencial a desarrollar un trastorno autista: Determinantes intersubjetivos. </a:t>
            </a:r>
            <a:r>
              <a:rPr lang="es-BO" sz="1600" dirty="0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Clínica e Investigación Relacional, 1 (2): 467-475 [ISSN 1988-2939] </a:t>
            </a:r>
          </a:p>
          <a:p>
            <a:pPr algn="just"/>
            <a:r>
              <a:rPr lang="en-US" sz="1600" dirty="0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Levy, F J et al. (1995) </a:t>
            </a:r>
            <a:r>
              <a:rPr lang="en-US" sz="1600" u="sng" dirty="0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Dance and Other Expressive Art Therapies: When Words Are Not Enough</a:t>
            </a:r>
            <a:r>
              <a:rPr lang="en-US" sz="1600" dirty="0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(1995) </a:t>
            </a:r>
            <a:r>
              <a:rPr lang="en-US" sz="1600" dirty="0" err="1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Routledge</a:t>
            </a:r>
            <a:r>
              <a:rPr lang="en-US" sz="1600" dirty="0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, New York. </a:t>
            </a:r>
          </a:p>
          <a:p>
            <a:pPr algn="just"/>
            <a:r>
              <a:rPr lang="en-US" sz="1600" dirty="0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-</a:t>
            </a:r>
            <a:r>
              <a:rPr lang="en-US" sz="1600" dirty="0" err="1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Blau</a:t>
            </a:r>
            <a:r>
              <a:rPr lang="en-US" sz="1600" dirty="0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, B. (1995) “Dance Movement therapy and the development of object relationship in autistic children” . </a:t>
            </a:r>
          </a:p>
          <a:p>
            <a:pPr algn="just"/>
            <a:r>
              <a:rPr lang="en-US" sz="1600" dirty="0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-</a:t>
            </a:r>
            <a:r>
              <a:rPr lang="en-US" sz="1600" dirty="0" err="1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Efer,T</a:t>
            </a:r>
            <a:r>
              <a:rPr lang="en-US" sz="1600" dirty="0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. ( 1995) Treating children with autism. </a:t>
            </a:r>
          </a:p>
          <a:p>
            <a:pPr algn="just"/>
            <a:r>
              <a:rPr lang="es-BO" sz="1600" dirty="0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Mateos Hernández; L.(2011). Terapias artísticas Creativas. Edit. </a:t>
            </a:r>
            <a:r>
              <a:rPr lang="es-BO" sz="1600" dirty="0" err="1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Amarú</a:t>
            </a:r>
            <a:r>
              <a:rPr lang="es-BO" sz="1600" dirty="0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. Salamanca. </a:t>
            </a:r>
          </a:p>
          <a:p>
            <a:pPr algn="just"/>
            <a:r>
              <a:rPr lang="es-BO" sz="1600" dirty="0" err="1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Stern</a:t>
            </a:r>
            <a:r>
              <a:rPr lang="es-BO" sz="1600" dirty="0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, D. (1985). El Mundo Interpersonal del Infante. Buenos Aires: Paidós. </a:t>
            </a:r>
          </a:p>
          <a:p>
            <a:pPr algn="just"/>
            <a:r>
              <a:rPr lang="es-BO" sz="1600" dirty="0" err="1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Tustin</a:t>
            </a:r>
            <a:r>
              <a:rPr lang="es-BO" sz="1600" dirty="0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, F (2010 ) Autismo y Psicosis Infantil. </a:t>
            </a:r>
            <a:r>
              <a:rPr lang="es-BO" sz="1600" dirty="0" err="1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Paidos</a:t>
            </a:r>
            <a:r>
              <a:rPr lang="es-BO" sz="1600" dirty="0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 Ibérica. Barcelona </a:t>
            </a:r>
          </a:p>
          <a:p>
            <a:pPr algn="just"/>
            <a:r>
              <a:rPr lang="en-US" sz="1600" dirty="0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Tustin, F. (1988). Psychotherapy with Children who Cannot Play. Int. R. Psycho-Anal., 15:93-10 </a:t>
            </a:r>
          </a:p>
          <a:p>
            <a:pPr algn="just"/>
            <a:r>
              <a:rPr lang="pt-BR" sz="1600" dirty="0" err="1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Tustin</a:t>
            </a:r>
            <a:r>
              <a:rPr lang="pt-BR" sz="1600" dirty="0">
                <a:solidFill>
                  <a:srgbClr val="00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, F (1995) Ser o no ser </a:t>
            </a:r>
            <a:endParaRPr lang="es-BO" sz="1600" dirty="0">
              <a:latin typeface="MS UI Gothic" panose="020B0600070205080204" pitchFamily="34" charset="-128"/>
              <a:ea typeface="MS UI 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258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40" b="96835" l="267" r="98467"/>
                    </a14:imgEffect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361040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1916832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es-BO" sz="2800" dirty="0" smtClean="0"/>
              <a:t>    El trastorno del espectro autista (ASD)  esta compuesto por una gama de trastornos  complejos del </a:t>
            </a:r>
            <a:r>
              <a:rPr lang="es-BO" sz="2800" dirty="0" err="1" smtClean="0"/>
              <a:t>neuro</a:t>
            </a:r>
            <a:r>
              <a:rPr lang="es-BO" sz="2800" dirty="0" smtClean="0"/>
              <a:t> desarrollo, caracterizado por impedimentos sociales, dificultades en la comunicación y patrones de conducta estereotípicos, restringidos y repetitivos. El trastorno autista, a veces llamado autismo o ASD clásico.</a:t>
            </a:r>
            <a:endParaRPr lang="es-BO" sz="2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35" y="304916"/>
            <a:ext cx="8229600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096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3350"/>
            <a:ext cx="9144000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87463"/>
            <a:ext cx="8229600" cy="55054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BO" sz="2400" dirty="0" smtClean="0">
                <a:ea typeface="MS UI Gothic" panose="020B0600070205080204" pitchFamily="34" charset="-128"/>
              </a:rPr>
              <a:t>Existen otras afecciones a lo largo del espectro  que incluyen una forma mas leve conocida como: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BO" sz="2400" dirty="0" smtClean="0">
                <a:ea typeface="MS UI Gothic" panose="020B0600070205080204" pitchFamily="34" charset="-128"/>
              </a:rPr>
              <a:t>Síndrome de Asperger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BO" sz="2400" dirty="0" smtClean="0">
                <a:ea typeface="MS UI Gothic" panose="020B0600070205080204" pitchFamily="34" charset="-128"/>
              </a:rPr>
              <a:t>Síndrome de </a:t>
            </a:r>
            <a:r>
              <a:rPr lang="es-BO" sz="2400" dirty="0" err="1">
                <a:ea typeface="MS UI Gothic" panose="020B0600070205080204" pitchFamily="34" charset="-128"/>
              </a:rPr>
              <a:t>R</a:t>
            </a:r>
            <a:r>
              <a:rPr lang="es-BO" sz="2400" dirty="0" err="1" smtClean="0">
                <a:ea typeface="MS UI Gothic" panose="020B0600070205080204" pitchFamily="34" charset="-128"/>
              </a:rPr>
              <a:t>ett</a:t>
            </a:r>
            <a:endParaRPr lang="es-BO" sz="2400" dirty="0" smtClean="0">
              <a:ea typeface="MS UI Gothic" panose="020B0600070205080204" pitchFamily="34" charset="-128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BO" sz="2400" dirty="0" smtClean="0">
                <a:ea typeface="MS UI Gothic" panose="020B0600070205080204" pitchFamily="34" charset="-128"/>
              </a:rPr>
              <a:t>Trastorno degenerativo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BO" sz="2400" dirty="0" smtClean="0">
                <a:ea typeface="MS UI Gothic" panose="020B0600070205080204" pitchFamily="34" charset="-128"/>
              </a:rPr>
              <a:t>infantil.</a:t>
            </a:r>
          </a:p>
          <a:p>
            <a:pPr marL="0" indent="0">
              <a:buNone/>
            </a:pPr>
            <a:r>
              <a:rPr lang="es-BO" sz="2400" dirty="0" smtClean="0">
                <a:ea typeface="MS UI Gothic" panose="020B0600070205080204" pitchFamily="34" charset="-128"/>
              </a:rPr>
              <a:t>Se calcula que de </a:t>
            </a:r>
            <a:r>
              <a:rPr lang="es-BO" sz="2400" dirty="0" smtClean="0">
                <a:solidFill>
                  <a:srgbClr val="C00000"/>
                </a:solidFill>
                <a:ea typeface="MS UI Gothic" panose="020B0600070205080204" pitchFamily="34" charset="-128"/>
              </a:rPr>
              <a:t>20</a:t>
            </a:r>
            <a:r>
              <a:rPr lang="es-BO" sz="2400" dirty="0" smtClean="0">
                <a:ea typeface="MS UI Gothic" panose="020B0600070205080204" pitchFamily="34" charset="-128"/>
              </a:rPr>
              <a:t> de cada </a:t>
            </a:r>
            <a:r>
              <a:rPr lang="es-BO" sz="2400" dirty="0" smtClean="0">
                <a:solidFill>
                  <a:srgbClr val="C00000"/>
                </a:solidFill>
                <a:ea typeface="MS UI Gothic" panose="020B0600070205080204" pitchFamily="34" charset="-128"/>
              </a:rPr>
              <a:t>10.000</a:t>
            </a:r>
            <a:r>
              <a:rPr lang="es-BO" sz="2400" dirty="0" smtClean="0">
                <a:ea typeface="MS UI Gothic" panose="020B0600070205080204" pitchFamily="34" charset="-128"/>
              </a:rPr>
              <a:t>  sufren de ASD. Los varones tienen cuatro veces  mas probabilidades de tener ASD que las mujeres.</a:t>
            </a:r>
            <a:endParaRPr lang="es-BO" sz="2400" dirty="0">
              <a:ea typeface="MS UI 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873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050" y="-133350"/>
            <a:ext cx="9437688" cy="713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43394"/>
              </p:ext>
            </p:extLst>
          </p:nvPr>
        </p:nvGraphicFramePr>
        <p:xfrm>
          <a:off x="936390" y="476672"/>
          <a:ext cx="7272808" cy="5688632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3636404"/>
                <a:gridCol w="3636404"/>
              </a:tblGrid>
              <a:tr h="396144">
                <a:tc>
                  <a:txBody>
                    <a:bodyPr/>
                    <a:lstStyle/>
                    <a:p>
                      <a:pPr algn="ctr"/>
                      <a:r>
                        <a:rPr lang="es-BO" sz="1900" b="1" dirty="0" smtClean="0"/>
                        <a:t>Trastorno de </a:t>
                      </a:r>
                      <a:r>
                        <a:rPr lang="es-BO" sz="1900" b="1" dirty="0" err="1" smtClean="0"/>
                        <a:t>Rett</a:t>
                      </a:r>
                      <a:endParaRPr lang="es-BO" sz="19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900" b="1" dirty="0" smtClean="0"/>
                        <a:t>Autismo</a:t>
                      </a:r>
                      <a:endParaRPr lang="es-BO" sz="19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2503632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s-BO" sz="1900" dirty="0" smtClean="0"/>
                        <a:t>Solo mujeres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s-BO" sz="1900" dirty="0" smtClean="0"/>
                        <a:t>Desaceleración</a:t>
                      </a:r>
                      <a:r>
                        <a:rPr lang="es-BO" sz="1900" baseline="0" dirty="0" smtClean="0"/>
                        <a:t> crec. Craneal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s-BO" sz="1900" baseline="0" dirty="0" smtClean="0"/>
                        <a:t>Perdida de habilidades manuales intencionales previamente adquiridas.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s-BO" sz="1900" baseline="0" dirty="0" smtClean="0"/>
                        <a:t>Dificultades en interacción social transitoria</a:t>
                      </a:r>
                      <a:endParaRPr lang="es-BO" sz="19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s-BO" sz="1900" dirty="0" smtClean="0"/>
                        <a:t>Mas hombres que mujeres, pero en mujeres es mas grave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s-BO" sz="1900" dirty="0" smtClean="0"/>
                        <a:t>No hay desaceleración del crec. Craneal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s-BO" sz="1900" dirty="0" smtClean="0"/>
                        <a:t>Tienen la habilidad pero n la pierden.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s-BO" sz="1900" dirty="0" smtClean="0"/>
                        <a:t>Alteración de la comunicación de forma permanente.</a:t>
                      </a:r>
                      <a:endParaRPr lang="es-BO" sz="19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96144">
                <a:tc>
                  <a:txBody>
                    <a:bodyPr/>
                    <a:lstStyle/>
                    <a:p>
                      <a:pPr algn="ctr"/>
                      <a:r>
                        <a:rPr lang="es-BO" sz="1900" b="1" dirty="0" smtClean="0">
                          <a:solidFill>
                            <a:schemeClr val="bg1"/>
                          </a:solidFill>
                        </a:rPr>
                        <a:t>Trastorno </a:t>
                      </a:r>
                      <a:r>
                        <a:rPr lang="es-BO" sz="1900" b="1" dirty="0" err="1" smtClean="0">
                          <a:solidFill>
                            <a:schemeClr val="bg1"/>
                          </a:solidFill>
                        </a:rPr>
                        <a:t>desintegrativo</a:t>
                      </a:r>
                      <a:r>
                        <a:rPr lang="es-BO" sz="1900" b="1" dirty="0" smtClean="0">
                          <a:solidFill>
                            <a:schemeClr val="bg1"/>
                          </a:solidFill>
                        </a:rPr>
                        <a:t> infantil</a:t>
                      </a:r>
                      <a:endParaRPr lang="es-BO" sz="19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900" b="1" dirty="0" smtClean="0">
                          <a:solidFill>
                            <a:schemeClr val="bg1"/>
                          </a:solidFill>
                        </a:rPr>
                        <a:t>Autismo</a:t>
                      </a:r>
                      <a:endParaRPr lang="es-BO" sz="19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998284">
                <a:tc>
                  <a:txBody>
                    <a:bodyPr/>
                    <a:lstStyle/>
                    <a:p>
                      <a:r>
                        <a:rPr lang="es-BO" sz="1900" dirty="0" smtClean="0"/>
                        <a:t>Desarrollo</a:t>
                      </a:r>
                      <a:r>
                        <a:rPr lang="es-BO" sz="1900" baseline="0" dirty="0" smtClean="0"/>
                        <a:t> normal durante, al menso, los dos primeros años de vida.</a:t>
                      </a:r>
                      <a:endParaRPr lang="es-BO" sz="19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BO" sz="1900" dirty="0" smtClean="0"/>
                        <a:t>Entre 0 – 2 años manifestaciones sutiles difíciles de definir,</a:t>
                      </a:r>
                      <a:r>
                        <a:rPr lang="es-BO" sz="1900" baseline="0" dirty="0" smtClean="0"/>
                        <a:t> mas fácil a partir de los 2 años</a:t>
                      </a:r>
                      <a:endParaRPr lang="es-BO" sz="19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96144">
                <a:tc>
                  <a:txBody>
                    <a:bodyPr/>
                    <a:lstStyle/>
                    <a:p>
                      <a:pPr algn="ctr"/>
                      <a:r>
                        <a:rPr lang="es-BO" sz="1900" b="1" dirty="0" smtClean="0">
                          <a:solidFill>
                            <a:schemeClr val="bg1"/>
                          </a:solidFill>
                        </a:rPr>
                        <a:t>Trastorno de Asperger</a:t>
                      </a:r>
                      <a:endParaRPr lang="es-BO" sz="19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900" b="1" dirty="0" smtClean="0">
                          <a:solidFill>
                            <a:schemeClr val="bg1"/>
                          </a:solidFill>
                        </a:rPr>
                        <a:t>Autismo</a:t>
                      </a:r>
                      <a:endParaRPr lang="es-BO" sz="19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998284">
                <a:tc>
                  <a:txBody>
                    <a:bodyPr/>
                    <a:lstStyle/>
                    <a:p>
                      <a:r>
                        <a:rPr lang="es-BO" sz="1900" dirty="0" smtClean="0"/>
                        <a:t>Ausencia</a:t>
                      </a:r>
                      <a:r>
                        <a:rPr lang="es-BO" sz="1900" baseline="0" dirty="0" smtClean="0"/>
                        <a:t> de retraso en el desarrollo del lenguaje o lo cognitivo</a:t>
                      </a:r>
                      <a:endParaRPr lang="es-BO" sz="19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BO" sz="1900" dirty="0" smtClean="0"/>
                        <a:t>Alteración cualitativa de la comunicación.</a:t>
                      </a:r>
                      <a:endParaRPr lang="es-BO" sz="19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509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33567"/>
            <a:ext cx="9432032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177281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BO" sz="2400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Los indicadores muy precoces que requieren evaluación por un experto incluyen: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BO" sz="2400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No balbucear o señalar a l año de edad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BO" sz="2400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No pronunciar palabras únicas a los 16 meses  o frases de 2 palabras a los 2 años de edad.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BO" sz="2400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No responde a su nombre.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BO" sz="2400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Perdida del lenguaje o las habilidades sociales.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BO" sz="2400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Contacto visual inadecuado.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BO" sz="2400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No sonríe o muestra receptividad social.</a:t>
            </a:r>
          </a:p>
          <a:p>
            <a:pPr marL="0" indent="0">
              <a:buNone/>
            </a:pPr>
            <a:endParaRPr lang="es-BO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04" y="404664"/>
            <a:ext cx="8229600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919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33350"/>
            <a:ext cx="9433048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BO" sz="2400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Los indicadores tardíos incluyen: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BO" sz="2400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Capacidad limitada para establecer amistades con pares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BO" sz="2400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Capacidad limitada para para iniciar o sostener una conversación con otros.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BO" sz="2400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Ausencia o deterioro del juego imaginativo y social.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BO" sz="2400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Uso estereotípico, repetitivo o inusual del lenguaje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BO" sz="2400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Patrones de interés restringidos que son anormales en intensidad o enfoque.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BO" sz="2400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Preocupación por ciertos objetos  o sujetos.</a:t>
            </a:r>
            <a:endParaRPr lang="es-BO" sz="2400" dirty="0">
              <a:latin typeface="MS UI Gothic" panose="020B0600070205080204" pitchFamily="34" charset="-128"/>
              <a:ea typeface="MS UI 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541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solidFill>
                  <a:schemeClr val="accent3">
                    <a:lumMod val="50000"/>
                  </a:schemeClr>
                </a:solidFill>
              </a:rPr>
              <a:t>ETIOLOGIA DEL ESPECTRO AUTISTA</a:t>
            </a:r>
            <a:endParaRPr lang="es-E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9513" y="1268760"/>
            <a:ext cx="4896543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Los científicos no están seguros sobre que causa el espectro autista, pero es probable que tanto la genética como el ambiente jueguen un papel importante.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Genes asociados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Irregularidades en zonas cerebrales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000" dirty="0">
                <a:latin typeface="MS UI Gothic" panose="020B0600070205080204" pitchFamily="34" charset="-128"/>
                <a:ea typeface="MS UI Gothic" panose="020B0600070205080204" pitchFamily="34" charset="-128"/>
              </a:rPr>
              <a:t>N</a:t>
            </a:r>
            <a:r>
              <a:rPr lang="es-ES" sz="2000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iveles anormales de serotonina  u otros </a:t>
            </a:r>
            <a:r>
              <a:rPr lang="es-ES" sz="2000" dirty="0" err="1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neuro</a:t>
            </a:r>
            <a:r>
              <a:rPr lang="es-ES" sz="2000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-transmisores..</a:t>
            </a:r>
            <a:r>
              <a:rPr lang="es-ES" sz="2000" dirty="0" err="1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etc</a:t>
            </a:r>
            <a:r>
              <a:rPr lang="es-ES" sz="2000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.</a:t>
            </a:r>
            <a:endParaRPr lang="es-ES" sz="2000" dirty="0">
              <a:latin typeface="MS UI Gothic" panose="020B0600070205080204" pitchFamily="34" charset="-128"/>
              <a:ea typeface="MS UI Gothic" panose="020B0600070205080204" pitchFamily="34" charset="-128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894" y="980728"/>
            <a:ext cx="3888432" cy="429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879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7544" y="2492896"/>
            <a:ext cx="8229600" cy="4886003"/>
          </a:xfrm>
        </p:spPr>
        <p:txBody>
          <a:bodyPr>
            <a:normAutofit/>
          </a:bodyPr>
          <a:lstStyle/>
          <a:p>
            <a:r>
              <a:rPr lang="es-ES" sz="2000" u="sng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DEFINICION</a:t>
            </a:r>
          </a:p>
          <a:p>
            <a:pPr marL="0" indent="0">
              <a:buNone/>
            </a:pPr>
            <a:r>
              <a:rPr lang="es-ES" sz="2000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De acuerdo con la definición formalizada por La asociación americana de  (ADTA)danza terapia, sostenida en 2006 Y 2009.</a:t>
            </a:r>
          </a:p>
          <a:p>
            <a:pPr marL="0" indent="0">
              <a:buNone/>
            </a:pPr>
            <a:r>
              <a:rPr lang="es-ES" sz="2000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Danza /movimiento terapia es el uso psicoterapéutico del movimiento en un proceso que promueve la integración física, emocional, cognitiva y social de individuo.</a:t>
            </a:r>
            <a:endParaRPr lang="es-ES" sz="2000" dirty="0">
              <a:latin typeface="MS UI Gothic" panose="020B0600070205080204" pitchFamily="34" charset="-128"/>
              <a:ea typeface="MS UI Gothic" panose="020B0600070205080204" pitchFamily="34" charset="-128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3"/>
          <a:stretch/>
        </p:blipFill>
        <p:spPr bwMode="auto">
          <a:xfrm>
            <a:off x="4067944" y="476672"/>
            <a:ext cx="4176464" cy="163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99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BO" b="0" dirty="0" smtClean="0">
                <a:solidFill>
                  <a:srgbClr val="000000"/>
                </a:solidFill>
                <a:latin typeface="Arial"/>
              </a:rPr>
              <a:t>      Los </a:t>
            </a:r>
            <a:r>
              <a:rPr lang="es-BO" b="0" dirty="0">
                <a:solidFill>
                  <a:srgbClr val="000000"/>
                </a:solidFill>
                <a:latin typeface="Arial"/>
              </a:rPr>
              <a:t>fundamentos de la teoría y la práctica en Danza/movimiento terapia se conforman a partir de seis pioneras que dieron origen a la actividad. Ellas fueron, Marian Chace, </a:t>
            </a:r>
            <a:r>
              <a:rPr lang="es-BO" b="0" dirty="0" err="1">
                <a:solidFill>
                  <a:srgbClr val="000000"/>
                </a:solidFill>
                <a:latin typeface="Arial"/>
              </a:rPr>
              <a:t>Blanche</a:t>
            </a:r>
            <a:r>
              <a:rPr lang="es-BO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s-BO" b="0" dirty="0" err="1">
                <a:solidFill>
                  <a:srgbClr val="000000"/>
                </a:solidFill>
                <a:latin typeface="Arial"/>
              </a:rPr>
              <a:t>Evan</a:t>
            </a:r>
            <a:r>
              <a:rPr lang="es-BO" b="0" dirty="0">
                <a:solidFill>
                  <a:srgbClr val="000000"/>
                </a:solidFill>
                <a:latin typeface="Arial"/>
              </a:rPr>
              <a:t>, </a:t>
            </a:r>
            <a:r>
              <a:rPr lang="es-BO" b="0" dirty="0" err="1">
                <a:solidFill>
                  <a:srgbClr val="000000"/>
                </a:solidFill>
                <a:latin typeface="Arial"/>
              </a:rPr>
              <a:t>Liljan</a:t>
            </a:r>
            <a:r>
              <a:rPr lang="es-BO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s-BO" b="0" dirty="0" err="1">
                <a:solidFill>
                  <a:srgbClr val="000000"/>
                </a:solidFill>
                <a:latin typeface="Arial"/>
              </a:rPr>
              <a:t>Espenak</a:t>
            </a:r>
            <a:r>
              <a:rPr lang="es-BO" b="0" dirty="0">
                <a:solidFill>
                  <a:srgbClr val="000000"/>
                </a:solidFill>
                <a:latin typeface="Arial"/>
              </a:rPr>
              <a:t>, Mary </a:t>
            </a:r>
            <a:r>
              <a:rPr lang="es-BO" b="0" dirty="0" err="1">
                <a:solidFill>
                  <a:srgbClr val="000000"/>
                </a:solidFill>
                <a:latin typeface="Arial"/>
              </a:rPr>
              <a:t>Whitehouse</a:t>
            </a:r>
            <a:r>
              <a:rPr lang="es-BO" b="0" dirty="0">
                <a:solidFill>
                  <a:srgbClr val="000000"/>
                </a:solidFill>
                <a:latin typeface="Arial"/>
              </a:rPr>
              <a:t>, </a:t>
            </a:r>
            <a:r>
              <a:rPr lang="es-BO" b="0" dirty="0" err="1">
                <a:solidFill>
                  <a:srgbClr val="000000"/>
                </a:solidFill>
                <a:latin typeface="Arial"/>
              </a:rPr>
              <a:t>Trudi</a:t>
            </a:r>
            <a:r>
              <a:rPr lang="es-BO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s-BO" b="0" dirty="0" err="1">
                <a:solidFill>
                  <a:srgbClr val="000000"/>
                </a:solidFill>
                <a:latin typeface="Arial"/>
              </a:rPr>
              <a:t>Schoop</a:t>
            </a:r>
            <a:r>
              <a:rPr lang="es-BO" b="0" dirty="0">
                <a:solidFill>
                  <a:srgbClr val="000000"/>
                </a:solidFill>
                <a:latin typeface="Arial"/>
              </a:rPr>
              <a:t> y Alma Hawkins, quienes tomaron elementos claves de la danza moderna y usaron la danza y el movimiento con poblaciones especiales. </a:t>
            </a:r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14657079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Ángulos">
  <a:themeElements>
    <a:clrScheme name="Ángulo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Ángulo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Ángulo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368</TotalTime>
  <Words>1267</Words>
  <Application>Microsoft Office PowerPoint</Application>
  <PresentationFormat>Presentación en pantalla (4:3)</PresentationFormat>
  <Paragraphs>89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19" baseType="lpstr">
      <vt:lpstr>Ángulos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ETIOLOGIA DEL ESPECTRO AUTISTA</vt:lpstr>
      <vt:lpstr>Presentación de PowerPoint</vt:lpstr>
      <vt:lpstr>Presentación de PowerPoint</vt:lpstr>
      <vt:lpstr>Presentación de PowerPoint</vt:lpstr>
      <vt:lpstr>Elementos base de la DMT</vt:lpstr>
      <vt:lpstr>RECURSOS BASE COMO INDICADORES</vt:lpstr>
      <vt:lpstr>Presentación de PowerPoint</vt:lpstr>
      <vt:lpstr>ENTONAMIENTO AFECTIVO</vt:lpstr>
      <vt:lpstr>ESPEJAMIENTO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Danza Movimiento Terapia y El Espectro Autista</dc:title>
  <dc:creator>Usuario</dc:creator>
  <cp:lastModifiedBy>Usuario</cp:lastModifiedBy>
  <cp:revision>34</cp:revision>
  <dcterms:created xsi:type="dcterms:W3CDTF">2018-01-30T02:26:59Z</dcterms:created>
  <dcterms:modified xsi:type="dcterms:W3CDTF">2018-01-31T10:45:13Z</dcterms:modified>
</cp:coreProperties>
</file>