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9" r:id="rId2"/>
    <p:sldId id="273" r:id="rId3"/>
    <p:sldId id="276" r:id="rId4"/>
    <p:sldId id="277" r:id="rId5"/>
    <p:sldId id="260" r:id="rId6"/>
    <p:sldId id="261" r:id="rId7"/>
    <p:sldId id="257" r:id="rId8"/>
    <p:sldId id="291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63" r:id="rId20"/>
    <p:sldId id="288" r:id="rId21"/>
    <p:sldId id="264" r:id="rId22"/>
    <p:sldId id="262" r:id="rId23"/>
    <p:sldId id="259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>
      <p:cViewPr>
        <p:scale>
          <a:sx n="30" d="100"/>
          <a:sy n="30" d="100"/>
        </p:scale>
        <p:origin x="-230" y="-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1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014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03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13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94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9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37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271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66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B25C-EDAE-4F59-B03C-697BDE51F9D4}" type="datetimeFigureOut">
              <a:rPr lang="es-MX" smtClean="0"/>
              <a:t>19/12/2017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52B4-9A58-4C80-A0D4-F03748D7E2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7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3.jpe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802631"/>
          </a:xfrm>
        </p:spPr>
        <p:txBody>
          <a:bodyPr>
            <a:normAutofit fontScale="90000"/>
          </a:bodyPr>
          <a:lstStyle/>
          <a:p>
            <a:r>
              <a:rPr lang="es-MX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Aplicación de habilidades académicas funcionales en otras </a:t>
            </a:r>
            <a:r>
              <a:rPr lang="es-MX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</a:t>
            </a:r>
            <a:r>
              <a:rPr lang="es-MX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reas</a:t>
            </a:r>
            <a:endParaRPr lang="es-MX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91880" y="5013176"/>
            <a:ext cx="4280520" cy="625624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Expositor: Lic. Dehicy Montaño </a:t>
            </a:r>
            <a:endParaRPr lang="es-MX" dirty="0"/>
          </a:p>
        </p:txBody>
      </p:sp>
      <p:pic>
        <p:nvPicPr>
          <p:cNvPr id="4" name="0 Imagen" descr="Logos-01.jpg"/>
          <p:cNvPicPr/>
          <p:nvPr/>
        </p:nvPicPr>
        <p:blipFill>
          <a:blip r:embed="rId2"/>
          <a:srcRect l="23237" t="23577" r="22623" b="23886"/>
          <a:stretch>
            <a:fillRect/>
          </a:stretch>
        </p:blipFill>
        <p:spPr>
          <a:xfrm>
            <a:off x="395536" y="476672"/>
            <a:ext cx="1224136" cy="1080120"/>
          </a:xfrm>
          <a:prstGeom prst="rect">
            <a:avLst/>
          </a:prstGeom>
        </p:spPr>
      </p:pic>
      <p:pic>
        <p:nvPicPr>
          <p:cNvPr id="5" name="4 Imagen" descr="F:\EIFODEC\LOGOS EN JPG\Logos-LPM(1).jpg"/>
          <p:cNvPicPr/>
          <p:nvPr/>
        </p:nvPicPr>
        <p:blipFill>
          <a:blip r:embed="rId3"/>
          <a:srcRect l="24682" t="38331" r="24558" b="38462"/>
          <a:stretch>
            <a:fillRect/>
          </a:stretch>
        </p:blipFill>
        <p:spPr bwMode="auto">
          <a:xfrm>
            <a:off x="7236296" y="476672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8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97075"/>
            <a:ext cx="282257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46958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58975"/>
            <a:ext cx="4872038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63638"/>
            <a:ext cx="4572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933450"/>
            <a:ext cx="42322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701675"/>
            <a:ext cx="3152775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55576" y="260648"/>
            <a:ext cx="2376264" cy="67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SEGUNDO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097213"/>
            <a:ext cx="5994698" cy="31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392488" cy="32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980728"/>
            <a:ext cx="4514031" cy="26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320479" cy="7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hicy Montaño\Desktop\DEHICI PRESENTACION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1014"/>
            <a:ext cx="3143969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567238"/>
            <a:ext cx="2541587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974975"/>
            <a:ext cx="2817812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7" y="1058863"/>
            <a:ext cx="2892425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3033713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866775"/>
            <a:ext cx="2466975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759075"/>
            <a:ext cx="3717925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451100"/>
            <a:ext cx="3659187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hicy Montaño\Desktop\DEHICI PRESENTACION\autocuidado en 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59061"/>
            <a:ext cx="3181350" cy="17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/>
          <p:nvPr/>
        </p:nvPicPr>
        <p:blipFill>
          <a:blip r:embed="rId10"/>
          <a:stretch>
            <a:fillRect/>
          </a:stretch>
        </p:blipFill>
        <p:spPr>
          <a:xfrm>
            <a:off x="118542" y="2539683"/>
            <a:ext cx="1078230" cy="1078230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11"/>
          <a:stretch>
            <a:fillRect/>
          </a:stretch>
        </p:blipFill>
        <p:spPr>
          <a:xfrm>
            <a:off x="1237521" y="3078798"/>
            <a:ext cx="1150238" cy="889317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12"/>
          <a:stretch>
            <a:fillRect/>
          </a:stretch>
        </p:blipFill>
        <p:spPr>
          <a:xfrm>
            <a:off x="2103869" y="3889261"/>
            <a:ext cx="728033" cy="677977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13"/>
          <a:stretch>
            <a:fillRect/>
          </a:stretch>
        </p:blipFill>
        <p:spPr>
          <a:xfrm>
            <a:off x="1199562" y="4461408"/>
            <a:ext cx="1129710" cy="7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252912"/>
            <a:ext cx="2200622" cy="20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450"/>
            <a:ext cx="2268538" cy="20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219451"/>
            <a:ext cx="4106863" cy="22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78238"/>
            <a:ext cx="4629721" cy="24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027238"/>
            <a:ext cx="1882775" cy="10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196753"/>
            <a:ext cx="1657350" cy="12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3630161" cy="34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980728"/>
            <a:ext cx="5041107" cy="31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81" y="2564904"/>
            <a:ext cx="34345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hicy Montaño\Desktop\DEHICI PRESENTACION\vida en el h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51" y="2173233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62263"/>
            <a:ext cx="4489450" cy="2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62262"/>
            <a:ext cx="5636245" cy="3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5"/>
            <a:ext cx="4638675" cy="19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5276205" cy="24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2403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5976664" cy="34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56881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772816"/>
            <a:ext cx="53285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287524"/>
            <a:ext cx="426970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hicy Montaño\Desktop\DEHICI PRESENTACION\AUTODIRECC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4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hicy Montaño\Desktop\DEHICI PRESENTACION\AUTODIREC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76200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hicy Montaño\Desktop\DEHICI PRESENTACION\SALUD Y 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46" y="45644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88" y="2448550"/>
            <a:ext cx="5343525" cy="24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37" y="2500476"/>
            <a:ext cx="3951288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" y="375444"/>
            <a:ext cx="5418138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81" y="360988"/>
            <a:ext cx="4314825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81" y="904464"/>
            <a:ext cx="2344737" cy="33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hicy Montaño\Desktop\DEHICI PRESENTACION\ocio 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31" y="165655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1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4665663" cy="12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133725"/>
            <a:ext cx="490061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149475"/>
            <a:ext cx="3275013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hicy Montaño\Desktop\DEHICI PRESENTACION\ocio 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7667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hicy Montaño\Desktop\DEHICI PRESENTACION\ocio en l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53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hicy Montaño\Desktop\DEHICI PRESENTACION\acio jue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422775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/>
          <p:nvPr/>
        </p:nvPicPr>
        <p:blipFill>
          <a:blip r:embed="rId8"/>
          <a:stretch>
            <a:fillRect/>
          </a:stretch>
        </p:blipFill>
        <p:spPr>
          <a:xfrm>
            <a:off x="801137" y="322367"/>
            <a:ext cx="215646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418"/>
            <a:ext cx="476885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14334"/>
            <a:ext cx="4748213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61" y="1309886"/>
            <a:ext cx="2134072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ehicy Montaño\Desktop\DEHICI PRESENTACION\CONCEPTOS DE DIN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4" y="4221088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ehicy Montaño\Desktop\DEHICI PRESENTACION\trabajo el las P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3" y="46692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hicy Montaño\Desktop\DEHICI PRESENTACION\TR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511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/>
          <p:nvPr/>
        </p:nvPicPr>
        <p:blipFill>
          <a:blip r:embed="rId8"/>
          <a:stretch>
            <a:fillRect/>
          </a:stretch>
        </p:blipFill>
        <p:spPr>
          <a:xfrm>
            <a:off x="7456408" y="654248"/>
            <a:ext cx="104775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Niveles de apoyo según su intensidad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839781"/>
              </p:ext>
            </p:extLst>
          </p:nvPr>
        </p:nvGraphicFramePr>
        <p:xfrm>
          <a:off x="457200" y="1600200"/>
          <a:ext cx="8219256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928"/>
                <a:gridCol w="6811328"/>
              </a:tblGrid>
              <a:tr h="1177280">
                <a:tc>
                  <a:txBody>
                    <a:bodyPr/>
                    <a:lstStyle/>
                    <a:p>
                      <a:r>
                        <a:rPr lang="es-MX" dirty="0" smtClean="0"/>
                        <a:t>Intermitente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Apoyo cuando sea necesario, ejemplo supervisión</a:t>
                      </a:r>
                      <a:r>
                        <a:rPr lang="es-MX" baseline="0" dirty="0" smtClean="0"/>
                        <a:t> laboral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7280">
                <a:tc>
                  <a:txBody>
                    <a:bodyPr/>
                    <a:lstStyle/>
                    <a:p>
                      <a:r>
                        <a:rPr lang="es-MX" dirty="0" smtClean="0"/>
                        <a:t>Limitado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 temporal, ejemplo entrenamiento laboral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7280">
                <a:tc>
                  <a:txBody>
                    <a:bodyPr/>
                    <a:lstStyle/>
                    <a:p>
                      <a:r>
                        <a:rPr lang="es-MX" dirty="0" smtClean="0"/>
                        <a:t>Extenso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 caracteriza</a:t>
                      </a:r>
                      <a:r>
                        <a:rPr lang="es-MX" baseline="0" dirty="0" smtClean="0"/>
                        <a:t> por su regularidad, sin limitación temporal, ejemplo trabajo u hogar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77280">
                <a:tc>
                  <a:txBody>
                    <a:bodyPr/>
                    <a:lstStyle/>
                    <a:p>
                      <a:r>
                        <a:rPr lang="es-MX" dirty="0" smtClean="0"/>
                        <a:t>Generalizado</a:t>
                      </a:r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</a:t>
                      </a:r>
                      <a:r>
                        <a:rPr lang="es-MX" baseline="0" dirty="0" smtClean="0"/>
                        <a:t> caracteriza por su estabilidad y elevada intensidad en distintos entornos del hogar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Definición de la discapacidad intelectual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Según </a:t>
            </a:r>
            <a:r>
              <a:rPr lang="es-MX" dirty="0" err="1" smtClean="0"/>
              <a:t>Luckasson</a:t>
            </a:r>
            <a:r>
              <a:rPr lang="es-MX" dirty="0" smtClean="0"/>
              <a:t> y </a:t>
            </a:r>
            <a:r>
              <a:rPr lang="es-MX" dirty="0" err="1" smtClean="0"/>
              <a:t>cols</a:t>
            </a:r>
            <a:r>
              <a:rPr lang="es-MX" dirty="0" smtClean="0"/>
              <a:t>: Es una discapacidad caracterizada por limitaciones significativas en el funcionamiento intelectual y </a:t>
            </a:r>
            <a:r>
              <a:rPr lang="es-MX" i="1" dirty="0" smtClean="0"/>
              <a:t>la conducta adaptativa</a:t>
            </a:r>
            <a:r>
              <a:rPr lang="es-MX" dirty="0" smtClean="0"/>
              <a:t> tal como se ha manifestado  en habilidades prácticas, sociales y conceptuales . </a:t>
            </a:r>
          </a:p>
          <a:p>
            <a:r>
              <a:rPr lang="es-MX" dirty="0" smtClean="0"/>
              <a:t>Según la 223: Son las personas caracterizadas por deficiencias anatómicas/o funcionales del sistema nervioso central que ocasionan limitaciones significativas tanto en el funcionamiento de la inteligencia, el desarrollo psicológico evolutivo como en la </a:t>
            </a:r>
            <a:r>
              <a:rPr lang="es-MX" i="1" dirty="0" smtClean="0"/>
              <a:t>conducta adaptativa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38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PLANIFICACIÓN </a:t>
            </a:r>
            <a:r>
              <a:rPr lang="es-MX" dirty="0" smtClean="0"/>
              <a:t>DE LOS APOYOS</a:t>
            </a:r>
            <a:endParaRPr lang="es-MX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puede utilizar la planificación centrada en la persona para trabajar la aplicación de habilidades académicas funcionales en otras áreas en función de las características de la persona.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40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Planes centrados en la persona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s-MX" dirty="0" smtClean="0"/>
              <a:t>Proceso de planificación de cuatro componentes</a:t>
            </a:r>
          </a:p>
          <a:p>
            <a:endParaRPr lang="es-MX" dirty="0"/>
          </a:p>
        </p:txBody>
      </p:sp>
      <p:sp>
        <p:nvSpPr>
          <p:cNvPr id="4" name="3 Flecha cuádruple"/>
          <p:cNvSpPr/>
          <p:nvPr/>
        </p:nvSpPr>
        <p:spPr>
          <a:xfrm>
            <a:off x="3347864" y="3140968"/>
            <a:ext cx="2376264" cy="187220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3203848" y="5229200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3) Desarrollar  el plan individualizado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971600" y="3429000"/>
            <a:ext cx="23667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4) Supervisar el progreso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2987824" y="2290242"/>
            <a:ext cx="33123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1) Identificar metas y experiencias vitales  y deseadas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5788868" y="3429000"/>
            <a:ext cx="24555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2)  Determinar  el perfil y la intensidad de apoyos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22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600" u="sng" dirty="0" smtClean="0"/>
              <a:t>Verdugo Alonso  Miguel Ángel y Gutiérrez Bermejo </a:t>
            </a:r>
            <a:r>
              <a:rPr lang="es-MX" sz="1600" u="sng" dirty="0" err="1" smtClean="0"/>
              <a:t>Belen</a:t>
            </a:r>
            <a:r>
              <a:rPr lang="es-MX" sz="1600" u="sng" dirty="0" smtClean="0"/>
              <a:t>. Discapacidad Intelectual, Editorial Pirámide, Madrid-España.</a:t>
            </a:r>
          </a:p>
          <a:p>
            <a:r>
              <a:rPr lang="es-MX" sz="1600" u="sng" dirty="0" smtClean="0"/>
              <a:t>Ley 223 , Ley general para personas con discapacidad, La  Paz – Bolivia, 2012</a:t>
            </a:r>
          </a:p>
          <a:p>
            <a:pPr marL="0" indent="0">
              <a:buNone/>
            </a:pPr>
            <a:endParaRPr lang="es-MX" sz="1600" u="sng" dirty="0"/>
          </a:p>
        </p:txBody>
      </p:sp>
    </p:spTree>
    <p:extLst>
      <p:ext uri="{BB962C8B-B14F-4D97-AF65-F5344CB8AC3E}">
        <p14:creationId xmlns:p14="http://schemas.microsoft.com/office/powerpoint/2010/main" val="6934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GRACIAS </a:t>
            </a:r>
            <a:r>
              <a:rPr lang="es-MX" dirty="0" smtClean="0">
                <a:sym typeface="Wingdings" pitchFamily="2" charset="2"/>
              </a:rPr>
              <a:t>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93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1804988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360738"/>
            <a:ext cx="3370262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3333750"/>
            <a:ext cx="2136775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3351213"/>
            <a:ext cx="3074987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298575"/>
            <a:ext cx="25971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463675"/>
            <a:ext cx="14636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817813"/>
            <a:ext cx="2476500" cy="17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83" y="4065270"/>
            <a:ext cx="2674720" cy="166798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1015" y="1988840"/>
            <a:ext cx="449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Es el conjunto de habilidades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83" y="2007870"/>
            <a:ext cx="2209800" cy="132588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3367981"/>
            <a:ext cx="2286000" cy="128016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927958" y="566360"/>
            <a:ext cx="7196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CONDUCTA ADAPTATIVA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04988" y="5451475"/>
            <a:ext cx="552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Que han sido  aprendidas  para  las personas para funcionar en la  vida diaria</a:t>
            </a:r>
          </a:p>
        </p:txBody>
      </p:sp>
    </p:spTree>
    <p:extLst>
      <p:ext uri="{BB962C8B-B14F-4D97-AF65-F5344CB8AC3E}">
        <p14:creationId xmlns:p14="http://schemas.microsoft.com/office/powerpoint/2010/main" val="5819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306">
            <a:off x="132538" y="2744398"/>
            <a:ext cx="3431272" cy="35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92935" cy="21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72">
            <a:off x="6353238" y="3145035"/>
            <a:ext cx="2546564" cy="31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988840"/>
            <a:ext cx="4255268" cy="21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47864" y="1700808"/>
            <a:ext cx="2808312" cy="195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LIMITACIONES SIGNIFICATIVAS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5625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MX" dirty="0" smtClean="0"/>
              <a:t>Habilidades adaptativas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r>
              <a:rPr lang="es-MX" b="1" dirty="0"/>
              <a:t/>
            </a:r>
            <a:br>
              <a:rPr lang="es-MX" b="1" dirty="0"/>
            </a:br>
            <a:r>
              <a:rPr lang="es-MX" b="1" i="1" dirty="0"/>
              <a:t>Las habilidades adaptativas se refiere a como el sujeto afronta las experiencias de la vida cotidiana  y como cumplen las normas de autonomía personal según lo esperado en relación a su edad y nivel sociocultural. 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8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290494"/>
              </p:ext>
            </p:extLst>
          </p:nvPr>
        </p:nvGraphicFramePr>
        <p:xfrm>
          <a:off x="1164804" y="476672"/>
          <a:ext cx="7367636" cy="620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132"/>
                <a:gridCol w="4536504"/>
              </a:tblGrid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Comunicación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Capacidad</a:t>
                      </a:r>
                      <a:r>
                        <a:rPr lang="es-MX" baseline="0" dirty="0" smtClean="0"/>
                        <a:t> de comprender  y transmitir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Auto</a:t>
                      </a:r>
                      <a:r>
                        <a:rPr lang="es-MX" baseline="0" dirty="0" smtClean="0"/>
                        <a:t> cuidado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Aseo, comida, vestido, higiene  y </a:t>
                      </a:r>
                      <a:r>
                        <a:rPr lang="es-MX" baseline="0" dirty="0" smtClean="0"/>
                        <a:t> presentación personal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Vida en el hogar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Cuidado de la ropa,</a:t>
                      </a:r>
                      <a:r>
                        <a:rPr lang="es-MX" baseline="0" dirty="0" smtClean="0"/>
                        <a:t> tareas  del hogar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Habilidades sociales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Intercambios</a:t>
                      </a:r>
                      <a:r>
                        <a:rPr lang="es-MX" baseline="0" dirty="0" smtClean="0"/>
                        <a:t> sociales con otros individuos</a:t>
                      </a:r>
                      <a:endParaRPr lang="es-MX" dirty="0"/>
                    </a:p>
                  </a:txBody>
                  <a:tcPr/>
                </a:tc>
              </a:tr>
              <a:tr h="831681">
                <a:tc>
                  <a:txBody>
                    <a:bodyPr/>
                    <a:lstStyle/>
                    <a:p>
                      <a:r>
                        <a:rPr lang="es-MX" dirty="0" smtClean="0"/>
                        <a:t>Utilización de la comunidad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Adecuado</a:t>
                      </a:r>
                      <a:r>
                        <a:rPr lang="es-MX" baseline="0" dirty="0" smtClean="0"/>
                        <a:t>  uso de recursos de la comunidad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Autodirección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Realizar</a:t>
                      </a:r>
                      <a:r>
                        <a:rPr lang="es-MX" baseline="0" dirty="0" smtClean="0"/>
                        <a:t> elecciones, aprender a seguir un horario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Salud y seguridad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Mantenimiento de la salud, consideraciones básicas de seguridad 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Académicas funcionales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Habilidades cognitivas  y habilidades relacionadas con aprendizajes escolares</a:t>
                      </a:r>
                      <a:endParaRPr lang="es-MX" dirty="0"/>
                    </a:p>
                  </a:txBody>
                  <a:tcPr/>
                </a:tc>
              </a:tr>
              <a:tr h="582177">
                <a:tc>
                  <a:txBody>
                    <a:bodyPr/>
                    <a:lstStyle/>
                    <a:p>
                      <a:r>
                        <a:rPr lang="es-MX" dirty="0" smtClean="0"/>
                        <a:t>Ocio y tiempo libre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 de intereses variados, preferencias </a:t>
                      </a:r>
                      <a:endParaRPr lang="es-MX" dirty="0"/>
                    </a:p>
                  </a:txBody>
                  <a:tcPr/>
                </a:tc>
              </a:tr>
              <a:tr h="487567">
                <a:tc>
                  <a:txBody>
                    <a:bodyPr/>
                    <a:lstStyle/>
                    <a:p>
                      <a:r>
                        <a:rPr lang="es-MX" dirty="0" smtClean="0"/>
                        <a:t>Trabajo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Habilidades relacionadas con el trabajo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683568" y="908720"/>
            <a:ext cx="504056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Áreas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8123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Habilidades académicas funcionales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Habilidades cognitivas y habilidades relacionadas con aprendizajes escolares, que tienen además una aplicación directa en la vida. Por ejemplo: escribir, leer, utilizar de un modo práctico los conceptos matemáticos básicos, conceptos básicos de ciencias y todo aquello relacionado con el conocimiento del entorno físico y la propia salud y sexualidad, geografía y estudios sociales.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21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Identificación de capacidades y limitaciones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e puede </a:t>
            </a:r>
            <a:r>
              <a:rPr lang="es-MX" dirty="0" smtClean="0"/>
              <a:t>aplicar el </a:t>
            </a:r>
            <a:r>
              <a:rPr lang="es-MX" dirty="0"/>
              <a:t>I</a:t>
            </a:r>
            <a:r>
              <a:rPr lang="es-MX" dirty="0" smtClean="0"/>
              <a:t>nventario </a:t>
            </a:r>
            <a:r>
              <a:rPr lang="es-MX" dirty="0" smtClean="0"/>
              <a:t>de </a:t>
            </a:r>
            <a:r>
              <a:rPr lang="es-MX" dirty="0" smtClean="0"/>
              <a:t>Destrezas Adaptativas </a:t>
            </a:r>
            <a:r>
              <a:rPr lang="es-MX" dirty="0" smtClean="0"/>
              <a:t>«CALS</a:t>
            </a:r>
            <a:r>
              <a:rPr lang="es-MX" dirty="0" smtClean="0"/>
              <a:t>» para conocer la situación del sujeto en todas las áreas.</a:t>
            </a:r>
          </a:p>
          <a:p>
            <a:r>
              <a:rPr lang="es-MX" dirty="0" smtClean="0"/>
              <a:t>Es importante indicar que se pude saber la situación de la PCD intelectual con otros instrumentos de evaluación que identifiquen  la adquisición y el desempeño de las habilidades adaptativas.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86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" y="3072408"/>
            <a:ext cx="248515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16288"/>
            <a:ext cx="798513" cy="3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2276872"/>
            <a:ext cx="34663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54896"/>
            <a:ext cx="1872208" cy="39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88" y="2420888"/>
            <a:ext cx="37148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2425"/>
            <a:ext cx="2418953" cy="46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810464" y="692696"/>
            <a:ext cx="4769648" cy="9297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1"/>
                </a:solidFill>
              </a:rPr>
              <a:t>Primero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491</Words>
  <Application>Microsoft Office PowerPoint</Application>
  <PresentationFormat>Presentación en pantalla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Aplicación de habilidades académicas funcionales en otras áreas</vt:lpstr>
      <vt:lpstr>Definición de la discapacidad intelectual</vt:lpstr>
      <vt:lpstr>Presentación de PowerPoint</vt:lpstr>
      <vt:lpstr>Presentación de PowerPoint</vt:lpstr>
      <vt:lpstr>Habilidades adaptativas</vt:lpstr>
      <vt:lpstr>Presentación de PowerPoint</vt:lpstr>
      <vt:lpstr>Habilidades académicas funcionales</vt:lpstr>
      <vt:lpstr>Identificación de capacidades y limitaciones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Niveles de apoyo según su intensidad</vt:lpstr>
      <vt:lpstr> PLANIFICACIÓN DE LOS APOYOS</vt:lpstr>
      <vt:lpstr>Planes centrados en la persona</vt:lpstr>
      <vt:lpstr>BIBLIOGRAFIA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académicas funcionales</dc:title>
  <dc:creator>Dehicy Montaño</dc:creator>
  <cp:lastModifiedBy>Dehicy Montaño</cp:lastModifiedBy>
  <cp:revision>44</cp:revision>
  <dcterms:created xsi:type="dcterms:W3CDTF">2017-12-13T16:39:11Z</dcterms:created>
  <dcterms:modified xsi:type="dcterms:W3CDTF">2017-12-19T17:35:18Z</dcterms:modified>
</cp:coreProperties>
</file>