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07B71538-7953-4D7E-9C48-B943F887BD6F}" type="datetimeFigureOut">
              <a:rPr lang="es-BO" smtClean="0"/>
              <a:t>16/8/2017</a:t>
            </a:fld>
            <a:endParaRPr lang="es-BO"/>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BO"/>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2FD2949F-958F-40CA-A43F-FDA40537211A}" type="slidenum">
              <a:rPr lang="es-BO" smtClean="0"/>
              <a:t>‹Nº›</a:t>
            </a:fld>
            <a:endParaRPr lang="es-BO"/>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7B71538-7953-4D7E-9C48-B943F887BD6F}" type="datetimeFigureOut">
              <a:rPr lang="es-BO" smtClean="0"/>
              <a:t>16/8/2017</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2FD2949F-958F-40CA-A43F-FDA40537211A}" type="slidenum">
              <a:rPr lang="es-BO" smtClean="0"/>
              <a:t>‹Nº›</a:t>
            </a:fld>
            <a:endParaRPr lang="es-B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7B71538-7953-4D7E-9C48-B943F887BD6F}" type="datetimeFigureOut">
              <a:rPr lang="es-BO" smtClean="0"/>
              <a:t>16/8/2017</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2FD2949F-958F-40CA-A43F-FDA40537211A}" type="slidenum">
              <a:rPr lang="es-BO" smtClean="0"/>
              <a:t>‹Nº›</a:t>
            </a:fld>
            <a:endParaRPr lang="es-B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07B71538-7953-4D7E-9C48-B943F887BD6F}" type="datetimeFigureOut">
              <a:rPr lang="es-BO" smtClean="0"/>
              <a:t>16/8/2017</a:t>
            </a:fld>
            <a:endParaRPr lang="es-BO"/>
          </a:p>
        </p:txBody>
      </p:sp>
      <p:sp>
        <p:nvSpPr>
          <p:cNvPr id="9" name="8 Marcador de número de diapositiva"/>
          <p:cNvSpPr>
            <a:spLocks noGrp="1"/>
          </p:cNvSpPr>
          <p:nvPr>
            <p:ph type="sldNum" sz="quarter" idx="15"/>
          </p:nvPr>
        </p:nvSpPr>
        <p:spPr/>
        <p:txBody>
          <a:bodyPr rtlCol="0"/>
          <a:lstStyle/>
          <a:p>
            <a:fld id="{2FD2949F-958F-40CA-A43F-FDA40537211A}" type="slidenum">
              <a:rPr lang="es-BO" smtClean="0"/>
              <a:t>‹Nº›</a:t>
            </a:fld>
            <a:endParaRPr lang="es-BO"/>
          </a:p>
        </p:txBody>
      </p:sp>
      <p:sp>
        <p:nvSpPr>
          <p:cNvPr id="10" name="9 Marcador de pie de página"/>
          <p:cNvSpPr>
            <a:spLocks noGrp="1"/>
          </p:cNvSpPr>
          <p:nvPr>
            <p:ph type="ftr" sz="quarter" idx="16"/>
          </p:nvPr>
        </p:nvSpPr>
        <p:spPr/>
        <p:txBody>
          <a:bodyPr rtlCol="0"/>
          <a:lstStyle/>
          <a:p>
            <a:endParaRPr lang="es-B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07B71538-7953-4D7E-9C48-B943F887BD6F}" type="datetimeFigureOut">
              <a:rPr lang="es-BO" smtClean="0"/>
              <a:t>16/8/2017</a:t>
            </a:fld>
            <a:endParaRPr lang="es-BO"/>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BO"/>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2FD2949F-958F-40CA-A43F-FDA40537211A}" type="slidenum">
              <a:rPr lang="es-BO" smtClean="0"/>
              <a:t>‹Nº›</a:t>
            </a:fld>
            <a:endParaRPr lang="es-B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07B71538-7953-4D7E-9C48-B943F887BD6F}" type="datetimeFigureOut">
              <a:rPr lang="es-BO" smtClean="0"/>
              <a:t>16/8/2017</a:t>
            </a:fld>
            <a:endParaRPr lang="es-BO"/>
          </a:p>
        </p:txBody>
      </p:sp>
      <p:sp>
        <p:nvSpPr>
          <p:cNvPr id="6" name="5 Marcador de pie de página"/>
          <p:cNvSpPr>
            <a:spLocks noGrp="1"/>
          </p:cNvSpPr>
          <p:nvPr>
            <p:ph type="ftr" sz="quarter" idx="11"/>
          </p:nvPr>
        </p:nvSpPr>
        <p:spPr/>
        <p:txBody>
          <a:bodyPr/>
          <a:lstStyle/>
          <a:p>
            <a:endParaRPr lang="es-BO"/>
          </a:p>
        </p:txBody>
      </p:sp>
      <p:sp>
        <p:nvSpPr>
          <p:cNvPr id="7" name="6 Marcador de número de diapositiva"/>
          <p:cNvSpPr>
            <a:spLocks noGrp="1"/>
          </p:cNvSpPr>
          <p:nvPr>
            <p:ph type="sldNum" sz="quarter" idx="12"/>
          </p:nvPr>
        </p:nvSpPr>
        <p:spPr/>
        <p:txBody>
          <a:bodyPr/>
          <a:lstStyle/>
          <a:p>
            <a:fld id="{2FD2949F-958F-40CA-A43F-FDA40537211A}" type="slidenum">
              <a:rPr lang="es-BO" smtClean="0"/>
              <a:t>‹Nº›</a:t>
            </a:fld>
            <a:endParaRPr lang="es-BO"/>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07B71538-7953-4D7E-9C48-B943F887BD6F}" type="datetimeFigureOut">
              <a:rPr lang="es-BO" smtClean="0"/>
              <a:t>16/8/2017</a:t>
            </a:fld>
            <a:endParaRPr lang="es-BO"/>
          </a:p>
        </p:txBody>
      </p:sp>
      <p:sp>
        <p:nvSpPr>
          <p:cNvPr id="8" name="7 Marcador de pie de página"/>
          <p:cNvSpPr>
            <a:spLocks noGrp="1"/>
          </p:cNvSpPr>
          <p:nvPr>
            <p:ph type="ftr" sz="quarter" idx="11"/>
          </p:nvPr>
        </p:nvSpPr>
        <p:spPr/>
        <p:txBody>
          <a:bodyPr/>
          <a:lstStyle/>
          <a:p>
            <a:endParaRPr lang="es-BO"/>
          </a:p>
        </p:txBody>
      </p:sp>
      <p:sp>
        <p:nvSpPr>
          <p:cNvPr id="9" name="8 Marcador de número de diapositiva"/>
          <p:cNvSpPr>
            <a:spLocks noGrp="1"/>
          </p:cNvSpPr>
          <p:nvPr>
            <p:ph type="sldNum" sz="quarter" idx="12"/>
          </p:nvPr>
        </p:nvSpPr>
        <p:spPr/>
        <p:txBody>
          <a:bodyPr/>
          <a:lstStyle/>
          <a:p>
            <a:fld id="{2FD2949F-958F-40CA-A43F-FDA40537211A}" type="slidenum">
              <a:rPr lang="es-BO" smtClean="0"/>
              <a:t>‹Nº›</a:t>
            </a:fld>
            <a:endParaRPr lang="es-BO"/>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07B71538-7953-4D7E-9C48-B943F887BD6F}" type="datetimeFigureOut">
              <a:rPr lang="es-BO" smtClean="0"/>
              <a:t>16/8/2017</a:t>
            </a:fld>
            <a:endParaRPr lang="es-BO"/>
          </a:p>
        </p:txBody>
      </p:sp>
      <p:sp>
        <p:nvSpPr>
          <p:cNvPr id="7" name="6 Marcador de número de diapositiva"/>
          <p:cNvSpPr>
            <a:spLocks noGrp="1"/>
          </p:cNvSpPr>
          <p:nvPr>
            <p:ph type="sldNum" sz="quarter" idx="11"/>
          </p:nvPr>
        </p:nvSpPr>
        <p:spPr/>
        <p:txBody>
          <a:bodyPr rtlCol="0"/>
          <a:lstStyle/>
          <a:p>
            <a:fld id="{2FD2949F-958F-40CA-A43F-FDA40537211A}" type="slidenum">
              <a:rPr lang="es-BO" smtClean="0"/>
              <a:t>‹Nº›</a:t>
            </a:fld>
            <a:endParaRPr lang="es-BO"/>
          </a:p>
        </p:txBody>
      </p:sp>
      <p:sp>
        <p:nvSpPr>
          <p:cNvPr id="8" name="7 Marcador de pie de página"/>
          <p:cNvSpPr>
            <a:spLocks noGrp="1"/>
          </p:cNvSpPr>
          <p:nvPr>
            <p:ph type="ftr" sz="quarter" idx="12"/>
          </p:nvPr>
        </p:nvSpPr>
        <p:spPr/>
        <p:txBody>
          <a:bodyPr rtlCol="0"/>
          <a:lstStyle/>
          <a:p>
            <a:endParaRPr lang="es-B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7B71538-7953-4D7E-9C48-B943F887BD6F}" type="datetimeFigureOut">
              <a:rPr lang="es-BO" smtClean="0"/>
              <a:t>16/8/2017</a:t>
            </a:fld>
            <a:endParaRPr lang="es-BO"/>
          </a:p>
        </p:txBody>
      </p:sp>
      <p:sp>
        <p:nvSpPr>
          <p:cNvPr id="3" name="2 Marcador de pie de página"/>
          <p:cNvSpPr>
            <a:spLocks noGrp="1"/>
          </p:cNvSpPr>
          <p:nvPr>
            <p:ph type="ftr" sz="quarter" idx="11"/>
          </p:nvPr>
        </p:nvSpPr>
        <p:spPr/>
        <p:txBody>
          <a:bodyPr/>
          <a:lstStyle/>
          <a:p>
            <a:endParaRPr lang="es-BO"/>
          </a:p>
        </p:txBody>
      </p:sp>
      <p:sp>
        <p:nvSpPr>
          <p:cNvPr id="4" name="3 Marcador de número de diapositiva"/>
          <p:cNvSpPr>
            <a:spLocks noGrp="1"/>
          </p:cNvSpPr>
          <p:nvPr>
            <p:ph type="sldNum" sz="quarter" idx="12"/>
          </p:nvPr>
        </p:nvSpPr>
        <p:spPr/>
        <p:txBody>
          <a:bodyPr/>
          <a:lstStyle/>
          <a:p>
            <a:fld id="{2FD2949F-958F-40CA-A43F-FDA40537211A}" type="slidenum">
              <a:rPr lang="es-BO" smtClean="0"/>
              <a:t>‹Nº›</a:t>
            </a:fld>
            <a:endParaRPr lang="es-B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07B71538-7953-4D7E-9C48-B943F887BD6F}" type="datetimeFigureOut">
              <a:rPr lang="es-BO" smtClean="0"/>
              <a:t>16/8/2017</a:t>
            </a:fld>
            <a:endParaRPr lang="es-BO"/>
          </a:p>
        </p:txBody>
      </p:sp>
      <p:sp>
        <p:nvSpPr>
          <p:cNvPr id="22" name="21 Marcador de número de diapositiva"/>
          <p:cNvSpPr>
            <a:spLocks noGrp="1"/>
          </p:cNvSpPr>
          <p:nvPr>
            <p:ph type="sldNum" sz="quarter" idx="15"/>
          </p:nvPr>
        </p:nvSpPr>
        <p:spPr/>
        <p:txBody>
          <a:bodyPr rtlCol="0"/>
          <a:lstStyle/>
          <a:p>
            <a:fld id="{2FD2949F-958F-40CA-A43F-FDA40537211A}" type="slidenum">
              <a:rPr lang="es-BO" smtClean="0"/>
              <a:t>‹Nº›</a:t>
            </a:fld>
            <a:endParaRPr lang="es-BO"/>
          </a:p>
        </p:txBody>
      </p:sp>
      <p:sp>
        <p:nvSpPr>
          <p:cNvPr id="23" name="22 Marcador de pie de página"/>
          <p:cNvSpPr>
            <a:spLocks noGrp="1"/>
          </p:cNvSpPr>
          <p:nvPr>
            <p:ph type="ftr" sz="quarter" idx="16"/>
          </p:nvPr>
        </p:nvSpPr>
        <p:spPr/>
        <p:txBody>
          <a:bodyPr rtlCol="0"/>
          <a:lstStyle/>
          <a:p>
            <a:endParaRPr lang="es-BO"/>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07B71538-7953-4D7E-9C48-B943F887BD6F}" type="datetimeFigureOut">
              <a:rPr lang="es-BO" smtClean="0"/>
              <a:t>16/8/2017</a:t>
            </a:fld>
            <a:endParaRPr lang="es-BO"/>
          </a:p>
        </p:txBody>
      </p:sp>
      <p:sp>
        <p:nvSpPr>
          <p:cNvPr id="18" name="17 Marcador de número de diapositiva"/>
          <p:cNvSpPr>
            <a:spLocks noGrp="1"/>
          </p:cNvSpPr>
          <p:nvPr>
            <p:ph type="sldNum" sz="quarter" idx="11"/>
          </p:nvPr>
        </p:nvSpPr>
        <p:spPr/>
        <p:txBody>
          <a:bodyPr rtlCol="0"/>
          <a:lstStyle/>
          <a:p>
            <a:fld id="{2FD2949F-958F-40CA-A43F-FDA40537211A}" type="slidenum">
              <a:rPr lang="es-BO" smtClean="0"/>
              <a:t>‹Nº›</a:t>
            </a:fld>
            <a:endParaRPr lang="es-BO"/>
          </a:p>
        </p:txBody>
      </p:sp>
      <p:sp>
        <p:nvSpPr>
          <p:cNvPr id="21" name="20 Marcador de pie de página"/>
          <p:cNvSpPr>
            <a:spLocks noGrp="1"/>
          </p:cNvSpPr>
          <p:nvPr>
            <p:ph type="ftr" sz="quarter" idx="12"/>
          </p:nvPr>
        </p:nvSpPr>
        <p:spPr/>
        <p:txBody>
          <a:bodyPr rtlCol="0"/>
          <a:lstStyle/>
          <a:p>
            <a:endParaRPr lang="es-B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7B71538-7953-4D7E-9C48-B943F887BD6F}" type="datetimeFigureOut">
              <a:rPr lang="es-BO" smtClean="0"/>
              <a:t>16/8/2017</a:t>
            </a:fld>
            <a:endParaRPr lang="es-BO"/>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BO"/>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FD2949F-958F-40CA-A43F-FDA40537211A}" type="slidenum">
              <a:rPr lang="es-BO" smtClean="0"/>
              <a:t>‹Nº›</a:t>
            </a:fld>
            <a:endParaRPr lang="es-BO"/>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es.wikipedia.org/wiki/C%C3%A1lculo#cite_note-1" TargetMode="External"/><Relationship Id="rId2" Type="http://schemas.openxmlformats.org/officeDocument/2006/relationships/hyperlink" Target="http://es.wikipedia.org/wiki/Lat%C3%ADn" TargetMode="External"/><Relationship Id="rId1" Type="http://schemas.openxmlformats.org/officeDocument/2006/relationships/slideLayout" Target="../slideLayouts/slideLayout2.xml"/><Relationship Id="rId5" Type="http://schemas.openxmlformats.org/officeDocument/2006/relationships/hyperlink" Target="http://es.wikipedia.org/wiki/Discapacidad#cite_note-1" TargetMode="External"/><Relationship Id="rId4" Type="http://schemas.openxmlformats.org/officeDocument/2006/relationships/hyperlink" Target="http://es.wikipedia.org/wiki/Cuenta_(matem%C3%A1tica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699792" y="548680"/>
            <a:ext cx="1634371" cy="820930"/>
          </a:xfrm>
          <a:prstGeom prst="rect">
            <a:avLst/>
          </a:prstGeom>
        </p:spPr>
        <p:txBody>
          <a:bodyPr wrap="square">
            <a:spAutoFit/>
          </a:bodyPr>
          <a:lstStyle/>
          <a:p>
            <a:pPr>
              <a:lnSpc>
                <a:spcPct val="115000"/>
              </a:lnSpc>
              <a:spcAft>
                <a:spcPts val="1000"/>
              </a:spcAft>
            </a:pPr>
            <a:r>
              <a:rPr lang="es-BO" sz="4400" b="1" dirty="0" smtClean="0">
                <a:ln w="15773" cap="flat" cmpd="sng" algn="ctr">
                  <a:gradFill>
                    <a:gsLst>
                      <a:gs pos="70000">
                        <a:srgbClr val="F16700"/>
                      </a:gs>
                      <a:gs pos="0">
                        <a:srgbClr val="FFAA65"/>
                      </a:gs>
                    </a:gsLst>
                    <a:lin ang="5400000" scaled="0"/>
                  </a:gradFill>
                  <a:prstDash val="solid"/>
                  <a:round/>
                </a:ln>
                <a:solidFill>
                  <a:srgbClr val="FFF0E7"/>
                </a:solidFill>
                <a:effectLst>
                  <a:outerShdw blurRad="50800" dist="40005" dir="5400000" algn="tl">
                    <a:srgbClr val="000000">
                      <a:alpha val="33000"/>
                    </a:srgbClr>
                  </a:outerShdw>
                </a:effectLst>
                <a:latin typeface="Arial"/>
                <a:ea typeface="Calibri"/>
                <a:cs typeface="Times New Roman"/>
              </a:rPr>
              <a:t>Tema</a:t>
            </a:r>
            <a:endParaRPr lang="es-BO" sz="4400" dirty="0">
              <a:ea typeface="Calibri"/>
              <a:cs typeface="Times New Roman"/>
            </a:endParaRPr>
          </a:p>
        </p:txBody>
      </p:sp>
      <p:sp>
        <p:nvSpPr>
          <p:cNvPr id="5" name="4 Rectángulo"/>
          <p:cNvSpPr/>
          <p:nvPr/>
        </p:nvSpPr>
        <p:spPr>
          <a:xfrm>
            <a:off x="2721605" y="3223559"/>
            <a:ext cx="2518638" cy="675249"/>
          </a:xfrm>
          <a:prstGeom prst="rect">
            <a:avLst/>
          </a:prstGeom>
        </p:spPr>
        <p:txBody>
          <a:bodyPr wrap="none">
            <a:spAutoFit/>
          </a:bodyPr>
          <a:lstStyle/>
          <a:p>
            <a:pPr>
              <a:lnSpc>
                <a:spcPct val="115000"/>
              </a:lnSpc>
              <a:spcAft>
                <a:spcPts val="1000"/>
              </a:spcAft>
            </a:pPr>
            <a:r>
              <a:rPr lang="es-BO" sz="3600" b="1" dirty="0" smtClean="0">
                <a:ln w="15773" cap="flat" cmpd="sng" algn="ctr">
                  <a:gradFill>
                    <a:gsLst>
                      <a:gs pos="70000">
                        <a:srgbClr val="F16700"/>
                      </a:gs>
                      <a:gs pos="0">
                        <a:srgbClr val="FFAA65"/>
                      </a:gs>
                    </a:gsLst>
                    <a:lin ang="5400000" scaled="0"/>
                  </a:gradFill>
                  <a:prstDash val="solid"/>
                  <a:round/>
                </a:ln>
                <a:solidFill>
                  <a:srgbClr val="FFF0E7"/>
                </a:solidFill>
                <a:effectLst>
                  <a:outerShdw blurRad="50800" dist="40005" dir="5400000" algn="tl">
                    <a:srgbClr val="000000">
                      <a:alpha val="33000"/>
                    </a:srgbClr>
                  </a:outerShdw>
                </a:effectLst>
                <a:latin typeface="Arial" pitchFamily="34" charset="0"/>
                <a:ea typeface="Times New Roman"/>
                <a:cs typeface="Arial" pitchFamily="34" charset="0"/>
              </a:rPr>
              <a:t>OBJETIVO</a:t>
            </a:r>
            <a:endParaRPr lang="es-BO" sz="3600" dirty="0">
              <a:latin typeface="Arial" pitchFamily="34" charset="0"/>
              <a:ea typeface="Calibri"/>
              <a:cs typeface="Arial" pitchFamily="34" charset="0"/>
            </a:endParaRPr>
          </a:p>
        </p:txBody>
      </p:sp>
      <p:sp>
        <p:nvSpPr>
          <p:cNvPr id="2" name="Título 1"/>
          <p:cNvSpPr>
            <a:spLocks noGrp="1"/>
          </p:cNvSpPr>
          <p:nvPr>
            <p:ph type="ctrTitle"/>
          </p:nvPr>
        </p:nvSpPr>
        <p:spPr/>
        <p:txBody>
          <a:bodyPr/>
          <a:lstStyle/>
          <a:p>
            <a:endParaRPr lang="es-ES" dirty="0"/>
          </a:p>
        </p:txBody>
      </p:sp>
      <p:sp>
        <p:nvSpPr>
          <p:cNvPr id="3" name="Subtítulo 2"/>
          <p:cNvSpPr>
            <a:spLocks noGrp="1"/>
          </p:cNvSpPr>
          <p:nvPr>
            <p:ph type="subTitle" idx="1"/>
          </p:nvPr>
        </p:nvSpPr>
        <p:spPr/>
        <p:txBody>
          <a:bodyPr>
            <a:normAutofit/>
          </a:bodyPr>
          <a:lstStyle/>
          <a:p>
            <a:endParaRPr lang="es-ES" dirty="0" smtClean="0"/>
          </a:p>
          <a:p>
            <a:endParaRPr lang="es-ES" dirty="0" smtClean="0"/>
          </a:p>
          <a:p>
            <a:r>
              <a:rPr lang="es-ES" dirty="0" smtClean="0"/>
              <a:t>Expositoras:  Fátima Ríos  y  Elvia Claros</a:t>
            </a:r>
            <a:endParaRPr lang="es-ES" dirty="0"/>
          </a:p>
        </p:txBody>
      </p:sp>
    </p:spTree>
    <p:extLst>
      <p:ext uri="{BB962C8B-B14F-4D97-AF65-F5344CB8AC3E}">
        <p14:creationId xmlns:p14="http://schemas.microsoft.com/office/powerpoint/2010/main" val="1772112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987008" cy="922114"/>
          </a:xfrm>
        </p:spPr>
        <p:txBody>
          <a:bodyPr/>
          <a:lstStyle/>
          <a:p>
            <a:r>
              <a:rPr lang="es-BO" dirty="0" smtClean="0">
                <a:solidFill>
                  <a:srgbClr val="FF0000"/>
                </a:solidFill>
              </a:rPr>
              <a:t>DEFINICIONES</a:t>
            </a:r>
            <a:endParaRPr lang="es-BO" dirty="0">
              <a:solidFill>
                <a:srgbClr val="FF0000"/>
              </a:solidFill>
            </a:endParaRPr>
          </a:p>
        </p:txBody>
      </p:sp>
      <p:sp>
        <p:nvSpPr>
          <p:cNvPr id="4" name="3 Rectángulo"/>
          <p:cNvSpPr/>
          <p:nvPr/>
        </p:nvSpPr>
        <p:spPr>
          <a:xfrm>
            <a:off x="1115616" y="1412776"/>
            <a:ext cx="7056784" cy="1508105"/>
          </a:xfrm>
          <a:prstGeom prst="rect">
            <a:avLst/>
          </a:prstGeom>
        </p:spPr>
        <p:txBody>
          <a:bodyPr wrap="square">
            <a:spAutoFit/>
          </a:bodyPr>
          <a:lstStyle/>
          <a:p>
            <a:pPr marL="285750" indent="-285750" algn="just">
              <a:lnSpc>
                <a:spcPct val="115000"/>
              </a:lnSpc>
              <a:spcAft>
                <a:spcPts val="0"/>
              </a:spcAft>
              <a:buFont typeface="Arial" pitchFamily="34" charset="0"/>
              <a:buChar char="•"/>
            </a:pPr>
            <a:r>
              <a:rPr lang="es-BO" sz="1600" b="1" dirty="0" smtClean="0">
                <a:effectLst/>
                <a:latin typeface="Arial" pitchFamily="34" charset="0"/>
                <a:ea typeface="Times New Roman"/>
                <a:cs typeface="Arial" pitchFamily="34" charset="0"/>
              </a:rPr>
              <a:t>lectoescritura</a:t>
            </a:r>
            <a:r>
              <a:rPr lang="es-BO" sz="1600" dirty="0" smtClean="0">
                <a:effectLst/>
                <a:latin typeface="Arial" pitchFamily="34" charset="0"/>
                <a:ea typeface="Times New Roman"/>
                <a:cs typeface="Arial" pitchFamily="34" charset="0"/>
              </a:rPr>
              <a:t> a la capacidad y habilidad de leer y escribir adecuadamente, pero también, la lectoescritura constituye un proceso de aprendizaje en el cual los educadores pondrán especial énfasis durante la educación inicial proponiendo a los niños diversas tareas que implican actividades de lectoescritura. </a:t>
            </a:r>
            <a:endParaRPr lang="es-BO" sz="1600" dirty="0">
              <a:latin typeface="Arial" pitchFamily="34" charset="0"/>
              <a:ea typeface="Calibri"/>
              <a:cs typeface="Arial" pitchFamily="34" charset="0"/>
            </a:endParaRPr>
          </a:p>
        </p:txBody>
      </p:sp>
      <p:sp>
        <p:nvSpPr>
          <p:cNvPr id="5" name="4 Rectángulo"/>
          <p:cNvSpPr/>
          <p:nvPr/>
        </p:nvSpPr>
        <p:spPr>
          <a:xfrm>
            <a:off x="1115616" y="3178161"/>
            <a:ext cx="7200800" cy="1569660"/>
          </a:xfrm>
          <a:prstGeom prst="rect">
            <a:avLst/>
          </a:prstGeom>
        </p:spPr>
        <p:txBody>
          <a:bodyPr wrap="square">
            <a:spAutoFit/>
          </a:bodyPr>
          <a:lstStyle/>
          <a:p>
            <a:pPr marL="285750" indent="-285750" algn="just">
              <a:buFont typeface="Arial" pitchFamily="34" charset="0"/>
              <a:buChar char="•"/>
            </a:pPr>
            <a:r>
              <a:rPr lang="es-BO" sz="1600" dirty="0" smtClean="0">
                <a:effectLst/>
                <a:latin typeface="Arial" pitchFamily="34" charset="0"/>
                <a:ea typeface="Times New Roman"/>
                <a:cs typeface="Arial" pitchFamily="34" charset="0"/>
              </a:rPr>
              <a:t>En general el término </a:t>
            </a:r>
            <a:r>
              <a:rPr lang="es-BO" sz="1600" b="1" dirty="0" smtClean="0">
                <a:effectLst/>
                <a:latin typeface="Arial" pitchFamily="34" charset="0"/>
                <a:ea typeface="Times New Roman"/>
                <a:cs typeface="Arial" pitchFamily="34" charset="0"/>
              </a:rPr>
              <a:t>cálculo</a:t>
            </a:r>
            <a:r>
              <a:rPr lang="es-BO" sz="1600" dirty="0" smtClean="0">
                <a:effectLst/>
                <a:latin typeface="Arial" pitchFamily="34" charset="0"/>
                <a:ea typeface="Times New Roman"/>
                <a:cs typeface="Arial" pitchFamily="34" charset="0"/>
              </a:rPr>
              <a:t> (del </a:t>
            </a:r>
            <a:r>
              <a:rPr lang="es-BO" sz="1600" u="sng" dirty="0" smtClean="0">
                <a:solidFill>
                  <a:srgbClr val="0000FF"/>
                </a:solidFill>
                <a:effectLst/>
                <a:latin typeface="Arial" pitchFamily="34" charset="0"/>
                <a:ea typeface="Times New Roman"/>
                <a:cs typeface="Arial" pitchFamily="34" charset="0"/>
                <a:hlinkClick r:id="rId2" tooltip="Latín"/>
              </a:rPr>
              <a:t>latín</a:t>
            </a:r>
            <a:r>
              <a:rPr lang="es-BO" sz="1600" dirty="0" smtClean="0">
                <a:effectLst/>
                <a:latin typeface="Arial" pitchFamily="34" charset="0"/>
                <a:ea typeface="Times New Roman"/>
                <a:cs typeface="Arial" pitchFamily="34" charset="0"/>
              </a:rPr>
              <a:t> </a:t>
            </a:r>
            <a:r>
              <a:rPr lang="es-BO" sz="1600" i="1" dirty="0" err="1" smtClean="0">
                <a:effectLst/>
                <a:latin typeface="Arial" pitchFamily="34" charset="0"/>
                <a:ea typeface="Times New Roman"/>
                <a:cs typeface="Arial" pitchFamily="34" charset="0"/>
              </a:rPr>
              <a:t>calculus</a:t>
            </a:r>
            <a:r>
              <a:rPr lang="es-BO" sz="1600" dirty="0" smtClean="0">
                <a:effectLst/>
                <a:latin typeface="Arial" pitchFamily="34" charset="0"/>
                <a:ea typeface="Times New Roman"/>
                <a:cs typeface="Arial" pitchFamily="34" charset="0"/>
              </a:rPr>
              <a:t> = piedra)</a:t>
            </a:r>
            <a:r>
              <a:rPr lang="es-BO" sz="1600" u="sng" baseline="30000" dirty="0" smtClean="0">
                <a:solidFill>
                  <a:srgbClr val="0000FF"/>
                </a:solidFill>
                <a:effectLst/>
                <a:latin typeface="Arial" pitchFamily="34" charset="0"/>
                <a:ea typeface="Times New Roman"/>
                <a:cs typeface="Arial" pitchFamily="34" charset="0"/>
                <a:hlinkClick r:id="rId3"/>
              </a:rPr>
              <a:t>1</a:t>
            </a:r>
            <a:r>
              <a:rPr lang="es-BO" sz="1600" dirty="0" smtClean="0">
                <a:effectLst/>
                <a:latin typeface="Arial" pitchFamily="34" charset="0"/>
                <a:ea typeface="Times New Roman"/>
                <a:cs typeface="Arial" pitchFamily="34" charset="0"/>
              </a:rPr>
              <a:t> hace referencia al resultado correspondiente a la acción de calcular o </a:t>
            </a:r>
            <a:r>
              <a:rPr lang="es-BO" sz="1600" u="sng" dirty="0" smtClean="0">
                <a:solidFill>
                  <a:srgbClr val="0000FF"/>
                </a:solidFill>
                <a:effectLst/>
                <a:latin typeface="Arial" pitchFamily="34" charset="0"/>
                <a:ea typeface="Times New Roman"/>
                <a:cs typeface="Arial" pitchFamily="34" charset="0"/>
                <a:hlinkClick r:id="rId4" tooltip="Cuenta (matemáticas)"/>
              </a:rPr>
              <a:t>contar</a:t>
            </a:r>
            <a:r>
              <a:rPr lang="es-BO" sz="1600" dirty="0" smtClean="0">
                <a:effectLst/>
                <a:latin typeface="Arial" pitchFamily="34" charset="0"/>
                <a:ea typeface="Times New Roman"/>
                <a:cs typeface="Arial" pitchFamily="34" charset="0"/>
              </a:rPr>
              <a:t>. Calcular, por su parte, consiste en realizar las operaciones necesarias para prever el resultado de una acción previamente concebida, o conocer las consecuencias que se pueden derivar de unos datos previamente conocidos.</a:t>
            </a:r>
            <a:endParaRPr lang="es-BO" sz="1600" dirty="0">
              <a:effectLst/>
              <a:latin typeface="Arial" pitchFamily="34" charset="0"/>
              <a:ea typeface="Times New Roman"/>
              <a:cs typeface="Arial" pitchFamily="34" charset="0"/>
            </a:endParaRPr>
          </a:p>
        </p:txBody>
      </p:sp>
      <p:sp>
        <p:nvSpPr>
          <p:cNvPr id="6" name="5 Rectángulo"/>
          <p:cNvSpPr/>
          <p:nvPr/>
        </p:nvSpPr>
        <p:spPr>
          <a:xfrm>
            <a:off x="1115616" y="4725144"/>
            <a:ext cx="7056784" cy="1260345"/>
          </a:xfrm>
          <a:prstGeom prst="rect">
            <a:avLst/>
          </a:prstGeom>
        </p:spPr>
        <p:txBody>
          <a:bodyPr wrap="square">
            <a:spAutoFit/>
          </a:bodyPr>
          <a:lstStyle/>
          <a:p>
            <a:pPr marL="285750" indent="-285750" algn="just">
              <a:lnSpc>
                <a:spcPct val="115000"/>
              </a:lnSpc>
              <a:spcAft>
                <a:spcPts val="1000"/>
              </a:spcAft>
              <a:buFont typeface="Arial" pitchFamily="34" charset="0"/>
              <a:buChar char="•"/>
            </a:pPr>
            <a:r>
              <a:rPr lang="es-BO" sz="1600" dirty="0" smtClean="0">
                <a:effectLst/>
                <a:latin typeface="Arial" pitchFamily="34" charset="0"/>
                <a:ea typeface="Calibri"/>
                <a:cs typeface="Arial" pitchFamily="34" charset="0"/>
              </a:rPr>
              <a:t>La </a:t>
            </a:r>
            <a:r>
              <a:rPr lang="es-BO" sz="1600" b="1" dirty="0" smtClean="0">
                <a:effectLst/>
                <a:latin typeface="Arial" pitchFamily="34" charset="0"/>
                <a:ea typeface="Calibri"/>
                <a:cs typeface="Arial" pitchFamily="34" charset="0"/>
              </a:rPr>
              <a:t>discapacidad</a:t>
            </a:r>
            <a:r>
              <a:rPr lang="es-BO" sz="1600" dirty="0" smtClean="0">
                <a:effectLst/>
                <a:latin typeface="Arial" pitchFamily="34" charset="0"/>
                <a:ea typeface="Calibri"/>
                <a:cs typeface="Arial" pitchFamily="34" charset="0"/>
              </a:rPr>
              <a:t> es aquella condición bajo la cual ciertas personas presentan alguna deficiencia física, mental, intelectual o sensoriales que a largo lazo afectan la forma de interactuar y participar plenamente en la sociedad. </a:t>
            </a:r>
            <a:r>
              <a:rPr lang="es-BO" u="sng" baseline="30000" dirty="0" smtClean="0">
                <a:solidFill>
                  <a:srgbClr val="0000FF"/>
                </a:solidFill>
                <a:effectLst/>
                <a:latin typeface="Calibri"/>
                <a:ea typeface="Calibri"/>
                <a:cs typeface="Times New Roman"/>
                <a:hlinkClick r:id="rId5"/>
              </a:rPr>
              <a:t>1</a:t>
            </a:r>
            <a:endParaRPr lang="es-BO" dirty="0">
              <a:effectLst/>
              <a:latin typeface="Calibri"/>
              <a:ea typeface="Calibri"/>
              <a:cs typeface="Times New Roman"/>
            </a:endParaRPr>
          </a:p>
        </p:txBody>
      </p:sp>
    </p:spTree>
    <p:extLst>
      <p:ext uri="{BB962C8B-B14F-4D97-AF65-F5344CB8AC3E}">
        <p14:creationId xmlns:p14="http://schemas.microsoft.com/office/powerpoint/2010/main" val="3390441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115616" y="548679"/>
            <a:ext cx="6624736" cy="729430"/>
          </a:xfrm>
          <a:prstGeom prst="rect">
            <a:avLst/>
          </a:prstGeom>
        </p:spPr>
        <p:txBody>
          <a:bodyPr wrap="square">
            <a:spAutoFit/>
          </a:bodyPr>
          <a:lstStyle/>
          <a:p>
            <a:pPr>
              <a:lnSpc>
                <a:spcPct val="115000"/>
              </a:lnSpc>
              <a:spcAft>
                <a:spcPts val="0"/>
              </a:spcAft>
            </a:pPr>
            <a:r>
              <a:rPr lang="es-BO" b="1" dirty="0" smtClean="0">
                <a:ln w="15773" cap="flat" cmpd="sng" algn="ctr">
                  <a:gradFill>
                    <a:gsLst>
                      <a:gs pos="70000">
                        <a:srgbClr val="F16700"/>
                      </a:gs>
                      <a:gs pos="0">
                        <a:srgbClr val="FFAA65"/>
                      </a:gs>
                    </a:gsLst>
                    <a:lin ang="5400000" scaled="0"/>
                  </a:gradFill>
                  <a:prstDash val="solid"/>
                  <a:round/>
                </a:ln>
                <a:solidFill>
                  <a:srgbClr val="FFF0E7"/>
                </a:solidFill>
                <a:effectLst>
                  <a:outerShdw blurRad="50800" dist="40005" dir="5400000" algn="tl">
                    <a:srgbClr val="000000">
                      <a:alpha val="33000"/>
                    </a:srgbClr>
                  </a:outerShdw>
                </a:effectLst>
                <a:latin typeface="Arial" pitchFamily="34" charset="0"/>
                <a:ea typeface="Times New Roman"/>
                <a:cs typeface="Arial" pitchFamily="34" charset="0"/>
              </a:rPr>
              <a:t>“MÉTODOS DE LECTOESCRITURA PARA ALUMNOS CON </a:t>
            </a:r>
            <a:endParaRPr lang="es-BO" dirty="0" smtClean="0">
              <a:effectLst/>
              <a:latin typeface="Arial" pitchFamily="34" charset="0"/>
              <a:ea typeface="Calibri"/>
              <a:cs typeface="Arial" pitchFamily="34" charset="0"/>
            </a:endParaRPr>
          </a:p>
          <a:p>
            <a:pPr>
              <a:lnSpc>
                <a:spcPct val="115000"/>
              </a:lnSpc>
              <a:spcAft>
                <a:spcPts val="0"/>
              </a:spcAft>
            </a:pPr>
            <a:r>
              <a:rPr lang="es-BO" b="1" dirty="0" smtClean="0">
                <a:ln w="15773" cap="flat" cmpd="sng" algn="ctr">
                  <a:gradFill>
                    <a:gsLst>
                      <a:gs pos="70000">
                        <a:srgbClr val="F16700"/>
                      </a:gs>
                      <a:gs pos="0">
                        <a:srgbClr val="FFAA65"/>
                      </a:gs>
                    </a:gsLst>
                    <a:lin ang="5400000" scaled="0"/>
                  </a:gradFill>
                  <a:prstDash val="solid"/>
                  <a:round/>
                </a:ln>
                <a:solidFill>
                  <a:srgbClr val="FFF0E7"/>
                </a:solidFill>
                <a:effectLst>
                  <a:outerShdw blurRad="50800" dist="40005" dir="5400000" algn="tl">
                    <a:srgbClr val="000000">
                      <a:alpha val="33000"/>
                    </a:srgbClr>
                  </a:outerShdw>
                </a:effectLst>
                <a:latin typeface="Arial" pitchFamily="34" charset="0"/>
                <a:ea typeface="Times New Roman"/>
                <a:cs typeface="Arial" pitchFamily="34" charset="0"/>
              </a:rPr>
              <a:t>                           DISCAPACIDAD INTELECTUAL” </a:t>
            </a:r>
            <a:endParaRPr lang="es-BO" dirty="0">
              <a:effectLst/>
              <a:latin typeface="Arial" pitchFamily="34" charset="0"/>
              <a:ea typeface="Calibri"/>
              <a:cs typeface="Arial" pitchFamily="34" charset="0"/>
            </a:endParaRPr>
          </a:p>
        </p:txBody>
      </p:sp>
      <p:sp>
        <p:nvSpPr>
          <p:cNvPr id="5" name="4 Rectángulo"/>
          <p:cNvSpPr/>
          <p:nvPr/>
        </p:nvSpPr>
        <p:spPr>
          <a:xfrm>
            <a:off x="323528" y="1315863"/>
            <a:ext cx="8208912" cy="1664558"/>
          </a:xfrm>
          <a:prstGeom prst="rect">
            <a:avLst/>
          </a:prstGeom>
        </p:spPr>
        <p:txBody>
          <a:bodyPr wrap="square">
            <a:spAutoFit/>
          </a:bodyPr>
          <a:lstStyle/>
          <a:p>
            <a:pPr marL="285750" indent="-285750" algn="just">
              <a:lnSpc>
                <a:spcPct val="115000"/>
              </a:lnSpc>
              <a:spcAft>
                <a:spcPts val="0"/>
              </a:spcAft>
              <a:buFont typeface="Arial" pitchFamily="34" charset="0"/>
              <a:buChar char="•"/>
            </a:pPr>
            <a:r>
              <a:rPr lang="es-BO" dirty="0" smtClean="0">
                <a:effectLst/>
                <a:latin typeface="Arial"/>
                <a:ea typeface="Times New Roman"/>
                <a:cs typeface="Times New Roman"/>
              </a:rPr>
              <a:t>La lectoescritura es uno de los aprendizajes que más nivel de abstracción requiere y que más influye en la autonomía y en la independencia del ser humano. El alumnado con discapacidad intelectual tiene unas características cognitivas que requieren emplear métodos con determinadas peculiaridades que se adapten a sus necesidades educativas. </a:t>
            </a:r>
            <a:endParaRPr lang="es-BO" sz="1200" dirty="0">
              <a:effectLst/>
              <a:latin typeface="Calibri"/>
              <a:ea typeface="Calibri"/>
              <a:cs typeface="Times New Roman"/>
            </a:endParaRPr>
          </a:p>
        </p:txBody>
      </p:sp>
      <p:sp>
        <p:nvSpPr>
          <p:cNvPr id="6" name="5 Rectángulo"/>
          <p:cNvSpPr/>
          <p:nvPr/>
        </p:nvSpPr>
        <p:spPr>
          <a:xfrm>
            <a:off x="323528" y="3212976"/>
            <a:ext cx="8064896" cy="1338956"/>
          </a:xfrm>
          <a:prstGeom prst="rect">
            <a:avLst/>
          </a:prstGeom>
        </p:spPr>
        <p:txBody>
          <a:bodyPr wrap="square">
            <a:spAutoFit/>
          </a:bodyPr>
          <a:lstStyle/>
          <a:p>
            <a:pPr marL="285750" indent="-285750" algn="just">
              <a:lnSpc>
                <a:spcPct val="115000"/>
              </a:lnSpc>
              <a:spcAft>
                <a:spcPts val="0"/>
              </a:spcAft>
              <a:buFont typeface="Arial" pitchFamily="34" charset="0"/>
              <a:buChar char="•"/>
            </a:pPr>
            <a:r>
              <a:rPr lang="es-BO" dirty="0" smtClean="0">
                <a:latin typeface="Arial"/>
                <a:ea typeface="Times New Roman"/>
                <a:cs typeface="Times New Roman"/>
              </a:rPr>
              <a:t>L</a:t>
            </a:r>
            <a:r>
              <a:rPr lang="es-BO" dirty="0" smtClean="0">
                <a:effectLst/>
                <a:latin typeface="Arial"/>
                <a:ea typeface="Times New Roman"/>
                <a:cs typeface="Times New Roman"/>
              </a:rPr>
              <a:t>os alumnos con discapacidad intelectual presentan carencias en la atención, percepción y memoria, es decir, en los procesos cognitivos básicos, por lo que es necesario hacer hincapié en ellos y </a:t>
            </a:r>
            <a:r>
              <a:rPr lang="es-BO" dirty="0" smtClean="0">
                <a:effectLst/>
                <a:latin typeface="Arial"/>
                <a:ea typeface="Times New Roman"/>
              </a:rPr>
              <a:t>emplear métodos que lo tengan en cuenta</a:t>
            </a:r>
            <a:endParaRPr lang="es-BO" dirty="0"/>
          </a:p>
        </p:txBody>
      </p:sp>
    </p:spTree>
    <p:extLst>
      <p:ext uri="{BB962C8B-B14F-4D97-AF65-F5344CB8AC3E}">
        <p14:creationId xmlns:p14="http://schemas.microsoft.com/office/powerpoint/2010/main" val="3615944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899592" y="620688"/>
            <a:ext cx="7200800" cy="461665"/>
          </a:xfrm>
          <a:prstGeom prst="rect">
            <a:avLst/>
          </a:prstGeom>
        </p:spPr>
        <p:txBody>
          <a:bodyPr wrap="square">
            <a:spAutoFit/>
          </a:bodyPr>
          <a:lstStyle/>
          <a:p>
            <a:r>
              <a:rPr lang="es-BO" sz="2400" b="1" dirty="0" smtClean="0">
                <a:ln w="15773" cap="flat" cmpd="sng" algn="ctr">
                  <a:gradFill>
                    <a:gsLst>
                      <a:gs pos="70000">
                        <a:srgbClr val="F16700"/>
                      </a:gs>
                      <a:gs pos="0">
                        <a:srgbClr val="FFAA65"/>
                      </a:gs>
                    </a:gsLst>
                    <a:lin ang="5400000" scaled="0"/>
                  </a:gradFill>
                  <a:prstDash val="solid"/>
                  <a:round/>
                </a:ln>
                <a:solidFill>
                  <a:srgbClr val="FFF0E7"/>
                </a:solidFill>
                <a:effectLst>
                  <a:outerShdw blurRad="50800" dist="40005" dir="5400000" algn="tl">
                    <a:srgbClr val="000000">
                      <a:alpha val="33000"/>
                    </a:srgbClr>
                  </a:outerShdw>
                </a:effectLst>
                <a:latin typeface="Arial"/>
                <a:ea typeface="Times New Roman"/>
              </a:rPr>
              <a:t>MÉTODO DE LECTURA DE COMES NOLLA </a:t>
            </a:r>
            <a:endParaRPr lang="es-BO" sz="2400" dirty="0"/>
          </a:p>
        </p:txBody>
      </p:sp>
      <p:sp>
        <p:nvSpPr>
          <p:cNvPr id="5" name="4 Rectángulo"/>
          <p:cNvSpPr/>
          <p:nvPr/>
        </p:nvSpPr>
        <p:spPr>
          <a:xfrm>
            <a:off x="543089" y="1340768"/>
            <a:ext cx="7848872" cy="5189113"/>
          </a:xfrm>
          <a:prstGeom prst="rect">
            <a:avLst/>
          </a:prstGeom>
        </p:spPr>
        <p:txBody>
          <a:bodyPr wrap="square">
            <a:spAutoFit/>
          </a:bodyPr>
          <a:lstStyle/>
          <a:p>
            <a:pPr algn="just">
              <a:lnSpc>
                <a:spcPct val="115000"/>
              </a:lnSpc>
              <a:spcAft>
                <a:spcPts val="0"/>
              </a:spcAft>
            </a:pPr>
            <a:r>
              <a:rPr lang="es-BO" dirty="0" smtClean="0">
                <a:effectLst/>
                <a:latin typeface="Arial" pitchFamily="34" charset="0"/>
                <a:ea typeface="Times New Roman"/>
                <a:cs typeface="Arial" pitchFamily="34" charset="0"/>
              </a:rPr>
              <a:t>El método en cuestión parte de la base de que a todo el alumnado le gusta que les lean o muestren libros, cuentos y videos educativos. En este sentido por tanto, entiende que en la primera fase es preciso llevar a cabo la lectura de las ilustraciones de los cuentos, es decir que mientras se van pasando páginas que los alumnos pueden ver, el maestro o la maestra le va dando sentido a las ilustraciones y narrándolas. </a:t>
            </a:r>
            <a:endParaRPr lang="es-BO" dirty="0" smtClean="0">
              <a:effectLst/>
              <a:latin typeface="Arial" pitchFamily="34" charset="0"/>
              <a:ea typeface="Calibri"/>
              <a:cs typeface="Arial" pitchFamily="34" charset="0"/>
            </a:endParaRPr>
          </a:p>
          <a:p>
            <a:pPr algn="just">
              <a:lnSpc>
                <a:spcPct val="115000"/>
              </a:lnSpc>
              <a:spcAft>
                <a:spcPts val="0"/>
              </a:spcAft>
            </a:pPr>
            <a:r>
              <a:rPr lang="es-BO" dirty="0" smtClean="0">
                <a:effectLst/>
                <a:latin typeface="Arial" pitchFamily="34" charset="0"/>
                <a:ea typeface="Times New Roman"/>
                <a:cs typeface="Arial" pitchFamily="34" charset="0"/>
              </a:rPr>
              <a:t>De esta forma, hacemos que la lectura adquiera dos características nuevas: </a:t>
            </a:r>
            <a:endParaRPr lang="es-BO" dirty="0" smtClean="0">
              <a:effectLst/>
              <a:latin typeface="Arial" pitchFamily="34" charset="0"/>
              <a:ea typeface="Calibri"/>
              <a:cs typeface="Arial" pitchFamily="34" charset="0"/>
            </a:endParaRPr>
          </a:p>
          <a:p>
            <a:pPr marL="285750" indent="-285750" algn="just">
              <a:lnSpc>
                <a:spcPct val="115000"/>
              </a:lnSpc>
              <a:spcAft>
                <a:spcPts val="0"/>
              </a:spcAft>
              <a:buFont typeface="Arial" pitchFamily="34" charset="0"/>
              <a:buChar char="•"/>
            </a:pPr>
            <a:r>
              <a:rPr lang="es-BO" dirty="0" smtClean="0">
                <a:effectLst/>
                <a:latin typeface="Arial" pitchFamily="34" charset="0"/>
                <a:ea typeface="Times New Roman"/>
                <a:cs typeface="Arial" pitchFamily="34" charset="0"/>
              </a:rPr>
              <a:t>Se encuentra en un contexto relajado, y de atención conjunta. </a:t>
            </a:r>
            <a:endParaRPr lang="es-BO" dirty="0" smtClean="0">
              <a:effectLst/>
              <a:latin typeface="Arial" pitchFamily="34" charset="0"/>
              <a:ea typeface="Calibri"/>
              <a:cs typeface="Arial" pitchFamily="34" charset="0"/>
            </a:endParaRPr>
          </a:p>
          <a:p>
            <a:pPr marL="285750" indent="-285750" algn="just">
              <a:lnSpc>
                <a:spcPct val="115000"/>
              </a:lnSpc>
              <a:spcAft>
                <a:spcPts val="0"/>
              </a:spcAft>
              <a:buFont typeface="Arial" pitchFamily="34" charset="0"/>
              <a:buChar char="•"/>
            </a:pPr>
            <a:r>
              <a:rPr lang="es-BO" dirty="0" smtClean="0">
                <a:effectLst/>
                <a:latin typeface="Arial" pitchFamily="34" charset="0"/>
                <a:ea typeface="Times New Roman"/>
                <a:cs typeface="Arial" pitchFamily="34" charset="0"/>
              </a:rPr>
              <a:t>Se contextualiza, no es un acto mecánico que se realiza sin motivo aparente y al que el alumnado se ve “obligado” </a:t>
            </a:r>
            <a:endParaRPr lang="es-BO" dirty="0" smtClean="0">
              <a:effectLst/>
              <a:latin typeface="Arial" pitchFamily="34" charset="0"/>
              <a:ea typeface="Calibri"/>
              <a:cs typeface="Arial" pitchFamily="34" charset="0"/>
            </a:endParaRPr>
          </a:p>
          <a:p>
            <a:pPr marL="285750" indent="-285750" algn="just">
              <a:lnSpc>
                <a:spcPct val="115000"/>
              </a:lnSpc>
              <a:spcAft>
                <a:spcPts val="0"/>
              </a:spcAft>
              <a:buFont typeface="Arial" pitchFamily="34" charset="0"/>
              <a:buChar char="•"/>
            </a:pPr>
            <a:r>
              <a:rPr lang="es-BO" dirty="0" smtClean="0">
                <a:effectLst/>
                <a:latin typeface="Arial" pitchFamily="34" charset="0"/>
                <a:ea typeface="Times New Roman"/>
                <a:cs typeface="Arial" pitchFamily="34" charset="0"/>
              </a:rPr>
              <a:t>Se genera un clima de cercanía y afecto en el momento de lectura. </a:t>
            </a:r>
            <a:endParaRPr lang="es-BO" dirty="0" smtClean="0">
              <a:effectLst/>
              <a:latin typeface="Arial" pitchFamily="34" charset="0"/>
              <a:ea typeface="Calibri"/>
              <a:cs typeface="Arial" pitchFamily="34" charset="0"/>
            </a:endParaRPr>
          </a:p>
          <a:p>
            <a:pPr algn="just">
              <a:lnSpc>
                <a:spcPct val="115000"/>
              </a:lnSpc>
              <a:spcAft>
                <a:spcPts val="0"/>
              </a:spcAft>
            </a:pPr>
            <a:r>
              <a:rPr lang="es-BO" dirty="0" smtClean="0">
                <a:effectLst/>
                <a:latin typeface="Arial" pitchFamily="34" charset="0"/>
                <a:ea typeface="Times New Roman"/>
                <a:cs typeface="Arial" pitchFamily="34" charset="0"/>
              </a:rPr>
              <a:t>Esta parte del método es adecuada para comenzarla con edades tempranas, y se considera conseguida cuando el alumno es capaz de seguir con el dedo las palabras que acompañan a la ilustración, aunque no sabe leerlas entiende que representan lo que el maestro narra</a:t>
            </a:r>
            <a:endParaRPr lang="es-BO" dirty="0">
              <a:latin typeface="Arial" pitchFamily="34" charset="0"/>
              <a:cs typeface="Arial" pitchFamily="34" charset="0"/>
            </a:endParaRPr>
          </a:p>
        </p:txBody>
      </p:sp>
    </p:spTree>
    <p:extLst>
      <p:ext uri="{BB962C8B-B14F-4D97-AF65-F5344CB8AC3E}">
        <p14:creationId xmlns:p14="http://schemas.microsoft.com/office/powerpoint/2010/main" val="4225294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403648" y="404664"/>
            <a:ext cx="3785523" cy="400110"/>
          </a:xfrm>
          <a:prstGeom prst="rect">
            <a:avLst/>
          </a:prstGeom>
        </p:spPr>
        <p:txBody>
          <a:bodyPr wrap="none">
            <a:spAutoFit/>
          </a:bodyPr>
          <a:lstStyle/>
          <a:p>
            <a:r>
              <a:rPr lang="es-BO" sz="2000" b="1" dirty="0" smtClean="0">
                <a:ln w="15773" cap="flat" cmpd="sng" algn="ctr">
                  <a:gradFill>
                    <a:gsLst>
                      <a:gs pos="70000">
                        <a:srgbClr val="F16700"/>
                      </a:gs>
                      <a:gs pos="0">
                        <a:srgbClr val="FFAA65"/>
                      </a:gs>
                    </a:gsLst>
                    <a:lin ang="5400000" scaled="0"/>
                  </a:gradFill>
                  <a:prstDash val="solid"/>
                  <a:round/>
                </a:ln>
                <a:solidFill>
                  <a:srgbClr val="FFF0E7"/>
                </a:solidFill>
                <a:effectLst>
                  <a:outerShdw blurRad="50800" dist="40005" dir="5400000" algn="tl">
                    <a:srgbClr val="000000">
                      <a:alpha val="33000"/>
                    </a:srgbClr>
                  </a:outerShdw>
                </a:effectLst>
                <a:latin typeface="Arial"/>
                <a:ea typeface="Times New Roman"/>
              </a:rPr>
              <a:t>MÉTODO “ME GUSTA LEER”</a:t>
            </a:r>
            <a:r>
              <a:rPr lang="es-BO" sz="2000" dirty="0" smtClean="0">
                <a:effectLst/>
                <a:latin typeface="Arial"/>
                <a:ea typeface="Times New Roman"/>
              </a:rPr>
              <a:t> </a:t>
            </a:r>
            <a:endParaRPr lang="es-BO" sz="2000" dirty="0"/>
          </a:p>
        </p:txBody>
      </p:sp>
      <p:sp>
        <p:nvSpPr>
          <p:cNvPr id="5" name="4 Rectángulo"/>
          <p:cNvSpPr/>
          <p:nvPr/>
        </p:nvSpPr>
        <p:spPr>
          <a:xfrm>
            <a:off x="827584" y="836913"/>
            <a:ext cx="7488832" cy="3808735"/>
          </a:xfrm>
          <a:prstGeom prst="rect">
            <a:avLst/>
          </a:prstGeom>
        </p:spPr>
        <p:txBody>
          <a:bodyPr wrap="square">
            <a:spAutoFit/>
          </a:bodyPr>
          <a:lstStyle/>
          <a:p>
            <a:pPr>
              <a:lnSpc>
                <a:spcPct val="115000"/>
              </a:lnSpc>
              <a:spcAft>
                <a:spcPts val="0"/>
              </a:spcAft>
            </a:pPr>
            <a:r>
              <a:rPr lang="es-BO" dirty="0" smtClean="0">
                <a:effectLst/>
                <a:latin typeface="Arial"/>
                <a:ea typeface="Times New Roman"/>
                <a:cs typeface="Times New Roman"/>
              </a:rPr>
              <a:t>Este es un método globalizado, que parte de las vocales para posteriormente pasar a las palabras. </a:t>
            </a:r>
            <a:r>
              <a:rPr lang="es-BO" dirty="0" smtClean="0">
                <a:latin typeface="Arial"/>
                <a:ea typeface="Times New Roman"/>
                <a:cs typeface="Times New Roman"/>
              </a:rPr>
              <a:t>Las </a:t>
            </a:r>
            <a:r>
              <a:rPr lang="es-BO" dirty="0">
                <a:latin typeface="Arial"/>
                <a:ea typeface="Times New Roman"/>
                <a:cs typeface="Times New Roman"/>
              </a:rPr>
              <a:t>e</a:t>
            </a:r>
            <a:r>
              <a:rPr lang="es-BO" dirty="0" smtClean="0">
                <a:latin typeface="Arial"/>
                <a:ea typeface="Times New Roman"/>
                <a:cs typeface="Times New Roman"/>
              </a:rPr>
              <a:t>ducadoras  son</a:t>
            </a:r>
            <a:r>
              <a:rPr lang="es-BO" dirty="0" smtClean="0">
                <a:effectLst/>
                <a:latin typeface="Arial"/>
                <a:ea typeface="Times New Roman"/>
                <a:cs typeface="Times New Roman"/>
              </a:rPr>
              <a:t> conscientes de que cada alumno tiene unas características individuales diferentes, suelen requerir de un método de acceso a la lectura que les ofrezca  ya que les ayuda a comprender. </a:t>
            </a:r>
            <a:endParaRPr lang="es-BO" sz="1200" dirty="0">
              <a:latin typeface="Calibri"/>
              <a:ea typeface="Times New Roman"/>
              <a:cs typeface="Times New Roman"/>
            </a:endParaRPr>
          </a:p>
          <a:p>
            <a:pPr>
              <a:lnSpc>
                <a:spcPct val="115000"/>
              </a:lnSpc>
              <a:spcAft>
                <a:spcPts val="0"/>
              </a:spcAft>
            </a:pPr>
            <a:r>
              <a:rPr lang="es-BO" dirty="0" smtClean="0">
                <a:effectLst/>
                <a:latin typeface="Arial"/>
                <a:ea typeface="Times New Roman"/>
                <a:cs typeface="Times New Roman"/>
              </a:rPr>
              <a:t> debe cumplir una serie de requisitos previos para el aprendizaje del mismo, como son: </a:t>
            </a:r>
          </a:p>
          <a:p>
            <a:pPr marL="285750" indent="-285750">
              <a:lnSpc>
                <a:spcPct val="115000"/>
              </a:lnSpc>
              <a:spcAft>
                <a:spcPts val="0"/>
              </a:spcAft>
              <a:buFont typeface="Arial" pitchFamily="34" charset="0"/>
              <a:buChar char="•"/>
            </a:pPr>
            <a:r>
              <a:rPr lang="es-BO" dirty="0" smtClean="0">
                <a:effectLst/>
                <a:latin typeface="Arial"/>
                <a:ea typeface="Times New Roman"/>
                <a:cs typeface="Times New Roman"/>
              </a:rPr>
              <a:t>Saber que cada cosa tiene su nombre</a:t>
            </a:r>
          </a:p>
          <a:p>
            <a:pPr marL="285750" indent="-285750">
              <a:lnSpc>
                <a:spcPct val="115000"/>
              </a:lnSpc>
              <a:spcAft>
                <a:spcPts val="0"/>
              </a:spcAft>
              <a:buFont typeface="Arial" pitchFamily="34" charset="0"/>
              <a:buChar char="•"/>
            </a:pPr>
            <a:r>
              <a:rPr lang="es-BO" dirty="0" smtClean="0">
                <a:latin typeface="Arial"/>
                <a:ea typeface="Times New Roman"/>
                <a:cs typeface="Times New Roman"/>
              </a:rPr>
              <a:t>Saber las vocales</a:t>
            </a:r>
          </a:p>
          <a:p>
            <a:pPr marL="285750" indent="-285750">
              <a:lnSpc>
                <a:spcPct val="115000"/>
              </a:lnSpc>
              <a:spcAft>
                <a:spcPts val="0"/>
              </a:spcAft>
              <a:buFont typeface="Arial" pitchFamily="34" charset="0"/>
              <a:buChar char="•"/>
            </a:pPr>
            <a:r>
              <a:rPr lang="es-BO" dirty="0" smtClean="0">
                <a:effectLst/>
                <a:latin typeface="Arial"/>
                <a:ea typeface="Times New Roman"/>
                <a:cs typeface="Times New Roman"/>
              </a:rPr>
              <a:t>Saber escribir su nombre </a:t>
            </a:r>
            <a:endParaRPr lang="es-BO" sz="1200" dirty="0" smtClean="0">
              <a:effectLst/>
              <a:latin typeface="Calibri"/>
              <a:ea typeface="Calibri"/>
              <a:cs typeface="Times New Roman"/>
            </a:endParaRPr>
          </a:p>
          <a:p>
            <a:pPr marL="285750" indent="-285750">
              <a:lnSpc>
                <a:spcPct val="115000"/>
              </a:lnSpc>
              <a:spcAft>
                <a:spcPts val="0"/>
              </a:spcAft>
              <a:buFont typeface="Arial" pitchFamily="34" charset="0"/>
              <a:buChar char="•"/>
            </a:pPr>
            <a:r>
              <a:rPr lang="es-BO" dirty="0" smtClean="0">
                <a:effectLst/>
                <a:latin typeface="Arial"/>
                <a:ea typeface="Times New Roman"/>
                <a:cs typeface="Times New Roman"/>
              </a:rPr>
              <a:t>Un nivel mínimo de atención </a:t>
            </a:r>
            <a:endParaRPr lang="es-BO" sz="1200" dirty="0">
              <a:latin typeface="Calibri"/>
              <a:ea typeface="Times New Roman"/>
              <a:cs typeface="Times New Roman"/>
            </a:endParaRPr>
          </a:p>
          <a:p>
            <a:pPr>
              <a:lnSpc>
                <a:spcPct val="115000"/>
              </a:lnSpc>
              <a:spcAft>
                <a:spcPts val="0"/>
              </a:spcAft>
            </a:pPr>
            <a:endParaRPr lang="es-BO" sz="1200" dirty="0">
              <a:latin typeface="Calibri"/>
              <a:ea typeface="Times New Roman"/>
              <a:cs typeface="Times New Roman"/>
            </a:endParaRPr>
          </a:p>
        </p:txBody>
      </p:sp>
      <p:sp>
        <p:nvSpPr>
          <p:cNvPr id="6" name="5 Rectángulo"/>
          <p:cNvSpPr/>
          <p:nvPr/>
        </p:nvSpPr>
        <p:spPr>
          <a:xfrm>
            <a:off x="396746" y="4530404"/>
            <a:ext cx="7941096" cy="1658018"/>
          </a:xfrm>
          <a:prstGeom prst="rect">
            <a:avLst/>
          </a:prstGeom>
        </p:spPr>
        <p:txBody>
          <a:bodyPr wrap="square">
            <a:spAutoFit/>
          </a:bodyPr>
          <a:lstStyle/>
          <a:p>
            <a:pPr algn="just">
              <a:lnSpc>
                <a:spcPct val="115000"/>
              </a:lnSpc>
              <a:spcAft>
                <a:spcPts val="0"/>
              </a:spcAft>
            </a:pPr>
            <a:r>
              <a:rPr lang="es-BO" dirty="0" smtClean="0">
                <a:effectLst/>
                <a:latin typeface="Arial" pitchFamily="34" charset="0"/>
                <a:ea typeface="Times New Roman"/>
                <a:cs typeface="Arial" pitchFamily="34" charset="0"/>
              </a:rPr>
              <a:t>En principio se inicia asociando la palabra al dibujo. De esta forma el alumno al inicio sirve el dibujo con su palabra asociado. Con ello se le pregunta ¿qué es esto?, para que sepa decir a qué nos referimos. Cuando es capaz de hacerlo correctamente, debemos asociar palabras iguales pero sin la ayuda del dibujo, de tal forma que discrimine palabras iguales. </a:t>
            </a:r>
            <a:endParaRPr lang="es-BO" dirty="0">
              <a:effectLst/>
              <a:latin typeface="Arial" pitchFamily="34" charset="0"/>
              <a:ea typeface="Calibri"/>
              <a:cs typeface="Arial" pitchFamily="34" charset="0"/>
            </a:endParaRPr>
          </a:p>
        </p:txBody>
      </p:sp>
    </p:spTree>
    <p:extLst>
      <p:ext uri="{BB962C8B-B14F-4D97-AF65-F5344CB8AC3E}">
        <p14:creationId xmlns:p14="http://schemas.microsoft.com/office/powerpoint/2010/main" val="4095190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83568" y="570887"/>
            <a:ext cx="8158003" cy="587853"/>
          </a:xfrm>
          <a:prstGeom prst="rect">
            <a:avLst/>
          </a:prstGeom>
        </p:spPr>
        <p:txBody>
          <a:bodyPr wrap="none">
            <a:spAutoFit/>
          </a:bodyPr>
          <a:lstStyle/>
          <a:p>
            <a:pPr>
              <a:lnSpc>
                <a:spcPct val="115000"/>
              </a:lnSpc>
              <a:spcAft>
                <a:spcPts val="1000"/>
              </a:spcAft>
            </a:pPr>
            <a:r>
              <a:rPr lang="es-BO" sz="2800" b="1" kern="1800" dirty="0" smtClean="0">
                <a:ln w="15773" cap="flat" cmpd="sng" algn="ctr">
                  <a:gradFill>
                    <a:gsLst>
                      <a:gs pos="70000">
                        <a:srgbClr val="F16700"/>
                      </a:gs>
                      <a:gs pos="0">
                        <a:srgbClr val="FFAA65"/>
                      </a:gs>
                    </a:gsLst>
                    <a:lin ang="5400000" scaled="0"/>
                  </a:gradFill>
                  <a:prstDash val="solid"/>
                  <a:round/>
                </a:ln>
                <a:solidFill>
                  <a:srgbClr val="FFF0E7"/>
                </a:solidFill>
                <a:effectLst>
                  <a:outerShdw blurRad="50800" dist="40005" dir="5400000" algn="tl">
                    <a:srgbClr val="000000">
                      <a:alpha val="33000"/>
                    </a:srgbClr>
                  </a:outerShdw>
                </a:effectLst>
                <a:latin typeface="Arial" pitchFamily="34" charset="0"/>
                <a:ea typeface="Times New Roman"/>
                <a:cs typeface="Arial" pitchFamily="34" charset="0"/>
              </a:rPr>
              <a:t>Enseñar cálculo a personas con discapacidad </a:t>
            </a:r>
            <a:endParaRPr lang="es-BO" sz="2800" dirty="0">
              <a:effectLst/>
              <a:latin typeface="Arial" pitchFamily="34" charset="0"/>
              <a:ea typeface="Calibri"/>
              <a:cs typeface="Arial" pitchFamily="34" charset="0"/>
            </a:endParaRPr>
          </a:p>
        </p:txBody>
      </p:sp>
      <p:sp>
        <p:nvSpPr>
          <p:cNvPr id="6" name="5 Rectángulo"/>
          <p:cNvSpPr/>
          <p:nvPr/>
        </p:nvSpPr>
        <p:spPr>
          <a:xfrm>
            <a:off x="395536" y="1268760"/>
            <a:ext cx="8136904" cy="3087512"/>
          </a:xfrm>
          <a:prstGeom prst="rect">
            <a:avLst/>
          </a:prstGeom>
        </p:spPr>
        <p:txBody>
          <a:bodyPr wrap="square">
            <a:spAutoFit/>
          </a:bodyPr>
          <a:lstStyle/>
          <a:p>
            <a:pPr lvl="0" algn="just">
              <a:lnSpc>
                <a:spcPct val="115000"/>
              </a:lnSpc>
              <a:spcAft>
                <a:spcPts val="1000"/>
              </a:spcAft>
              <a:buSzPts val="1000"/>
              <a:tabLst>
                <a:tab pos="457200" algn="l"/>
              </a:tabLst>
            </a:pPr>
            <a:r>
              <a:rPr lang="es-BO" dirty="0" smtClean="0">
                <a:effectLst/>
                <a:latin typeface="Arial"/>
                <a:ea typeface="Times New Roman"/>
                <a:cs typeface="Times New Roman"/>
              </a:rPr>
              <a:t>Enseñar calculo ha de ser un arte . para ello se debe contar con materiales variados que ayuden a expresar de manera concreta lo que resulta abstracto para algunos con el fin de que el alumno logre el dominio de la asignatura . no obstante , esto no es suficiente para garantizar el éxito en su aprendizaje , por tanto hay que motivar al alumno haciendo uso de sus conocimientos previos y experiencias. Un elemento de suma importancia pues con la motivación se logra la aplicabilidad de los conocimientos adquiridos en un contexto cotidiano .</a:t>
            </a:r>
            <a:endParaRPr lang="es-BO" sz="1200" dirty="0" smtClean="0">
              <a:effectLst/>
              <a:latin typeface="Calibri"/>
              <a:ea typeface="Calibri"/>
              <a:cs typeface="Times New Roman"/>
            </a:endParaRPr>
          </a:p>
          <a:p>
            <a:pPr>
              <a:lnSpc>
                <a:spcPct val="115000"/>
              </a:lnSpc>
              <a:spcAft>
                <a:spcPts val="1000"/>
              </a:spcAft>
            </a:pPr>
            <a:r>
              <a:rPr lang="es-BO" dirty="0" smtClean="0">
                <a:effectLst/>
                <a:latin typeface="Arial"/>
                <a:ea typeface="Times New Roman"/>
                <a:cs typeface="Times New Roman"/>
              </a:rPr>
              <a:t> </a:t>
            </a:r>
            <a:endParaRPr lang="es-BO" sz="1200" dirty="0">
              <a:effectLst/>
              <a:latin typeface="Calibri"/>
              <a:ea typeface="Calibri"/>
              <a:cs typeface="Times New Roman"/>
            </a:endParaRPr>
          </a:p>
        </p:txBody>
      </p:sp>
    </p:spTree>
    <p:extLst>
      <p:ext uri="{BB962C8B-B14F-4D97-AF65-F5344CB8AC3E}">
        <p14:creationId xmlns:p14="http://schemas.microsoft.com/office/powerpoint/2010/main" val="439355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539552" y="874933"/>
            <a:ext cx="781236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BO"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Como ha de enseñar calculo a alumnos con discapacidad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BO"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BO"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 debe enseñar calculo de la misma manera que se le enseña  al resto  de los alumnos </a:t>
            </a:r>
            <a:endParaRPr kumimoji="0" lang="es-BO" b="0" i="0" u="none" strike="noStrike" cap="none" normalizeH="0" baseline="0" dirty="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pPr>
            <a:r>
              <a:rPr kumimoji="0" lang="es-BO"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Es cierto que la enseñanza y aprendizaje de los alumnos con discapacidad resulta particularmente difícil pero con ayuda, adecuaciones, y recursos variados es posible lograr el aprendizaje y por consiguiente el objetivo </a:t>
            </a:r>
            <a:endParaRPr kumimoji="0" lang="es-BO"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4 Rectángulo"/>
          <p:cNvSpPr/>
          <p:nvPr/>
        </p:nvSpPr>
        <p:spPr>
          <a:xfrm>
            <a:off x="539552" y="2906258"/>
            <a:ext cx="7812360" cy="2998385"/>
          </a:xfrm>
          <a:prstGeom prst="rect">
            <a:avLst/>
          </a:prstGeom>
        </p:spPr>
        <p:txBody>
          <a:bodyPr wrap="square">
            <a:spAutoFit/>
          </a:bodyPr>
          <a:lstStyle/>
          <a:p>
            <a:pPr algn="just">
              <a:lnSpc>
                <a:spcPct val="115000"/>
              </a:lnSpc>
              <a:spcAft>
                <a:spcPts val="1000"/>
              </a:spcAft>
            </a:pPr>
            <a:endParaRPr lang="es-BO" b="1" dirty="0" smtClean="0">
              <a:latin typeface="Arial" pitchFamily="34" charset="0"/>
              <a:ea typeface="Times New Roman"/>
              <a:cs typeface="Arial" pitchFamily="34" charset="0"/>
            </a:endParaRPr>
          </a:p>
          <a:p>
            <a:pPr algn="just">
              <a:lnSpc>
                <a:spcPct val="115000"/>
              </a:lnSpc>
              <a:spcAft>
                <a:spcPts val="1000"/>
              </a:spcAft>
            </a:pPr>
            <a:r>
              <a:rPr lang="es-BO" b="1" dirty="0" smtClean="0">
                <a:latin typeface="Arial" pitchFamily="34" charset="0"/>
                <a:ea typeface="Times New Roman"/>
                <a:cs typeface="Arial" pitchFamily="34" charset="0"/>
              </a:rPr>
              <a:t>Q</a:t>
            </a:r>
            <a:r>
              <a:rPr lang="es-BO" b="1" dirty="0" smtClean="0">
                <a:effectLst/>
                <a:latin typeface="Arial" pitchFamily="34" charset="0"/>
                <a:ea typeface="Times New Roman"/>
                <a:cs typeface="Arial" pitchFamily="34" charset="0"/>
              </a:rPr>
              <a:t>ue debe tomarse en cuenta al enseñar calculo a estos alumnos ?</a:t>
            </a:r>
            <a:endParaRPr lang="es-BO" b="1" dirty="0" smtClean="0">
              <a:effectLst/>
              <a:latin typeface="Arial" pitchFamily="34" charset="0"/>
              <a:ea typeface="Calibri"/>
              <a:cs typeface="Arial" pitchFamily="34" charset="0"/>
            </a:endParaRPr>
          </a:p>
          <a:p>
            <a:pPr algn="just">
              <a:lnSpc>
                <a:spcPct val="115000"/>
              </a:lnSpc>
              <a:spcAft>
                <a:spcPts val="1000"/>
              </a:spcAft>
            </a:pPr>
            <a:r>
              <a:rPr lang="es-BO" dirty="0" smtClean="0">
                <a:effectLst/>
                <a:latin typeface="Arial" pitchFamily="34" charset="0"/>
                <a:ea typeface="Times New Roman"/>
                <a:cs typeface="Arial" pitchFamily="34" charset="0"/>
              </a:rPr>
              <a:t>es primordial en primer lugar saber la condición neurológica del alumno , </a:t>
            </a:r>
            <a:r>
              <a:rPr lang="es-BO" dirty="0" err="1" smtClean="0">
                <a:effectLst/>
                <a:latin typeface="Arial" pitchFamily="34" charset="0"/>
                <a:ea typeface="Times New Roman"/>
                <a:cs typeface="Arial" pitchFamily="34" charset="0"/>
              </a:rPr>
              <a:t>asi</a:t>
            </a:r>
            <a:r>
              <a:rPr lang="es-BO" dirty="0" smtClean="0">
                <a:effectLst/>
                <a:latin typeface="Arial" pitchFamily="34" charset="0"/>
                <a:ea typeface="Times New Roman"/>
                <a:cs typeface="Arial" pitchFamily="34" charset="0"/>
              </a:rPr>
              <a:t> como su estilo y ritmo de aprendizaje , una vez que se tenga esta información es conveniente elaborar una evaluación inicial que de cuenta del logro y dificultades que presenta en el área de matemáticas considerando lo que se maneja en el programa de educación </a:t>
            </a:r>
            <a:endParaRPr lang="es-BO" dirty="0" smtClean="0">
              <a:effectLst/>
              <a:latin typeface="Arial" pitchFamily="34" charset="0"/>
              <a:ea typeface="Calibri"/>
              <a:cs typeface="Arial" pitchFamily="34" charset="0"/>
            </a:endParaRPr>
          </a:p>
          <a:p>
            <a:pPr algn="just">
              <a:lnSpc>
                <a:spcPct val="115000"/>
              </a:lnSpc>
              <a:spcAft>
                <a:spcPts val="1000"/>
              </a:spcAft>
            </a:pPr>
            <a:r>
              <a:rPr lang="es-BO" dirty="0" smtClean="0">
                <a:effectLst/>
                <a:latin typeface="Arial" pitchFamily="34" charset="0"/>
                <a:ea typeface="Times New Roman"/>
                <a:cs typeface="Arial" pitchFamily="34" charset="0"/>
              </a:rPr>
              <a:t> </a:t>
            </a:r>
            <a:endParaRPr lang="es-BO" dirty="0">
              <a:effectLst/>
              <a:latin typeface="Arial" pitchFamily="34" charset="0"/>
              <a:ea typeface="Calibri"/>
              <a:cs typeface="Arial" pitchFamily="34" charset="0"/>
            </a:endParaRPr>
          </a:p>
        </p:txBody>
      </p:sp>
    </p:spTree>
    <p:extLst>
      <p:ext uri="{BB962C8B-B14F-4D97-AF65-F5344CB8AC3E}">
        <p14:creationId xmlns:p14="http://schemas.microsoft.com/office/powerpoint/2010/main" val="814209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55777" y="744097"/>
            <a:ext cx="2376264" cy="517065"/>
          </a:xfrm>
          <a:prstGeom prst="rect">
            <a:avLst/>
          </a:prstGeom>
        </p:spPr>
        <p:txBody>
          <a:bodyPr wrap="square">
            <a:spAutoFit/>
          </a:bodyPr>
          <a:lstStyle/>
          <a:p>
            <a:pPr>
              <a:lnSpc>
                <a:spcPct val="115000"/>
              </a:lnSpc>
              <a:spcAft>
                <a:spcPts val="1000"/>
              </a:spcAft>
            </a:pPr>
            <a:r>
              <a:rPr lang="es-BO" sz="2400" b="1" dirty="0" smtClean="0">
                <a:ln w="15773" cap="flat" cmpd="sng" algn="ctr">
                  <a:gradFill>
                    <a:gsLst>
                      <a:gs pos="70000">
                        <a:srgbClr val="F16700"/>
                      </a:gs>
                      <a:gs pos="0">
                        <a:srgbClr val="FFAA65"/>
                      </a:gs>
                    </a:gsLst>
                    <a:lin ang="5400000" scaled="0"/>
                  </a:gradFill>
                  <a:prstDash val="solid"/>
                  <a:round/>
                </a:ln>
                <a:solidFill>
                  <a:srgbClr val="FFF0E7"/>
                </a:solidFill>
                <a:effectLst>
                  <a:outerShdw blurRad="50800" dist="40005" dir="5400000" algn="tl">
                    <a:srgbClr val="000000">
                      <a:alpha val="33000"/>
                    </a:srgbClr>
                  </a:outerShdw>
                </a:effectLst>
                <a:latin typeface="Arial" pitchFamily="34" charset="0"/>
                <a:ea typeface="Times New Roman"/>
                <a:cs typeface="Arial" pitchFamily="34" charset="0"/>
              </a:rPr>
              <a:t>ACTIVIDADES</a:t>
            </a:r>
            <a:endParaRPr lang="es-BO" sz="2400" dirty="0">
              <a:effectLst/>
              <a:latin typeface="Arial" pitchFamily="34" charset="0"/>
              <a:ea typeface="Calibri"/>
              <a:cs typeface="Arial" pitchFamily="34" charset="0"/>
            </a:endParaRPr>
          </a:p>
        </p:txBody>
      </p:sp>
      <p:sp>
        <p:nvSpPr>
          <p:cNvPr id="5" name="4 Rectángulo"/>
          <p:cNvSpPr/>
          <p:nvPr/>
        </p:nvSpPr>
        <p:spPr>
          <a:xfrm>
            <a:off x="1457909" y="1556792"/>
            <a:ext cx="4572000" cy="2198038"/>
          </a:xfrm>
          <a:prstGeom prst="rect">
            <a:avLst/>
          </a:prstGeom>
        </p:spPr>
        <p:txBody>
          <a:bodyPr>
            <a:spAutoFit/>
          </a:bodyPr>
          <a:lstStyle/>
          <a:p>
            <a:pPr marL="285750" indent="-285750">
              <a:lnSpc>
                <a:spcPct val="115000"/>
              </a:lnSpc>
              <a:spcAft>
                <a:spcPts val="1000"/>
              </a:spcAft>
              <a:buFont typeface="Arial" pitchFamily="34" charset="0"/>
              <a:buChar char="•"/>
            </a:pPr>
            <a:r>
              <a:rPr lang="es-BO" dirty="0" smtClean="0">
                <a:effectLst/>
                <a:latin typeface="Times New Roman"/>
                <a:ea typeface="Times New Roman"/>
                <a:cs typeface="Times New Roman"/>
              </a:rPr>
              <a:t>Conocimiento y manejo de la serie numérica </a:t>
            </a:r>
            <a:endParaRPr lang="es-BO" sz="1600" dirty="0" smtClean="0">
              <a:effectLst/>
              <a:latin typeface="Calibri"/>
              <a:ea typeface="Calibri"/>
              <a:cs typeface="Times New Roman"/>
            </a:endParaRPr>
          </a:p>
          <a:p>
            <a:pPr marL="285750" indent="-285750">
              <a:lnSpc>
                <a:spcPct val="115000"/>
              </a:lnSpc>
              <a:spcAft>
                <a:spcPts val="1000"/>
              </a:spcAft>
              <a:buFont typeface="Arial" pitchFamily="34" charset="0"/>
              <a:buChar char="•"/>
            </a:pPr>
            <a:r>
              <a:rPr lang="es-BO" dirty="0" smtClean="0">
                <a:effectLst/>
                <a:latin typeface="Times New Roman"/>
                <a:ea typeface="Times New Roman"/>
                <a:cs typeface="Times New Roman"/>
              </a:rPr>
              <a:t>Antecesor y sucesor de un número </a:t>
            </a:r>
            <a:endParaRPr lang="es-BO" sz="1600" dirty="0" smtClean="0">
              <a:effectLst/>
              <a:latin typeface="Calibri"/>
              <a:ea typeface="Calibri"/>
              <a:cs typeface="Times New Roman"/>
            </a:endParaRPr>
          </a:p>
          <a:p>
            <a:pPr marL="285750" indent="-285750">
              <a:lnSpc>
                <a:spcPct val="115000"/>
              </a:lnSpc>
              <a:spcAft>
                <a:spcPts val="1000"/>
              </a:spcAft>
              <a:buFont typeface="Arial" pitchFamily="34" charset="0"/>
              <a:buChar char="•"/>
            </a:pPr>
            <a:r>
              <a:rPr lang="es-BO" dirty="0" smtClean="0">
                <a:effectLst/>
                <a:latin typeface="Times New Roman"/>
                <a:ea typeface="Times New Roman"/>
                <a:cs typeface="Times New Roman"/>
              </a:rPr>
              <a:t>Resolución de suma resta </a:t>
            </a:r>
            <a:endParaRPr lang="es-BO" sz="1600" dirty="0" smtClean="0">
              <a:effectLst/>
              <a:latin typeface="Calibri"/>
              <a:ea typeface="Calibri"/>
              <a:cs typeface="Times New Roman"/>
            </a:endParaRPr>
          </a:p>
          <a:p>
            <a:pPr marL="285750" indent="-285750">
              <a:lnSpc>
                <a:spcPct val="115000"/>
              </a:lnSpc>
              <a:spcAft>
                <a:spcPts val="1000"/>
              </a:spcAft>
              <a:buFont typeface="Arial" pitchFamily="34" charset="0"/>
              <a:buChar char="•"/>
            </a:pPr>
            <a:r>
              <a:rPr lang="es-BO" dirty="0" smtClean="0">
                <a:effectLst/>
                <a:latin typeface="Times New Roman"/>
                <a:ea typeface="Times New Roman"/>
                <a:cs typeface="Times New Roman"/>
              </a:rPr>
              <a:t>Resolución de multiplicación </a:t>
            </a:r>
            <a:endParaRPr lang="es-BO" sz="1600" dirty="0" smtClean="0">
              <a:effectLst/>
              <a:latin typeface="Calibri"/>
              <a:ea typeface="Calibri"/>
              <a:cs typeface="Times New Roman"/>
            </a:endParaRPr>
          </a:p>
          <a:p>
            <a:pPr marL="285750" indent="-285750">
              <a:lnSpc>
                <a:spcPct val="115000"/>
              </a:lnSpc>
              <a:spcAft>
                <a:spcPts val="1000"/>
              </a:spcAft>
              <a:buFont typeface="Arial" pitchFamily="34" charset="0"/>
              <a:buChar char="•"/>
            </a:pPr>
            <a:r>
              <a:rPr lang="es-BO" dirty="0" smtClean="0">
                <a:effectLst/>
                <a:latin typeface="Times New Roman"/>
                <a:ea typeface="Times New Roman"/>
                <a:cs typeface="Times New Roman"/>
              </a:rPr>
              <a:t>Identificación de figuras geométricas </a:t>
            </a:r>
            <a:endParaRPr lang="es-BO" sz="1600" dirty="0">
              <a:effectLst/>
              <a:latin typeface="Calibri"/>
              <a:ea typeface="Calibri"/>
              <a:cs typeface="Times New Roman"/>
            </a:endParaRPr>
          </a:p>
        </p:txBody>
      </p:sp>
    </p:spTree>
    <p:extLst>
      <p:ext uri="{BB962C8B-B14F-4D97-AF65-F5344CB8AC3E}">
        <p14:creationId xmlns:p14="http://schemas.microsoft.com/office/powerpoint/2010/main" val="394148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854037" y="401782"/>
            <a:ext cx="2726076" cy="400110"/>
          </a:xfrm>
          <a:prstGeom prst="rect">
            <a:avLst/>
          </a:prstGeom>
        </p:spPr>
        <p:txBody>
          <a:bodyPr wrap="square">
            <a:spAutoFit/>
          </a:bodyPr>
          <a:lstStyle/>
          <a:p>
            <a:r>
              <a:rPr lang="es-BO" b="1" dirty="0" smtClean="0">
                <a:ln w="15773" cap="flat" cmpd="sng" algn="ctr">
                  <a:gradFill>
                    <a:gsLst>
                      <a:gs pos="70000">
                        <a:srgbClr val="F16700"/>
                      </a:gs>
                      <a:gs pos="0">
                        <a:srgbClr val="FFAA65"/>
                      </a:gs>
                    </a:gsLst>
                    <a:lin ang="5400000" scaled="0"/>
                  </a:gradFill>
                  <a:prstDash val="solid"/>
                  <a:round/>
                </a:ln>
                <a:solidFill>
                  <a:srgbClr val="FFF0E7"/>
                </a:solidFill>
                <a:effectLst>
                  <a:outerShdw blurRad="50800" dist="40005" dir="5400000" algn="tl">
                    <a:srgbClr val="000000">
                      <a:alpha val="33000"/>
                    </a:srgbClr>
                  </a:outerShdw>
                </a:effectLst>
                <a:latin typeface="Arial"/>
                <a:ea typeface="Times New Roman"/>
              </a:rPr>
              <a:t>.</a:t>
            </a:r>
            <a:r>
              <a:rPr lang="es-BO" sz="2000" b="1" dirty="0" smtClean="0">
                <a:ln w="15773" cap="flat" cmpd="sng" algn="ctr">
                  <a:gradFill>
                    <a:gsLst>
                      <a:gs pos="70000">
                        <a:srgbClr val="F16700"/>
                      </a:gs>
                      <a:gs pos="0">
                        <a:srgbClr val="FFAA65"/>
                      </a:gs>
                    </a:gsLst>
                    <a:lin ang="5400000" scaled="0"/>
                  </a:gradFill>
                  <a:prstDash val="solid"/>
                  <a:round/>
                </a:ln>
                <a:solidFill>
                  <a:srgbClr val="FFF0E7"/>
                </a:solidFill>
                <a:effectLst>
                  <a:outerShdw blurRad="50800" dist="40005" dir="5400000" algn="tl">
                    <a:srgbClr val="000000">
                      <a:alpha val="33000"/>
                    </a:srgbClr>
                  </a:outerShdw>
                </a:effectLst>
                <a:latin typeface="Arial"/>
                <a:ea typeface="Times New Roman"/>
              </a:rPr>
              <a:t>CONCLUSIONES </a:t>
            </a:r>
            <a:endParaRPr lang="es-BO" sz="2000" dirty="0"/>
          </a:p>
        </p:txBody>
      </p:sp>
      <p:sp>
        <p:nvSpPr>
          <p:cNvPr id="5" name="4 Rectángulo"/>
          <p:cNvSpPr/>
          <p:nvPr/>
        </p:nvSpPr>
        <p:spPr>
          <a:xfrm>
            <a:off x="1043608" y="1484784"/>
            <a:ext cx="6768752" cy="3914918"/>
          </a:xfrm>
          <a:prstGeom prst="rect">
            <a:avLst/>
          </a:prstGeom>
        </p:spPr>
        <p:txBody>
          <a:bodyPr wrap="square">
            <a:spAutoFit/>
          </a:bodyPr>
          <a:lstStyle/>
          <a:p>
            <a:pPr algn="just">
              <a:lnSpc>
                <a:spcPct val="115000"/>
              </a:lnSpc>
              <a:spcAft>
                <a:spcPts val="0"/>
              </a:spcAft>
            </a:pPr>
            <a:r>
              <a:rPr lang="es-BO" dirty="0" smtClean="0">
                <a:effectLst/>
                <a:latin typeface="Arial" pitchFamily="34" charset="0"/>
                <a:ea typeface="Times New Roman"/>
                <a:cs typeface="Arial" pitchFamily="34" charset="0"/>
              </a:rPr>
              <a:t>El alumnado con discapacidad intelectual en numerosas ocasiones son considerados como “torpes” o </a:t>
            </a:r>
            <a:endParaRPr lang="es-BO" dirty="0" smtClean="0">
              <a:effectLst/>
              <a:latin typeface="Arial" pitchFamily="34" charset="0"/>
              <a:ea typeface="Calibri"/>
              <a:cs typeface="Arial" pitchFamily="34" charset="0"/>
            </a:endParaRPr>
          </a:p>
          <a:p>
            <a:pPr algn="just">
              <a:lnSpc>
                <a:spcPct val="115000"/>
              </a:lnSpc>
              <a:spcAft>
                <a:spcPts val="0"/>
              </a:spcAft>
            </a:pPr>
            <a:r>
              <a:rPr lang="es-BO" dirty="0" smtClean="0">
                <a:effectLst/>
                <a:latin typeface="Arial" pitchFamily="34" charset="0"/>
                <a:ea typeface="Times New Roman"/>
                <a:cs typeface="Arial" pitchFamily="34" charset="0"/>
              </a:rPr>
              <a:t>“lentos”. Por ello, muy frecuentemente se emplean métodos de lectoescritura de forma reiterada que no </a:t>
            </a:r>
            <a:endParaRPr lang="es-BO" dirty="0" smtClean="0">
              <a:effectLst/>
              <a:latin typeface="Arial" pitchFamily="34" charset="0"/>
              <a:ea typeface="Calibri"/>
              <a:cs typeface="Arial" pitchFamily="34" charset="0"/>
            </a:endParaRPr>
          </a:p>
          <a:p>
            <a:pPr algn="just">
              <a:lnSpc>
                <a:spcPct val="115000"/>
              </a:lnSpc>
              <a:spcAft>
                <a:spcPts val="0"/>
              </a:spcAft>
            </a:pPr>
            <a:r>
              <a:rPr lang="es-BO" dirty="0" smtClean="0">
                <a:effectLst/>
                <a:latin typeface="Arial" pitchFamily="34" charset="0"/>
                <a:ea typeface="Times New Roman"/>
                <a:cs typeface="Arial" pitchFamily="34" charset="0"/>
              </a:rPr>
              <a:t>responden a sus necesidades, ya que hablar de discapacidad intelectual no es hacerlo de “torpeza” sino </a:t>
            </a:r>
            <a:endParaRPr lang="es-BO" dirty="0" smtClean="0">
              <a:effectLst/>
              <a:latin typeface="Arial" pitchFamily="34" charset="0"/>
              <a:ea typeface="Calibri"/>
              <a:cs typeface="Arial" pitchFamily="34" charset="0"/>
            </a:endParaRPr>
          </a:p>
          <a:p>
            <a:pPr algn="just">
              <a:lnSpc>
                <a:spcPct val="115000"/>
              </a:lnSpc>
              <a:spcAft>
                <a:spcPts val="0"/>
              </a:spcAft>
            </a:pPr>
            <a:r>
              <a:rPr lang="es-BO" dirty="0" smtClean="0">
                <a:effectLst/>
                <a:latin typeface="Arial" pitchFamily="34" charset="0"/>
                <a:ea typeface="Times New Roman"/>
                <a:cs typeface="Arial" pitchFamily="34" charset="0"/>
              </a:rPr>
              <a:t>de una forma diferente de enfrentarse a las operaciones mentales, y por tanto de razonar, atender, </a:t>
            </a:r>
            <a:endParaRPr lang="es-BO" dirty="0" smtClean="0">
              <a:effectLst/>
              <a:latin typeface="Arial" pitchFamily="34" charset="0"/>
              <a:ea typeface="Calibri"/>
              <a:cs typeface="Arial" pitchFamily="34" charset="0"/>
            </a:endParaRPr>
          </a:p>
          <a:p>
            <a:pPr algn="just">
              <a:lnSpc>
                <a:spcPct val="115000"/>
              </a:lnSpc>
              <a:spcAft>
                <a:spcPts val="0"/>
              </a:spcAft>
            </a:pPr>
            <a:r>
              <a:rPr lang="es-BO" dirty="0" smtClean="0">
                <a:effectLst/>
                <a:latin typeface="Arial" pitchFamily="34" charset="0"/>
                <a:ea typeface="Times New Roman"/>
                <a:cs typeface="Arial" pitchFamily="34" charset="0"/>
              </a:rPr>
              <a:t>procesar, etc... </a:t>
            </a:r>
            <a:endParaRPr lang="es-BO" dirty="0" smtClean="0">
              <a:effectLst/>
              <a:latin typeface="Arial" pitchFamily="34" charset="0"/>
              <a:ea typeface="Calibri"/>
              <a:cs typeface="Arial" pitchFamily="34" charset="0"/>
            </a:endParaRPr>
          </a:p>
          <a:p>
            <a:pPr algn="just">
              <a:lnSpc>
                <a:spcPct val="115000"/>
              </a:lnSpc>
              <a:spcAft>
                <a:spcPts val="0"/>
              </a:spcAft>
            </a:pPr>
            <a:r>
              <a:rPr lang="es-BO" dirty="0" smtClean="0">
                <a:effectLst/>
                <a:latin typeface="Arial" pitchFamily="34" charset="0"/>
                <a:ea typeface="Times New Roman"/>
                <a:cs typeface="Arial" pitchFamily="34" charset="0"/>
              </a:rPr>
              <a:t>En este sentido es necesario añadir que para ello se han volcado numerosas teorías que han intentado </a:t>
            </a:r>
            <a:endParaRPr lang="es-BO" dirty="0" smtClean="0">
              <a:effectLst/>
              <a:latin typeface="Arial" pitchFamily="34" charset="0"/>
              <a:ea typeface="Calibri"/>
              <a:cs typeface="Arial" pitchFamily="34" charset="0"/>
            </a:endParaRPr>
          </a:p>
          <a:p>
            <a:pPr algn="just">
              <a:lnSpc>
                <a:spcPct val="115000"/>
              </a:lnSpc>
              <a:spcAft>
                <a:spcPts val="0"/>
              </a:spcAft>
            </a:pPr>
            <a:r>
              <a:rPr lang="es-BO" dirty="0" smtClean="0">
                <a:effectLst/>
                <a:latin typeface="Arial" pitchFamily="34" charset="0"/>
                <a:ea typeface="Times New Roman"/>
                <a:cs typeface="Arial" pitchFamily="34" charset="0"/>
              </a:rPr>
              <a:t>explicar qué es la discapacidad intelectual. </a:t>
            </a:r>
            <a:endParaRPr lang="es-BO" dirty="0">
              <a:effectLst/>
              <a:latin typeface="Arial" pitchFamily="34" charset="0"/>
              <a:ea typeface="Calibri"/>
              <a:cs typeface="Arial" pitchFamily="34" charset="0"/>
            </a:endParaRPr>
          </a:p>
        </p:txBody>
      </p:sp>
    </p:spTree>
    <p:extLst>
      <p:ext uri="{BB962C8B-B14F-4D97-AF65-F5344CB8AC3E}">
        <p14:creationId xmlns:p14="http://schemas.microsoft.com/office/powerpoint/2010/main" val="26937358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167</TotalTime>
  <Words>978</Words>
  <Application>Microsoft Office PowerPoint</Application>
  <PresentationFormat>Presentación en pantalla (4:3)</PresentationFormat>
  <Paragraphs>53</Paragraphs>
  <Slides>9</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9</vt:i4>
      </vt:variant>
    </vt:vector>
  </HeadingPairs>
  <TitlesOfParts>
    <vt:vector size="16" baseType="lpstr">
      <vt:lpstr>Arial</vt:lpstr>
      <vt:lpstr>Calibri</vt:lpstr>
      <vt:lpstr>Century Schoolbook</vt:lpstr>
      <vt:lpstr>Times New Roman</vt:lpstr>
      <vt:lpstr>Wingdings</vt:lpstr>
      <vt:lpstr>Wingdings 2</vt:lpstr>
      <vt:lpstr>Mirador</vt:lpstr>
      <vt:lpstr>Presentación de PowerPoint</vt:lpstr>
      <vt:lpstr>DEFINICIONES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Evelyn</dc:creator>
  <cp:lastModifiedBy>INTEL DUAL</cp:lastModifiedBy>
  <cp:revision>16</cp:revision>
  <dcterms:created xsi:type="dcterms:W3CDTF">2014-07-04T01:14:58Z</dcterms:created>
  <dcterms:modified xsi:type="dcterms:W3CDTF">2017-08-16T16:16:00Z</dcterms:modified>
</cp:coreProperties>
</file>