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8"/>
  </p:notesMasterIdLst>
  <p:sldIdLst>
    <p:sldId id="276" r:id="rId2"/>
    <p:sldId id="277" r:id="rId3"/>
    <p:sldId id="278" r:id="rId4"/>
    <p:sldId id="284" r:id="rId5"/>
    <p:sldId id="283" r:id="rId6"/>
    <p:sldId id="280" r:id="rId7"/>
    <p:sldId id="281" r:id="rId8"/>
    <p:sldId id="274" r:id="rId9"/>
    <p:sldId id="286" r:id="rId10"/>
    <p:sldId id="273" r:id="rId11"/>
    <p:sldId id="319" r:id="rId12"/>
    <p:sldId id="285" r:id="rId13"/>
    <p:sldId id="261" r:id="rId14"/>
    <p:sldId id="262" r:id="rId15"/>
    <p:sldId id="263" r:id="rId16"/>
    <p:sldId id="264" r:id="rId17"/>
    <p:sldId id="290" r:id="rId18"/>
    <p:sldId id="291" r:id="rId19"/>
    <p:sldId id="294" r:id="rId20"/>
    <p:sldId id="293" r:id="rId21"/>
    <p:sldId id="267" r:id="rId22"/>
    <p:sldId id="272" r:id="rId23"/>
    <p:sldId id="326" r:id="rId24"/>
    <p:sldId id="321" r:id="rId25"/>
    <p:sldId id="323" r:id="rId26"/>
    <p:sldId id="322" r:id="rId27"/>
    <p:sldId id="324" r:id="rId28"/>
    <p:sldId id="325" r:id="rId29"/>
    <p:sldId id="308" r:id="rId30"/>
    <p:sldId id="309" r:id="rId31"/>
    <p:sldId id="310" r:id="rId32"/>
    <p:sldId id="311" r:id="rId33"/>
    <p:sldId id="312" r:id="rId34"/>
    <p:sldId id="313" r:id="rId35"/>
    <p:sldId id="314" r:id="rId36"/>
    <p:sldId id="315" r:id="rId37"/>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0"/>
      </p:cViewPr>
      <p:guideLst>
        <p:guide orient="horz" pos="2160"/>
        <p:guide pos="2880"/>
      </p:guideLst>
    </p:cSldViewPr>
  </p:slideViewPr>
  <p:notesTextViewPr>
    <p:cViewPr>
      <p:scale>
        <a:sx n="1" d="1"/>
        <a:sy n="1" d="1"/>
      </p:scale>
      <p:origin x="0" y="0"/>
    </p:cViewPr>
  </p:notesTextViewPr>
  <p:sorterViewPr>
    <p:cViewPr>
      <p:scale>
        <a:sx n="100" d="100"/>
        <a:sy n="100" d="100"/>
      </p:scale>
      <p:origin x="0" y="839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ata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503598-EEB6-4A93-B575-EA99A4DD4443}"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s-CL"/>
        </a:p>
      </dgm:t>
    </dgm:pt>
    <dgm:pt modelId="{65007325-B76A-4494-8BAA-3F871A7F6AC8}">
      <dgm:prSet phldrT="[Texto]"/>
      <dgm:spPr/>
      <dgm:t>
        <a:bodyPr/>
        <a:lstStyle/>
        <a:p>
          <a:r>
            <a:rPr lang="es-CL" dirty="0" smtClean="0"/>
            <a:t>«no son capaces de utilizar ciertas herramientas o maquinarias normales, por lo que necesito invertir en dispositivos especiales que son muy caros»</a:t>
          </a:r>
          <a:endParaRPr lang="es-CL" dirty="0"/>
        </a:p>
      </dgm:t>
    </dgm:pt>
    <dgm:pt modelId="{6B946B81-47F6-4AAD-8AE9-62835E1DF517}" type="parTrans" cxnId="{C2677434-ABB6-4B87-A67F-35BA95828014}">
      <dgm:prSet/>
      <dgm:spPr/>
      <dgm:t>
        <a:bodyPr/>
        <a:lstStyle/>
        <a:p>
          <a:endParaRPr lang="es-CL"/>
        </a:p>
      </dgm:t>
    </dgm:pt>
    <dgm:pt modelId="{1ADD6C1B-97BC-4E0C-A005-5A26312FB2DE}" type="sibTrans" cxnId="{C2677434-ABB6-4B87-A67F-35BA95828014}">
      <dgm:prSet/>
      <dgm:spPr/>
      <dgm:t>
        <a:bodyPr/>
        <a:lstStyle/>
        <a:p>
          <a:endParaRPr lang="es-CL"/>
        </a:p>
      </dgm:t>
    </dgm:pt>
    <dgm:pt modelId="{D9479CCB-E20A-4886-B85E-9DE5BB6C8343}">
      <dgm:prSet phldrT="[Texto]"/>
      <dgm:spPr/>
      <dgm:t>
        <a:bodyPr/>
        <a:lstStyle/>
        <a:p>
          <a:r>
            <a:rPr lang="es-CL" dirty="0" smtClean="0"/>
            <a:t>«el entorno del trabajo en mi empresa es demasiado peligroso, lo que puede agravar la condición de la persona»</a:t>
          </a:r>
          <a:endParaRPr lang="es-CL" dirty="0"/>
        </a:p>
      </dgm:t>
    </dgm:pt>
    <dgm:pt modelId="{CFF76EA6-1A3F-4E99-ABF1-6E60A07FC305}" type="parTrans" cxnId="{27BF95F9-375A-4578-B80B-785BC5BDE423}">
      <dgm:prSet/>
      <dgm:spPr/>
      <dgm:t>
        <a:bodyPr/>
        <a:lstStyle/>
        <a:p>
          <a:endParaRPr lang="es-CL"/>
        </a:p>
      </dgm:t>
    </dgm:pt>
    <dgm:pt modelId="{C88574B2-D543-482D-BE56-102B1C2285BF}" type="sibTrans" cxnId="{27BF95F9-375A-4578-B80B-785BC5BDE423}">
      <dgm:prSet/>
      <dgm:spPr/>
      <dgm:t>
        <a:bodyPr/>
        <a:lstStyle/>
        <a:p>
          <a:endParaRPr lang="es-CL"/>
        </a:p>
      </dgm:t>
    </dgm:pt>
    <dgm:pt modelId="{F505ED0F-AADD-4778-85A5-F6F7A00E4C8E}" type="pres">
      <dgm:prSet presAssocID="{D3503598-EEB6-4A93-B575-EA99A4DD4443}" presName="Name0" presStyleCnt="0">
        <dgm:presLayoutVars>
          <dgm:dir/>
          <dgm:resizeHandles val="exact"/>
        </dgm:presLayoutVars>
      </dgm:prSet>
      <dgm:spPr/>
      <dgm:t>
        <a:bodyPr/>
        <a:lstStyle/>
        <a:p>
          <a:endParaRPr lang="es-CL"/>
        </a:p>
      </dgm:t>
    </dgm:pt>
    <dgm:pt modelId="{E7A5ABFF-6D22-459D-8727-F8BCD65EC3F7}" type="pres">
      <dgm:prSet presAssocID="{65007325-B76A-4494-8BAA-3F871A7F6AC8}" presName="composite" presStyleCnt="0"/>
      <dgm:spPr/>
    </dgm:pt>
    <dgm:pt modelId="{AABE78B6-B3F4-431F-8B92-70E02ABE3552}" type="pres">
      <dgm:prSet presAssocID="{65007325-B76A-4494-8BAA-3F871A7F6AC8}" presName="rect1" presStyleLbl="trAlignAcc1" presStyleIdx="0" presStyleCnt="2" custScaleX="121097" custLinFactNeighborX="1043" custLinFactNeighborY="-13291">
        <dgm:presLayoutVars>
          <dgm:bulletEnabled val="1"/>
        </dgm:presLayoutVars>
      </dgm:prSet>
      <dgm:spPr/>
      <dgm:t>
        <a:bodyPr/>
        <a:lstStyle/>
        <a:p>
          <a:endParaRPr lang="es-CL"/>
        </a:p>
      </dgm:t>
    </dgm:pt>
    <dgm:pt modelId="{F8E8194B-9FCF-4C98-98E7-E6AABEBB1F33}" type="pres">
      <dgm:prSet presAssocID="{65007325-B76A-4494-8BAA-3F871A7F6AC8}" presName="rect2" presStyleLbl="fgImgPlace1" presStyleIdx="0" presStyleCnt="2" custScaleX="125584" custScaleY="100356" custLinFactNeighborX="-82667" custLinFactNeighborY="2232"/>
      <dgm:spPr>
        <a:blipFill>
          <a:blip xmlns:r="http://schemas.openxmlformats.org/officeDocument/2006/relationships" r:embed="rId1">
            <a:extLst>
              <a:ext uri="{28A0092B-C50C-407E-A947-70E740481C1C}">
                <a14:useLocalDpi xmlns:a14="http://schemas.microsoft.com/office/drawing/2010/main" xmlns="" val="0"/>
              </a:ext>
            </a:extLst>
          </a:blip>
          <a:srcRect/>
          <a:stretch>
            <a:fillRect l="-83000" r="-83000"/>
          </a:stretch>
        </a:blipFill>
      </dgm:spPr>
    </dgm:pt>
    <dgm:pt modelId="{6FE5485E-5BD8-41D7-A069-61DEB2340ECF}" type="pres">
      <dgm:prSet presAssocID="{1ADD6C1B-97BC-4E0C-A005-5A26312FB2DE}" presName="sibTrans" presStyleCnt="0"/>
      <dgm:spPr/>
    </dgm:pt>
    <dgm:pt modelId="{AF8A4B60-EDAB-4D6D-959A-AE49E6DBCB96}" type="pres">
      <dgm:prSet presAssocID="{D9479CCB-E20A-4886-B85E-9DE5BB6C8343}" presName="composite" presStyleCnt="0"/>
      <dgm:spPr/>
    </dgm:pt>
    <dgm:pt modelId="{1B867709-FFBB-454D-9E15-6A9CF57C7720}" type="pres">
      <dgm:prSet presAssocID="{D9479CCB-E20A-4886-B85E-9DE5BB6C8343}" presName="rect1" presStyleLbl="trAlignAcc1" presStyleIdx="1" presStyleCnt="2" custScaleX="114271" custLinFactNeighborX="3978" custLinFactNeighborY="-19038">
        <dgm:presLayoutVars>
          <dgm:bulletEnabled val="1"/>
        </dgm:presLayoutVars>
      </dgm:prSet>
      <dgm:spPr/>
      <dgm:t>
        <a:bodyPr/>
        <a:lstStyle/>
        <a:p>
          <a:endParaRPr lang="es-CL"/>
        </a:p>
      </dgm:t>
    </dgm:pt>
    <dgm:pt modelId="{921F3A43-B1F5-4AF6-964F-3B5ADE65EF17}" type="pres">
      <dgm:prSet presAssocID="{D9479CCB-E20A-4886-B85E-9DE5BB6C8343}" presName="rect2" presStyleLbl="fgImgPlace1" presStyleIdx="1" presStyleCnt="2" custScaleX="125652" custScaleY="101686" custLinFactNeighborX="-76864" custLinFactNeighborY="-2732"/>
      <dgm:spPr>
        <a:blipFill>
          <a:blip xmlns:r="http://schemas.openxmlformats.org/officeDocument/2006/relationships" r:embed="rId2">
            <a:extLst>
              <a:ext uri="{28A0092B-C50C-407E-A947-70E740481C1C}">
                <a14:useLocalDpi xmlns:a14="http://schemas.microsoft.com/office/drawing/2010/main" xmlns="" val="0"/>
              </a:ext>
            </a:extLst>
          </a:blip>
          <a:srcRect/>
          <a:stretch>
            <a:fillRect l="-36000" r="-36000"/>
          </a:stretch>
        </a:blipFill>
      </dgm:spPr>
    </dgm:pt>
  </dgm:ptLst>
  <dgm:cxnLst>
    <dgm:cxn modelId="{B07928B5-2868-4B18-96DF-DF827F2250D1}" type="presOf" srcId="{65007325-B76A-4494-8BAA-3F871A7F6AC8}" destId="{AABE78B6-B3F4-431F-8B92-70E02ABE3552}" srcOrd="0" destOrd="0" presId="urn:microsoft.com/office/officeart/2008/layout/PictureStrips"/>
    <dgm:cxn modelId="{BF68A9AA-78EF-4E01-A38F-6FCA20146D7A}" type="presOf" srcId="{D3503598-EEB6-4A93-B575-EA99A4DD4443}" destId="{F505ED0F-AADD-4778-85A5-F6F7A00E4C8E}" srcOrd="0" destOrd="0" presId="urn:microsoft.com/office/officeart/2008/layout/PictureStrips"/>
    <dgm:cxn modelId="{C2677434-ABB6-4B87-A67F-35BA95828014}" srcId="{D3503598-EEB6-4A93-B575-EA99A4DD4443}" destId="{65007325-B76A-4494-8BAA-3F871A7F6AC8}" srcOrd="0" destOrd="0" parTransId="{6B946B81-47F6-4AAD-8AE9-62835E1DF517}" sibTransId="{1ADD6C1B-97BC-4E0C-A005-5A26312FB2DE}"/>
    <dgm:cxn modelId="{4AC39E9B-FD12-4316-BD31-C1236634F16F}" type="presOf" srcId="{D9479CCB-E20A-4886-B85E-9DE5BB6C8343}" destId="{1B867709-FFBB-454D-9E15-6A9CF57C7720}" srcOrd="0" destOrd="0" presId="urn:microsoft.com/office/officeart/2008/layout/PictureStrips"/>
    <dgm:cxn modelId="{27BF95F9-375A-4578-B80B-785BC5BDE423}" srcId="{D3503598-EEB6-4A93-B575-EA99A4DD4443}" destId="{D9479CCB-E20A-4886-B85E-9DE5BB6C8343}" srcOrd="1" destOrd="0" parTransId="{CFF76EA6-1A3F-4E99-ABF1-6E60A07FC305}" sibTransId="{C88574B2-D543-482D-BE56-102B1C2285BF}"/>
    <dgm:cxn modelId="{7EC2F484-A173-42E5-B35F-1BC686087073}" type="presParOf" srcId="{F505ED0F-AADD-4778-85A5-F6F7A00E4C8E}" destId="{E7A5ABFF-6D22-459D-8727-F8BCD65EC3F7}" srcOrd="0" destOrd="0" presId="urn:microsoft.com/office/officeart/2008/layout/PictureStrips"/>
    <dgm:cxn modelId="{5832F263-BAD3-4A7B-B414-B854C677687C}" type="presParOf" srcId="{E7A5ABFF-6D22-459D-8727-F8BCD65EC3F7}" destId="{AABE78B6-B3F4-431F-8B92-70E02ABE3552}" srcOrd="0" destOrd="0" presId="urn:microsoft.com/office/officeart/2008/layout/PictureStrips"/>
    <dgm:cxn modelId="{17719CAD-3E3F-4D25-999B-A5342A45A4C6}" type="presParOf" srcId="{E7A5ABFF-6D22-459D-8727-F8BCD65EC3F7}" destId="{F8E8194B-9FCF-4C98-98E7-E6AABEBB1F33}" srcOrd="1" destOrd="0" presId="urn:microsoft.com/office/officeart/2008/layout/PictureStrips"/>
    <dgm:cxn modelId="{2E567789-8980-423F-86E8-D82912C98A54}" type="presParOf" srcId="{F505ED0F-AADD-4778-85A5-F6F7A00E4C8E}" destId="{6FE5485E-5BD8-41D7-A069-61DEB2340ECF}" srcOrd="1" destOrd="0" presId="urn:microsoft.com/office/officeart/2008/layout/PictureStrips"/>
    <dgm:cxn modelId="{492899FB-9A9C-41BD-8483-69E11406595A}" type="presParOf" srcId="{F505ED0F-AADD-4778-85A5-F6F7A00E4C8E}" destId="{AF8A4B60-EDAB-4D6D-959A-AE49E6DBCB96}" srcOrd="2" destOrd="0" presId="urn:microsoft.com/office/officeart/2008/layout/PictureStrips"/>
    <dgm:cxn modelId="{39BA879F-04C2-41C7-BE47-44BF8A02DAC7}" type="presParOf" srcId="{AF8A4B60-EDAB-4D6D-959A-AE49E6DBCB96}" destId="{1B867709-FFBB-454D-9E15-6A9CF57C7720}" srcOrd="0" destOrd="0" presId="urn:microsoft.com/office/officeart/2008/layout/PictureStrips"/>
    <dgm:cxn modelId="{3188F243-6298-48B9-8D3E-3C9AD5F17523}" type="presParOf" srcId="{AF8A4B60-EDAB-4D6D-959A-AE49E6DBCB96}" destId="{921F3A43-B1F5-4AF6-964F-3B5ADE65EF17}" srcOrd="1" destOrd="0" presId="urn:microsoft.com/office/officeart/2008/layout/PictureStrip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76875A-41CE-4F64-A77D-097FC72F0B1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CL"/>
        </a:p>
      </dgm:t>
    </dgm:pt>
    <dgm:pt modelId="{2AE6B5E6-223A-469C-885B-92AB3CDEB9E3}">
      <dgm:prSet phldrT="[Texto]" custT="1"/>
      <dgm:spPr/>
      <dgm:t>
        <a:bodyPr/>
        <a:lstStyle/>
        <a:p>
          <a:pPr algn="ctr"/>
          <a:r>
            <a:rPr lang="es-CL" sz="1800" b="1" dirty="0" smtClean="0"/>
            <a:t>«mis clientes pueden incomodarse al tratar con estas personas </a:t>
          </a:r>
          <a:endParaRPr lang="es-CL" sz="1800" b="1" dirty="0"/>
        </a:p>
      </dgm:t>
    </dgm:pt>
    <dgm:pt modelId="{C18560EF-F67D-4F6B-9E7F-8A1A8AA84A83}" type="parTrans" cxnId="{B4C4C383-7EFE-4B12-870D-DAFBA7602E22}">
      <dgm:prSet/>
      <dgm:spPr/>
      <dgm:t>
        <a:bodyPr/>
        <a:lstStyle/>
        <a:p>
          <a:endParaRPr lang="es-CL"/>
        </a:p>
      </dgm:t>
    </dgm:pt>
    <dgm:pt modelId="{04EA9542-ADAB-415B-8DB5-5BC755620715}" type="sibTrans" cxnId="{B4C4C383-7EFE-4B12-870D-DAFBA7602E22}">
      <dgm:prSet/>
      <dgm:spPr/>
      <dgm:t>
        <a:bodyPr/>
        <a:lstStyle/>
        <a:p>
          <a:endParaRPr lang="es-CL"/>
        </a:p>
      </dgm:t>
    </dgm:pt>
    <dgm:pt modelId="{BE92AAC0-0EB7-4305-81A6-EE14DA2F3FFC}">
      <dgm:prSet phldrT="[Texto]" custT="1"/>
      <dgm:spPr/>
      <dgm:t>
        <a:bodyPr/>
        <a:lstStyle/>
        <a:p>
          <a:pPr algn="ctr"/>
          <a:r>
            <a:rPr lang="es-CL" sz="1800" b="1" dirty="0" smtClean="0"/>
            <a:t>«mis trabajadores pueden tener problemas de comunicación con ellos»</a:t>
          </a:r>
          <a:endParaRPr lang="es-CL" sz="900" b="1" dirty="0"/>
        </a:p>
      </dgm:t>
    </dgm:pt>
    <dgm:pt modelId="{7FA6CCBC-6F8C-4A1D-962B-B9A2C6F20381}" type="parTrans" cxnId="{94FA9326-799C-45B0-85FD-D35213AED45B}">
      <dgm:prSet/>
      <dgm:spPr/>
      <dgm:t>
        <a:bodyPr/>
        <a:lstStyle/>
        <a:p>
          <a:endParaRPr lang="es-CL"/>
        </a:p>
      </dgm:t>
    </dgm:pt>
    <dgm:pt modelId="{B3A27CBE-7C24-4097-8A9A-BD290D45A823}" type="sibTrans" cxnId="{94FA9326-799C-45B0-85FD-D35213AED45B}">
      <dgm:prSet/>
      <dgm:spPr/>
      <dgm:t>
        <a:bodyPr/>
        <a:lstStyle/>
        <a:p>
          <a:endParaRPr lang="es-CL"/>
        </a:p>
      </dgm:t>
    </dgm:pt>
    <dgm:pt modelId="{6F6BC6FA-D329-45FC-88AE-52FACACB548A}" type="pres">
      <dgm:prSet presAssocID="{5A76875A-41CE-4F64-A77D-097FC72F0B12}" presName="linear" presStyleCnt="0">
        <dgm:presLayoutVars>
          <dgm:dir/>
          <dgm:animLvl val="lvl"/>
          <dgm:resizeHandles val="exact"/>
        </dgm:presLayoutVars>
      </dgm:prSet>
      <dgm:spPr/>
      <dgm:t>
        <a:bodyPr/>
        <a:lstStyle/>
        <a:p>
          <a:endParaRPr lang="es-CL"/>
        </a:p>
      </dgm:t>
    </dgm:pt>
    <dgm:pt modelId="{A8637A9F-E77E-4694-B1C6-2E51D9735508}" type="pres">
      <dgm:prSet presAssocID="{2AE6B5E6-223A-469C-885B-92AB3CDEB9E3}" presName="parentLin" presStyleCnt="0"/>
      <dgm:spPr/>
    </dgm:pt>
    <dgm:pt modelId="{4C575944-BB30-4EBA-9F4D-EEB83D0DB1AC}" type="pres">
      <dgm:prSet presAssocID="{2AE6B5E6-223A-469C-885B-92AB3CDEB9E3}" presName="parentLeftMargin" presStyleLbl="node1" presStyleIdx="0" presStyleCnt="2"/>
      <dgm:spPr/>
      <dgm:t>
        <a:bodyPr/>
        <a:lstStyle/>
        <a:p>
          <a:endParaRPr lang="es-CL"/>
        </a:p>
      </dgm:t>
    </dgm:pt>
    <dgm:pt modelId="{172E8CAC-EBAD-41DE-A992-45E0C59B6BA8}" type="pres">
      <dgm:prSet presAssocID="{2AE6B5E6-223A-469C-885B-92AB3CDEB9E3}" presName="parentText" presStyleLbl="node1" presStyleIdx="0" presStyleCnt="2" custScaleX="112143" custScaleY="54914" custLinFactNeighborX="48754" custLinFactNeighborY="-5883">
        <dgm:presLayoutVars>
          <dgm:chMax val="0"/>
          <dgm:bulletEnabled val="1"/>
        </dgm:presLayoutVars>
      </dgm:prSet>
      <dgm:spPr/>
      <dgm:t>
        <a:bodyPr/>
        <a:lstStyle/>
        <a:p>
          <a:endParaRPr lang="es-CL"/>
        </a:p>
      </dgm:t>
    </dgm:pt>
    <dgm:pt modelId="{595B6560-5347-4A9E-B8AD-69A9143D54B6}" type="pres">
      <dgm:prSet presAssocID="{2AE6B5E6-223A-469C-885B-92AB3CDEB9E3}" presName="negativeSpace" presStyleCnt="0"/>
      <dgm:spPr/>
    </dgm:pt>
    <dgm:pt modelId="{51F51499-5FB1-49E4-A3A4-8D7C90077388}" type="pres">
      <dgm:prSet presAssocID="{2AE6B5E6-223A-469C-885B-92AB3CDEB9E3}" presName="childText" presStyleLbl="conFgAcc1" presStyleIdx="0" presStyleCnt="2" custScaleY="18741" custLinFactNeighborX="1063" custLinFactNeighborY="64070">
        <dgm:presLayoutVars>
          <dgm:bulletEnabled val="1"/>
        </dgm:presLayoutVars>
      </dgm:prSet>
      <dgm:spPr/>
    </dgm:pt>
    <dgm:pt modelId="{770A1503-78CF-4A0A-9B6F-CC2363FC5D2C}" type="pres">
      <dgm:prSet presAssocID="{04EA9542-ADAB-415B-8DB5-5BC755620715}" presName="spaceBetweenRectangles" presStyleCnt="0"/>
      <dgm:spPr/>
    </dgm:pt>
    <dgm:pt modelId="{B191246A-C89D-418C-8981-EF47B749A7F0}" type="pres">
      <dgm:prSet presAssocID="{BE92AAC0-0EB7-4305-81A6-EE14DA2F3FFC}" presName="parentLin" presStyleCnt="0"/>
      <dgm:spPr/>
    </dgm:pt>
    <dgm:pt modelId="{302285C2-6BEF-4E91-9A4B-9B2E78EC048B}" type="pres">
      <dgm:prSet presAssocID="{BE92AAC0-0EB7-4305-81A6-EE14DA2F3FFC}" presName="parentLeftMargin" presStyleLbl="node1" presStyleIdx="0" presStyleCnt="2"/>
      <dgm:spPr/>
      <dgm:t>
        <a:bodyPr/>
        <a:lstStyle/>
        <a:p>
          <a:endParaRPr lang="es-CL"/>
        </a:p>
      </dgm:t>
    </dgm:pt>
    <dgm:pt modelId="{E72123C3-C802-4A46-9C87-970FC6DFF66B}" type="pres">
      <dgm:prSet presAssocID="{BE92AAC0-0EB7-4305-81A6-EE14DA2F3FFC}" presName="parentText" presStyleLbl="node1" presStyleIdx="1" presStyleCnt="2" custScaleX="112143" custScaleY="54107" custLinFactNeighborX="48754" custLinFactNeighborY="19665">
        <dgm:presLayoutVars>
          <dgm:chMax val="0"/>
          <dgm:bulletEnabled val="1"/>
        </dgm:presLayoutVars>
      </dgm:prSet>
      <dgm:spPr/>
      <dgm:t>
        <a:bodyPr/>
        <a:lstStyle/>
        <a:p>
          <a:endParaRPr lang="es-CL"/>
        </a:p>
      </dgm:t>
    </dgm:pt>
    <dgm:pt modelId="{FAD2B567-C6BC-41C8-B4CC-11F44F7CA26D}" type="pres">
      <dgm:prSet presAssocID="{BE92AAC0-0EB7-4305-81A6-EE14DA2F3FFC}" presName="negativeSpace" presStyleCnt="0"/>
      <dgm:spPr/>
    </dgm:pt>
    <dgm:pt modelId="{D688D73F-5490-4094-A116-D4D9F385F40A}" type="pres">
      <dgm:prSet presAssocID="{BE92AAC0-0EB7-4305-81A6-EE14DA2F3FFC}" presName="childText" presStyleLbl="conFgAcc1" presStyleIdx="1" presStyleCnt="2" custScaleY="17983" custLinFactNeighborX="1063" custLinFactNeighborY="74237">
        <dgm:presLayoutVars>
          <dgm:bulletEnabled val="1"/>
        </dgm:presLayoutVars>
      </dgm:prSet>
      <dgm:spPr/>
    </dgm:pt>
  </dgm:ptLst>
  <dgm:cxnLst>
    <dgm:cxn modelId="{0F955306-F7BB-4803-B50C-7E0082786A2F}" type="presOf" srcId="{BE92AAC0-0EB7-4305-81A6-EE14DA2F3FFC}" destId="{302285C2-6BEF-4E91-9A4B-9B2E78EC048B}" srcOrd="0" destOrd="0" presId="urn:microsoft.com/office/officeart/2005/8/layout/list1"/>
    <dgm:cxn modelId="{B4C4C383-7EFE-4B12-870D-DAFBA7602E22}" srcId="{5A76875A-41CE-4F64-A77D-097FC72F0B12}" destId="{2AE6B5E6-223A-469C-885B-92AB3CDEB9E3}" srcOrd="0" destOrd="0" parTransId="{C18560EF-F67D-4F6B-9E7F-8A1A8AA84A83}" sibTransId="{04EA9542-ADAB-415B-8DB5-5BC755620715}"/>
    <dgm:cxn modelId="{94FA9326-799C-45B0-85FD-D35213AED45B}" srcId="{5A76875A-41CE-4F64-A77D-097FC72F0B12}" destId="{BE92AAC0-0EB7-4305-81A6-EE14DA2F3FFC}" srcOrd="1" destOrd="0" parTransId="{7FA6CCBC-6F8C-4A1D-962B-B9A2C6F20381}" sibTransId="{B3A27CBE-7C24-4097-8A9A-BD290D45A823}"/>
    <dgm:cxn modelId="{84B08D34-B9EB-4CCB-99E5-F4284744DE64}" type="presOf" srcId="{2AE6B5E6-223A-469C-885B-92AB3CDEB9E3}" destId="{4C575944-BB30-4EBA-9F4D-EEB83D0DB1AC}" srcOrd="0" destOrd="0" presId="urn:microsoft.com/office/officeart/2005/8/layout/list1"/>
    <dgm:cxn modelId="{2CC2BCB0-94C1-48B6-8958-15146CB7837C}" type="presOf" srcId="{5A76875A-41CE-4F64-A77D-097FC72F0B12}" destId="{6F6BC6FA-D329-45FC-88AE-52FACACB548A}" srcOrd="0" destOrd="0" presId="urn:microsoft.com/office/officeart/2005/8/layout/list1"/>
    <dgm:cxn modelId="{0416B45F-772D-461D-9A53-7158CD76F7A4}" type="presOf" srcId="{2AE6B5E6-223A-469C-885B-92AB3CDEB9E3}" destId="{172E8CAC-EBAD-41DE-A992-45E0C59B6BA8}" srcOrd="1" destOrd="0" presId="urn:microsoft.com/office/officeart/2005/8/layout/list1"/>
    <dgm:cxn modelId="{0F6D4457-FDE1-4934-A66F-AB426A59EAE3}" type="presOf" srcId="{BE92AAC0-0EB7-4305-81A6-EE14DA2F3FFC}" destId="{E72123C3-C802-4A46-9C87-970FC6DFF66B}" srcOrd="1" destOrd="0" presId="urn:microsoft.com/office/officeart/2005/8/layout/list1"/>
    <dgm:cxn modelId="{480E8300-4D5F-4277-AB66-C4F42ED4AF21}" type="presParOf" srcId="{6F6BC6FA-D329-45FC-88AE-52FACACB548A}" destId="{A8637A9F-E77E-4694-B1C6-2E51D9735508}" srcOrd="0" destOrd="0" presId="urn:microsoft.com/office/officeart/2005/8/layout/list1"/>
    <dgm:cxn modelId="{CCC16B58-A806-4D5C-A2EC-516F4FA8753F}" type="presParOf" srcId="{A8637A9F-E77E-4694-B1C6-2E51D9735508}" destId="{4C575944-BB30-4EBA-9F4D-EEB83D0DB1AC}" srcOrd="0" destOrd="0" presId="urn:microsoft.com/office/officeart/2005/8/layout/list1"/>
    <dgm:cxn modelId="{2D6F0160-7905-45CF-935E-93F0510E0106}" type="presParOf" srcId="{A8637A9F-E77E-4694-B1C6-2E51D9735508}" destId="{172E8CAC-EBAD-41DE-A992-45E0C59B6BA8}" srcOrd="1" destOrd="0" presId="urn:microsoft.com/office/officeart/2005/8/layout/list1"/>
    <dgm:cxn modelId="{CDCD4503-8455-4961-A57F-F639A17C8B6A}" type="presParOf" srcId="{6F6BC6FA-D329-45FC-88AE-52FACACB548A}" destId="{595B6560-5347-4A9E-B8AD-69A9143D54B6}" srcOrd="1" destOrd="0" presId="urn:microsoft.com/office/officeart/2005/8/layout/list1"/>
    <dgm:cxn modelId="{19D364AA-80A3-47D6-956A-0F64FEBA4893}" type="presParOf" srcId="{6F6BC6FA-D329-45FC-88AE-52FACACB548A}" destId="{51F51499-5FB1-49E4-A3A4-8D7C90077388}" srcOrd="2" destOrd="0" presId="urn:microsoft.com/office/officeart/2005/8/layout/list1"/>
    <dgm:cxn modelId="{D2E506AA-62F7-4416-837B-5E9A48619BCF}" type="presParOf" srcId="{6F6BC6FA-D329-45FC-88AE-52FACACB548A}" destId="{770A1503-78CF-4A0A-9B6F-CC2363FC5D2C}" srcOrd="3" destOrd="0" presId="urn:microsoft.com/office/officeart/2005/8/layout/list1"/>
    <dgm:cxn modelId="{6E75B963-668E-4A3D-AA80-735347DE74FD}" type="presParOf" srcId="{6F6BC6FA-D329-45FC-88AE-52FACACB548A}" destId="{B191246A-C89D-418C-8981-EF47B749A7F0}" srcOrd="4" destOrd="0" presId="urn:microsoft.com/office/officeart/2005/8/layout/list1"/>
    <dgm:cxn modelId="{F0137EC9-7513-473A-B990-201BE3C7C7A9}" type="presParOf" srcId="{B191246A-C89D-418C-8981-EF47B749A7F0}" destId="{302285C2-6BEF-4E91-9A4B-9B2E78EC048B}" srcOrd="0" destOrd="0" presId="urn:microsoft.com/office/officeart/2005/8/layout/list1"/>
    <dgm:cxn modelId="{5157C711-3092-4AC9-A9D9-8CB74E522FAF}" type="presParOf" srcId="{B191246A-C89D-418C-8981-EF47B749A7F0}" destId="{E72123C3-C802-4A46-9C87-970FC6DFF66B}" srcOrd="1" destOrd="0" presId="urn:microsoft.com/office/officeart/2005/8/layout/list1"/>
    <dgm:cxn modelId="{3B525BE3-8E68-4F65-8B6F-2421864E4E25}" type="presParOf" srcId="{6F6BC6FA-D329-45FC-88AE-52FACACB548A}" destId="{FAD2B567-C6BC-41C8-B4CC-11F44F7CA26D}" srcOrd="5" destOrd="0" presId="urn:microsoft.com/office/officeart/2005/8/layout/list1"/>
    <dgm:cxn modelId="{B184D042-19D0-44FE-9CD6-19C5AB64F113}" type="presParOf" srcId="{6F6BC6FA-D329-45FC-88AE-52FACACB548A}" destId="{D688D73F-5490-4094-A116-D4D9F385F40A}" srcOrd="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B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E96370-417A-4460-BDF0-64AD39043A25}" type="datetimeFigureOut">
              <a:rPr lang="es-BO" smtClean="0"/>
              <a:pPr/>
              <a:t>30/05/2016</a:t>
            </a:fld>
            <a:endParaRPr lang="es-B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B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B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F28C52-F58B-484F-BA50-EA555A4154F8}" type="slidenum">
              <a:rPr lang="es-BO" smtClean="0"/>
              <a:pPr/>
              <a:t>‹Nº›</a:t>
            </a:fld>
            <a:endParaRPr lang="es-BO"/>
          </a:p>
        </p:txBody>
      </p:sp>
    </p:spTree>
    <p:extLst>
      <p:ext uri="{BB962C8B-B14F-4D97-AF65-F5344CB8AC3E}">
        <p14:creationId xmlns:p14="http://schemas.microsoft.com/office/powerpoint/2010/main" xmlns="" val="3530582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BO" dirty="0"/>
          </a:p>
        </p:txBody>
      </p:sp>
      <p:sp>
        <p:nvSpPr>
          <p:cNvPr id="4" name="3 Marcador de número de diapositiva"/>
          <p:cNvSpPr>
            <a:spLocks noGrp="1"/>
          </p:cNvSpPr>
          <p:nvPr>
            <p:ph type="sldNum" sz="quarter" idx="10"/>
          </p:nvPr>
        </p:nvSpPr>
        <p:spPr/>
        <p:txBody>
          <a:bodyPr/>
          <a:lstStyle/>
          <a:p>
            <a:fld id="{B7F28C52-F58B-484F-BA50-EA555A4154F8}" type="slidenum">
              <a:rPr lang="es-BO" smtClean="0"/>
              <a:pPr/>
              <a:t>30</a:t>
            </a:fld>
            <a:endParaRPr lang="es-BO"/>
          </a:p>
        </p:txBody>
      </p:sp>
    </p:spTree>
    <p:extLst>
      <p:ext uri="{BB962C8B-B14F-4D97-AF65-F5344CB8AC3E}">
        <p14:creationId xmlns:p14="http://schemas.microsoft.com/office/powerpoint/2010/main" xmlns="" val="717039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E719E573-4B3F-4D1D-9458-7EACAAEBAD7D}" type="datetimeFigureOut">
              <a:rPr lang="es-CL" smtClean="0"/>
              <a:pPr/>
              <a:t>30-05-2016</a:t>
            </a:fld>
            <a:endParaRPr lang="es-C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C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7EC8EA8-31D6-4035-B716-4CDE4366A778}" type="slidenum">
              <a:rPr lang="es-CL" smtClean="0"/>
              <a:pPr/>
              <a:t>‹Nº›</a:t>
            </a:fld>
            <a:endParaRPr lang="es-C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A7EC8EA8-31D6-4035-B716-4CDE4366A778}" type="slidenum">
              <a:rPr lang="es-CL" smtClean="0"/>
              <a:pPr/>
              <a:t>‹Nº›</a:t>
            </a:fld>
            <a:endParaRPr lang="es-CL"/>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7" name="Slide Number Placeholder 6"/>
          <p:cNvSpPr>
            <a:spLocks noGrp="1"/>
          </p:cNvSpPr>
          <p:nvPr>
            <p:ph type="sldNum" sz="quarter" idx="12"/>
          </p:nvPr>
        </p:nvSpPr>
        <p:spPr/>
        <p:txBody>
          <a:bodyPr/>
          <a:lstStyle/>
          <a:p>
            <a:fld id="{A7EC8EA8-31D6-4035-B716-4CDE4366A778}" type="slidenum">
              <a:rPr lang="es-CL" smtClean="0"/>
              <a:pPr/>
              <a:t>‹Nº›</a:t>
            </a:fld>
            <a:endParaRPr lang="es-C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719E573-4B3F-4D1D-9458-7EACAAEBAD7D}" type="datetimeFigureOut">
              <a:rPr lang="es-CL" smtClean="0"/>
              <a:pPr/>
              <a:t>30-05-2016</a:t>
            </a:fld>
            <a:endParaRPr lang="es-C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7" name="Slide Number Placeholder 6"/>
          <p:cNvSpPr>
            <a:spLocks noGrp="1"/>
          </p:cNvSpPr>
          <p:nvPr>
            <p:ph type="sldNum" sz="quarter" idx="12"/>
          </p:nvPr>
        </p:nvSpPr>
        <p:spPr/>
        <p:txBody>
          <a:bodyPr/>
          <a:lstStyle/>
          <a:p>
            <a:fld id="{A7EC8EA8-31D6-4035-B716-4CDE4366A778}"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E719E573-4B3F-4D1D-9458-7EACAAEBAD7D}" type="datetimeFigureOut">
              <a:rPr lang="es-CL" smtClean="0"/>
              <a:pPr/>
              <a:t>30-05-2016</a:t>
            </a:fld>
            <a:endParaRPr lang="es-C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C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7EC8EA8-31D6-4035-B716-4CDE4366A778}" type="slidenum">
              <a:rPr lang="es-CL" smtClean="0"/>
              <a:pPr/>
              <a:t>‹Nº›</a:t>
            </a:fld>
            <a:endParaRPr lang="es-CL"/>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media" Target="NULL"/><Relationship Id="rId2" Type="http://schemas.openxmlformats.org/officeDocument/2006/relationships/slideLayout" Target="../slideLayouts/slideLayout7.xml"/><Relationship Id="rId1" Type="http://schemas.openxmlformats.org/officeDocument/2006/relationships/video" Target="NULL" TargetMode="Externa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8.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discapacidadonline.com/tag/alimentacion"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620688"/>
            <a:ext cx="7848871" cy="3384376"/>
          </a:xfrm>
        </p:spPr>
        <p:txBody>
          <a:bodyPr>
            <a:normAutofit/>
          </a:bodyPr>
          <a:lstStyle/>
          <a:p>
            <a:r>
              <a:rPr lang="es-ES" sz="4800" b="1" dirty="0" smtClean="0">
                <a:solidFill>
                  <a:schemeClr val="tx1"/>
                </a:solidFill>
              </a:rPr>
              <a:t>DISCAPACIDAD E INCLUSION LABORAL</a:t>
            </a:r>
            <a:endParaRPr lang="es-ES" sz="4800" b="1" dirty="0">
              <a:solidFill>
                <a:schemeClr val="tx1"/>
              </a:solidFill>
            </a:endParaRPr>
          </a:p>
        </p:txBody>
      </p:sp>
      <p:sp>
        <p:nvSpPr>
          <p:cNvPr id="3" name="2 Subtítulo"/>
          <p:cNvSpPr>
            <a:spLocks noGrp="1"/>
          </p:cNvSpPr>
          <p:nvPr>
            <p:ph type="subTitle" idx="1"/>
          </p:nvPr>
        </p:nvSpPr>
        <p:spPr/>
        <p:txBody>
          <a:bodyPr>
            <a:normAutofit/>
          </a:bodyPr>
          <a:lstStyle/>
          <a:p>
            <a:r>
              <a:rPr lang="es-ES" sz="2000" dirty="0" smtClean="0">
                <a:solidFill>
                  <a:schemeClr val="accent2">
                    <a:lumMod val="60000"/>
                    <a:lumOff val="40000"/>
                  </a:schemeClr>
                </a:solidFill>
              </a:rPr>
              <a:t>FACILITADOR</a:t>
            </a:r>
          </a:p>
          <a:p>
            <a:r>
              <a:rPr lang="es-ES" sz="2000" dirty="0" smtClean="0">
                <a:solidFill>
                  <a:schemeClr val="accent2">
                    <a:lumMod val="60000"/>
                    <a:lumOff val="40000"/>
                  </a:schemeClr>
                </a:solidFill>
              </a:rPr>
              <a:t>Mgr Javier Mendoza </a:t>
            </a:r>
            <a:r>
              <a:rPr lang="es-ES" sz="2000" dirty="0" smtClean="0">
                <a:solidFill>
                  <a:schemeClr val="accent2">
                    <a:lumMod val="60000"/>
                    <a:lumOff val="40000"/>
                  </a:schemeClr>
                </a:solidFill>
              </a:rPr>
              <a:t>Y.</a:t>
            </a:r>
            <a:endParaRPr lang="es-ES" sz="2000" dirty="0">
              <a:solidFill>
                <a:schemeClr val="accent2">
                  <a:lumMod val="60000"/>
                  <a:lumOff val="40000"/>
                </a:schemeClr>
              </a:solidFill>
            </a:endParaRPr>
          </a:p>
        </p:txBody>
      </p:sp>
    </p:spTree>
    <p:extLst>
      <p:ext uri="{BB962C8B-B14F-4D97-AF65-F5344CB8AC3E}">
        <p14:creationId xmlns:p14="http://schemas.microsoft.com/office/powerpoint/2010/main" xmlns="" val="12479538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solidFill>
                  <a:schemeClr val="accent6"/>
                </a:solidFill>
              </a:rPr>
              <a:t>Discapacidad – Inclusión  laboral</a:t>
            </a:r>
            <a:endParaRPr lang="es-CL" dirty="0">
              <a:solidFill>
                <a:schemeClr val="accent6"/>
              </a:solidFill>
            </a:endParaRPr>
          </a:p>
        </p:txBody>
      </p:sp>
      <p:sp>
        <p:nvSpPr>
          <p:cNvPr id="3" name="2 Marcador de contenido"/>
          <p:cNvSpPr>
            <a:spLocks noGrp="1"/>
          </p:cNvSpPr>
          <p:nvPr>
            <p:ph idx="1"/>
          </p:nvPr>
        </p:nvSpPr>
        <p:spPr/>
        <p:txBody>
          <a:bodyPr/>
          <a:lstStyle/>
          <a:p>
            <a:pPr marL="68580" indent="0" algn="just">
              <a:buNone/>
            </a:pPr>
            <a:r>
              <a:rPr lang="es-CL" dirty="0"/>
              <a:t>La inclusión en el mundo laboral es una meta a la que aspira cualquier miembro de la sociedad, tenga o no discapacidad.</a:t>
            </a:r>
          </a:p>
        </p:txBody>
      </p:sp>
      <p:pic>
        <p:nvPicPr>
          <p:cNvPr id="4" name="3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843808" y="4088649"/>
            <a:ext cx="3448594" cy="2012404"/>
          </a:xfrm>
          <a:prstGeom prst="rect">
            <a:avLst/>
          </a:prstGeom>
        </p:spPr>
      </p:pic>
    </p:spTree>
    <p:extLst>
      <p:ext uri="{BB962C8B-B14F-4D97-AF65-F5344CB8AC3E}">
        <p14:creationId xmlns:p14="http://schemas.microsoft.com/office/powerpoint/2010/main" xmlns="" val="3536340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BC - Maria.mp4">
            <a:hlinkClick r:id="" action="ppaction://media"/>
          </p:cNvPr>
          <p:cNvPicPr>
            <a:picLocks noChangeAspect="1"/>
          </p:cNvPicPr>
          <p:nvPr>
            <a:videoFile r:link="rId1"/>
            <p:extLst>
              <p:ext uri="{DAA4B4D4-6D71-4841-9C94-3DE7FCFB9230}">
                <p14:media xmlns:p14="http://schemas.microsoft.com/office/powerpoint/2010/main" xmlns="" r:embed="rId3"/>
              </p:ext>
            </p:extLst>
          </p:nvPr>
        </p:nvPicPr>
        <p:blipFill>
          <a:blip r:embed="rId4" cstate="print"/>
          <a:stretch>
            <a:fillRect/>
          </a:stretch>
        </p:blipFill>
        <p:spPr>
          <a:xfrm>
            <a:off x="0" y="144016"/>
            <a:ext cx="9144000" cy="6309320"/>
          </a:xfrm>
          <a:prstGeom prst="rect">
            <a:avLst/>
          </a:prstGeom>
        </p:spPr>
      </p:pic>
    </p:spTree>
    <p:extLst>
      <p:ext uri="{BB962C8B-B14F-4D97-AF65-F5344CB8AC3E}">
        <p14:creationId xmlns:p14="http://schemas.microsoft.com/office/powerpoint/2010/main" xmlns="" val="18702351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vol="80000">
                <p:cTn id="7" fill="hold" display="0">
                  <p:stCondLst>
                    <p:cond delay="indefinite"/>
                  </p:stCondLst>
                </p:cTn>
                <p:tgtEl>
                  <p:spTgt spid="2"/>
                </p:tgtEl>
              </p:cMediaNode>
            </p:vide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1124744"/>
            <a:ext cx="6777317" cy="4707885"/>
          </a:xfrm>
        </p:spPr>
        <p:txBody>
          <a:bodyPr/>
          <a:lstStyle/>
          <a:p>
            <a:pPr marL="68580" indent="0">
              <a:buNone/>
            </a:pPr>
            <a:endParaRPr lang="es-ES" dirty="0" smtClean="0"/>
          </a:p>
          <a:p>
            <a:pPr marL="68580" indent="0">
              <a:buNone/>
            </a:pPr>
            <a:endParaRPr lang="es-ES" dirty="0"/>
          </a:p>
          <a:p>
            <a:pPr marL="68580" indent="0">
              <a:buNone/>
            </a:pPr>
            <a:r>
              <a:rPr lang="es-ES" sz="4000" dirty="0" smtClean="0">
                <a:solidFill>
                  <a:schemeClr val="accent6"/>
                </a:solidFill>
              </a:rPr>
              <a:t>¿PERO CUALES SON LAS PRINCIPALES BARRERAS PARA LA INCLUSION  LABORAL DE LAS PERSONAS CON DISCAPACIDAD</a:t>
            </a:r>
            <a:r>
              <a:rPr lang="es-ES" sz="3600" dirty="0" smtClean="0">
                <a:solidFill>
                  <a:schemeClr val="accent6"/>
                </a:solidFill>
              </a:rPr>
              <a:t>?</a:t>
            </a:r>
            <a:endParaRPr lang="es-ES" sz="3600" dirty="0">
              <a:solidFill>
                <a:schemeClr val="accent6"/>
              </a:solidFill>
            </a:endParaRPr>
          </a:p>
        </p:txBody>
      </p:sp>
    </p:spTree>
    <p:extLst>
      <p:ext uri="{BB962C8B-B14F-4D97-AF65-F5344CB8AC3E}">
        <p14:creationId xmlns:p14="http://schemas.microsoft.com/office/powerpoint/2010/main" xmlns="" val="13876338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5656343" y="2348880"/>
            <a:ext cx="2592288" cy="2448272"/>
          </a:xfrm>
        </p:spPr>
      </p:pic>
      <p:sp>
        <p:nvSpPr>
          <p:cNvPr id="5" name="4 CuadroTexto"/>
          <p:cNvSpPr txBox="1"/>
          <p:nvPr/>
        </p:nvSpPr>
        <p:spPr>
          <a:xfrm>
            <a:off x="899592" y="2564904"/>
            <a:ext cx="4752528" cy="3385542"/>
          </a:xfrm>
          <a:prstGeom prst="rect">
            <a:avLst/>
          </a:prstGeom>
          <a:noFill/>
        </p:spPr>
        <p:txBody>
          <a:bodyPr wrap="square" rtlCol="0">
            <a:spAutoFit/>
          </a:bodyPr>
          <a:lstStyle/>
          <a:p>
            <a:r>
              <a:rPr lang="es-CL" sz="2800" b="1" dirty="0" smtClean="0">
                <a:solidFill>
                  <a:schemeClr val="accent6"/>
                </a:solidFill>
              </a:rPr>
              <a:t>Existen dos tipos de barreras:</a:t>
            </a:r>
          </a:p>
          <a:p>
            <a:endParaRPr lang="es-CL" sz="2800" b="1" dirty="0" smtClean="0">
              <a:solidFill>
                <a:schemeClr val="accent6"/>
              </a:solidFill>
            </a:endParaRPr>
          </a:p>
          <a:p>
            <a:pPr marL="285750" indent="-285750">
              <a:buFont typeface="Arial" pitchFamily="34" charset="0"/>
              <a:buChar char="•"/>
            </a:pPr>
            <a:r>
              <a:rPr lang="es-CL" sz="2800" b="1" dirty="0" smtClean="0">
                <a:solidFill>
                  <a:schemeClr val="accent6"/>
                </a:solidFill>
              </a:rPr>
              <a:t>Actitudinales </a:t>
            </a:r>
          </a:p>
          <a:p>
            <a:endParaRPr lang="es-CL" sz="2800" b="1" dirty="0" smtClean="0">
              <a:solidFill>
                <a:schemeClr val="accent6"/>
              </a:solidFill>
            </a:endParaRPr>
          </a:p>
          <a:p>
            <a:pPr marL="285750" indent="-285750">
              <a:buFont typeface="Arial" pitchFamily="34" charset="0"/>
              <a:buChar char="•"/>
            </a:pPr>
            <a:r>
              <a:rPr lang="es-CL" sz="2800" b="1" dirty="0" smtClean="0">
                <a:solidFill>
                  <a:schemeClr val="accent6"/>
                </a:solidFill>
              </a:rPr>
              <a:t>Arquitectónicas</a:t>
            </a:r>
          </a:p>
          <a:p>
            <a:pPr marL="285750" indent="-285750">
              <a:buFont typeface="Arial" pitchFamily="34" charset="0"/>
              <a:buChar char="•"/>
            </a:pPr>
            <a:endParaRPr lang="es-CL" sz="2800" dirty="0">
              <a:solidFill>
                <a:schemeClr val="accent6"/>
              </a:solidFill>
            </a:endParaRPr>
          </a:p>
          <a:p>
            <a:pPr marL="285750" indent="-285750">
              <a:buFont typeface="Arial" pitchFamily="34" charset="0"/>
              <a:buChar char="•"/>
            </a:pPr>
            <a:endParaRPr lang="es-CL" sz="2800" dirty="0" smtClean="0">
              <a:solidFill>
                <a:schemeClr val="accent6"/>
              </a:solidFill>
            </a:endParaRPr>
          </a:p>
          <a:p>
            <a:endParaRPr lang="es-CL" dirty="0"/>
          </a:p>
        </p:txBody>
      </p:sp>
    </p:spTree>
    <p:extLst>
      <p:ext uri="{BB962C8B-B14F-4D97-AF65-F5344CB8AC3E}">
        <p14:creationId xmlns:p14="http://schemas.microsoft.com/office/powerpoint/2010/main" xmlns="" val="26060542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476672"/>
            <a:ext cx="7024744" cy="1143000"/>
          </a:xfrm>
        </p:spPr>
        <p:txBody>
          <a:bodyPr/>
          <a:lstStyle/>
          <a:p>
            <a:pPr algn="ctr"/>
            <a:r>
              <a:rPr lang="es-CL" b="1" dirty="0" smtClean="0"/>
              <a:t>Barreras actitudinales </a:t>
            </a:r>
            <a:endParaRPr lang="es-CL" b="1" dirty="0"/>
          </a:p>
        </p:txBody>
      </p:sp>
      <p:sp>
        <p:nvSpPr>
          <p:cNvPr id="5" name="4 Marcador de contenido"/>
          <p:cNvSpPr>
            <a:spLocks noGrp="1"/>
          </p:cNvSpPr>
          <p:nvPr>
            <p:ph idx="1"/>
          </p:nvPr>
        </p:nvSpPr>
        <p:spPr>
          <a:xfrm>
            <a:off x="1043608" y="1772816"/>
            <a:ext cx="6777317" cy="936104"/>
          </a:xfrm>
        </p:spPr>
        <p:txBody>
          <a:bodyPr>
            <a:noAutofit/>
          </a:bodyPr>
          <a:lstStyle/>
          <a:p>
            <a:r>
              <a:rPr lang="es-CL" sz="2000" dirty="0" smtClean="0"/>
              <a:t>Mitos en el ámbito empresarial al momento de contratar a personas con discapacidad…</a:t>
            </a:r>
            <a:endParaRPr lang="es-CL" sz="2000" dirty="0"/>
          </a:p>
        </p:txBody>
      </p:sp>
      <p:graphicFrame>
        <p:nvGraphicFramePr>
          <p:cNvPr id="8" name="7 Diagrama"/>
          <p:cNvGraphicFramePr/>
          <p:nvPr>
            <p:extLst>
              <p:ext uri="{D42A27DB-BD31-4B8C-83A1-F6EECF244321}">
                <p14:modId xmlns:p14="http://schemas.microsoft.com/office/powerpoint/2010/main" xmlns="" val="3555120538"/>
              </p:ext>
            </p:extLst>
          </p:nvPr>
        </p:nvGraphicFramePr>
        <p:xfrm>
          <a:off x="971600" y="2708920"/>
          <a:ext cx="6984776" cy="3528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9528233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xmlns="" val="3027623962"/>
              </p:ext>
            </p:extLst>
          </p:nvPr>
        </p:nvGraphicFramePr>
        <p:xfrm>
          <a:off x="1043608" y="2636912"/>
          <a:ext cx="6777037" cy="34563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9" name="8 Grupo"/>
          <p:cNvGrpSpPr/>
          <p:nvPr/>
        </p:nvGrpSpPr>
        <p:grpSpPr>
          <a:xfrm>
            <a:off x="3112692" y="1253383"/>
            <a:ext cx="2425090" cy="1816102"/>
            <a:chOff x="2219831" y="2826974"/>
            <a:chExt cx="2508975" cy="1683315"/>
          </a:xfrm>
        </p:grpSpPr>
        <p:sp>
          <p:nvSpPr>
            <p:cNvPr id="10" name="9 Rectángulo redondeado"/>
            <p:cNvSpPr/>
            <p:nvPr/>
          </p:nvSpPr>
          <p:spPr>
            <a:xfrm>
              <a:off x="2219831" y="2925329"/>
              <a:ext cx="2508975" cy="1584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10 Rectángulo"/>
            <p:cNvSpPr/>
            <p:nvPr/>
          </p:nvSpPr>
          <p:spPr>
            <a:xfrm>
              <a:off x="2495451" y="2826974"/>
              <a:ext cx="1957736" cy="16346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L" sz="1800" b="1" kern="1200" dirty="0" smtClean="0"/>
                <a:t>«son poco cumplidoras y faltan mucho al trabajo por enfermedad»</a:t>
              </a:r>
              <a:endParaRPr lang="es-CL" sz="1800" b="1" kern="1200" dirty="0"/>
            </a:p>
          </p:txBody>
        </p:sp>
      </p:grpSp>
      <p:pic>
        <p:nvPicPr>
          <p:cNvPr id="2" name="1 Imagen"/>
          <p:cNvPicPr>
            <a:picLocks noChangeAspect="1"/>
          </p:cNvPicPr>
          <p:nvPr/>
        </p:nvPicPr>
        <p:blipFill>
          <a:blip r:embed="rId7" cstate="print">
            <a:extLst>
              <a:ext uri="{28A0092B-C50C-407E-A947-70E740481C1C}">
                <a14:useLocalDpi xmlns:a14="http://schemas.microsoft.com/office/drawing/2010/main" xmlns="" val="0"/>
              </a:ext>
            </a:extLst>
          </a:blip>
          <a:stretch>
            <a:fillRect/>
          </a:stretch>
        </p:blipFill>
        <p:spPr>
          <a:xfrm rot="20733769">
            <a:off x="683568" y="606818"/>
            <a:ext cx="2029108" cy="2410162"/>
          </a:xfrm>
          <a:prstGeom prst="rect">
            <a:avLst/>
          </a:prstGeom>
        </p:spPr>
      </p:pic>
    </p:spTree>
    <p:extLst>
      <p:ext uri="{BB962C8B-B14F-4D97-AF65-F5344CB8AC3E}">
        <p14:creationId xmlns:p14="http://schemas.microsoft.com/office/powerpoint/2010/main" xmlns="" val="24626882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942724" y="620688"/>
            <a:ext cx="7024744" cy="926976"/>
          </a:xfrm>
        </p:spPr>
        <p:txBody>
          <a:bodyPr/>
          <a:lstStyle/>
          <a:p>
            <a:pPr algn="ctr"/>
            <a:r>
              <a:rPr lang="es-CL" b="1" dirty="0" smtClean="0">
                <a:solidFill>
                  <a:schemeClr val="accent6"/>
                </a:solidFill>
              </a:rPr>
              <a:t>Barreras arquitectónicas</a:t>
            </a:r>
            <a:endParaRPr lang="es-CL" b="1" dirty="0">
              <a:solidFill>
                <a:schemeClr val="accent6"/>
              </a:solidFill>
            </a:endParaRPr>
          </a:p>
        </p:txBody>
      </p:sp>
      <p:pic>
        <p:nvPicPr>
          <p:cNvPr id="4" name="3 Marcador de contenido"/>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979712" y="1900574"/>
            <a:ext cx="5184576" cy="3773450"/>
          </a:xfrm>
        </p:spPr>
      </p:pic>
      <p:sp>
        <p:nvSpPr>
          <p:cNvPr id="5" name="4 Rectángulo"/>
          <p:cNvSpPr/>
          <p:nvPr/>
        </p:nvSpPr>
        <p:spPr>
          <a:xfrm>
            <a:off x="611560" y="1844824"/>
            <a:ext cx="7848872" cy="923330"/>
          </a:xfrm>
          <a:prstGeom prst="rect">
            <a:avLst/>
          </a:prstGeom>
          <a:noFill/>
        </p:spPr>
        <p:txBody>
          <a:bodyPr wrap="square" lIns="91440" tIns="45720" rIns="91440" bIns="45720">
            <a:spAutoFit/>
          </a:bodyPr>
          <a:lstStyle/>
          <a:p>
            <a:pPr algn="ctr"/>
            <a:r>
              <a:rPr lang="es-E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accent6"/>
                </a:solidFill>
                <a:effectLst>
                  <a:outerShdw blurRad="41275" dist="12700" dir="12000000" algn="tl" rotWithShape="0">
                    <a:srgbClr val="000000">
                      <a:alpha val="40000"/>
                    </a:srgbClr>
                  </a:outerShdw>
                </a:effectLst>
              </a:rPr>
              <a:t>¿Dónde está el problema?</a:t>
            </a:r>
            <a:endParaRPr lang="es-E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accent6"/>
              </a:solidFill>
              <a:effectLst>
                <a:outerShdw blurRad="41275" dist="12700" dir="12000000" algn="tl" rotWithShape="0">
                  <a:srgbClr val="000000">
                    <a:alpha val="40000"/>
                  </a:srgbClr>
                </a:outerShdw>
              </a:effectLst>
            </a:endParaRPr>
          </a:p>
        </p:txBody>
      </p:sp>
      <p:sp>
        <p:nvSpPr>
          <p:cNvPr id="6" name="5 CuadroTexto"/>
          <p:cNvSpPr txBox="1"/>
          <p:nvPr/>
        </p:nvSpPr>
        <p:spPr>
          <a:xfrm>
            <a:off x="2006824" y="5884774"/>
            <a:ext cx="4896544" cy="1077218"/>
          </a:xfrm>
          <a:prstGeom prst="rect">
            <a:avLst/>
          </a:prstGeom>
          <a:noFill/>
        </p:spPr>
        <p:txBody>
          <a:bodyPr wrap="square" rtlCol="0">
            <a:spAutoFit/>
          </a:bodyPr>
          <a:lstStyle/>
          <a:p>
            <a:pPr algn="ctr"/>
            <a:r>
              <a:rPr lang="es-CL" sz="3200" b="1" dirty="0" smtClean="0">
                <a:solidFill>
                  <a:schemeClr val="accent6"/>
                </a:solidFill>
              </a:rPr>
              <a:t>El problema esta en el entorno</a:t>
            </a:r>
            <a:r>
              <a:rPr lang="es-CL" b="1" dirty="0" smtClean="0"/>
              <a:t>…</a:t>
            </a:r>
            <a:endParaRPr lang="es-CL" b="1" dirty="0"/>
          </a:p>
        </p:txBody>
      </p:sp>
    </p:spTree>
    <p:extLst>
      <p:ext uri="{BB962C8B-B14F-4D97-AF65-F5344CB8AC3E}">
        <p14:creationId xmlns:p14="http://schemas.microsoft.com/office/powerpoint/2010/main" xmlns="" val="7064882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274638"/>
            <a:ext cx="8229600" cy="706090"/>
          </a:xfrm>
        </p:spPr>
        <p:txBody>
          <a:bodyPr/>
          <a:lstStyle/>
          <a:p>
            <a:r>
              <a:rPr lang="es-ES" b="1" dirty="0" smtClean="0">
                <a:solidFill>
                  <a:schemeClr val="accent6"/>
                </a:solidFill>
              </a:rPr>
              <a:t>BARRERAS</a:t>
            </a:r>
          </a:p>
        </p:txBody>
      </p:sp>
      <p:sp>
        <p:nvSpPr>
          <p:cNvPr id="21507" name="Rectangle 3"/>
          <p:cNvSpPr>
            <a:spLocks noGrp="1"/>
          </p:cNvSpPr>
          <p:nvPr>
            <p:ph type="body" idx="1"/>
          </p:nvPr>
        </p:nvSpPr>
        <p:spPr>
          <a:xfrm>
            <a:off x="457200" y="980728"/>
            <a:ext cx="8229600" cy="5145435"/>
          </a:xfrm>
        </p:spPr>
        <p:txBody>
          <a:bodyPr>
            <a:normAutofit/>
          </a:bodyPr>
          <a:lstStyle/>
          <a:p>
            <a:pPr marL="0" indent="0" algn="ctr">
              <a:buNone/>
            </a:pPr>
            <a:r>
              <a:rPr lang="es-ES" sz="3600" b="1" dirty="0" smtClean="0">
                <a:solidFill>
                  <a:schemeClr val="accent6"/>
                </a:solidFill>
              </a:rPr>
              <a:t>Desde la Sociedad</a:t>
            </a:r>
            <a:r>
              <a:rPr lang="es-ES" sz="3600" dirty="0" smtClean="0">
                <a:solidFill>
                  <a:schemeClr val="accent6"/>
                </a:solidFill>
              </a:rPr>
              <a:t>:</a:t>
            </a:r>
          </a:p>
          <a:p>
            <a:r>
              <a:rPr lang="es-ES" sz="2400" b="1" dirty="0" smtClean="0"/>
              <a:t>Perduran en la sociedad los prejuicios que bloquean la aceptación de las personas con discapacidad y se subestima el potencial de sus capacidades para el trabajo y otras actividades.</a:t>
            </a:r>
          </a:p>
          <a:p>
            <a:pPr algn="dist"/>
            <a:endParaRPr lang="es-ES" sz="2400" b="1" dirty="0" smtClean="0"/>
          </a:p>
          <a:p>
            <a:pPr algn="dist"/>
            <a:r>
              <a:rPr lang="es-ES" sz="2400" b="1" dirty="0" smtClean="0"/>
              <a:t>El entorno físico carece de facilidades para el acceso, el traslado y la comunicación , entre otros aspectos.</a:t>
            </a:r>
          </a:p>
          <a:p>
            <a:pPr algn="dist"/>
            <a:endParaRPr lang="es-ES" sz="2400" b="1" dirty="0" smtClean="0"/>
          </a:p>
          <a:p>
            <a:pPr algn="dist"/>
            <a:r>
              <a:rPr lang="es-ES" sz="2400" b="1" dirty="0" smtClean="0"/>
              <a:t>Este importante sector de la población ha permanecido marginado, la mayor parte de las veces por desconocimiento</a:t>
            </a:r>
          </a:p>
          <a:p>
            <a:pPr marL="0" indent="0">
              <a:buNone/>
            </a:pPr>
            <a:r>
              <a:rPr lang="es-ES" sz="2400" b="1" dirty="0" smtClean="0"/>
              <a:t>     de sus capacidades. </a:t>
            </a:r>
          </a:p>
          <a:p>
            <a:pPr algn="dist"/>
            <a:endParaRPr lang="es-ES" sz="4000" dirty="0" smtClean="0"/>
          </a:p>
        </p:txBody>
      </p:sp>
    </p:spTree>
    <p:extLst>
      <p:ext uri="{BB962C8B-B14F-4D97-AF65-F5344CB8AC3E}">
        <p14:creationId xmlns:p14="http://schemas.microsoft.com/office/powerpoint/2010/main" xmlns="" val="14280860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274638"/>
            <a:ext cx="8229600" cy="850106"/>
          </a:xfrm>
        </p:spPr>
        <p:txBody>
          <a:bodyPr/>
          <a:lstStyle/>
          <a:p>
            <a:r>
              <a:rPr lang="es-ES" b="1" dirty="0" smtClean="0">
                <a:solidFill>
                  <a:schemeClr val="accent6"/>
                </a:solidFill>
              </a:rPr>
              <a:t>BARRERAS</a:t>
            </a:r>
          </a:p>
        </p:txBody>
      </p:sp>
      <p:sp>
        <p:nvSpPr>
          <p:cNvPr id="26627" name="Rectangle 3"/>
          <p:cNvSpPr>
            <a:spLocks noGrp="1"/>
          </p:cNvSpPr>
          <p:nvPr>
            <p:ph type="body" idx="1"/>
          </p:nvPr>
        </p:nvSpPr>
        <p:spPr>
          <a:xfrm>
            <a:off x="251520" y="1124744"/>
            <a:ext cx="8445624" cy="5328592"/>
          </a:xfrm>
        </p:spPr>
        <p:txBody>
          <a:bodyPr>
            <a:normAutofit/>
          </a:bodyPr>
          <a:lstStyle/>
          <a:p>
            <a:pPr marL="0" indent="0" algn="ctr">
              <a:lnSpc>
                <a:spcPct val="80000"/>
              </a:lnSpc>
              <a:buNone/>
            </a:pPr>
            <a:r>
              <a:rPr lang="es-ES" sz="3600" b="1" dirty="0" smtClean="0">
                <a:solidFill>
                  <a:schemeClr val="accent6"/>
                </a:solidFill>
              </a:rPr>
              <a:t>Desde la Empresa</a:t>
            </a:r>
            <a:r>
              <a:rPr lang="es-ES" sz="3600" b="1" dirty="0" smtClean="0">
                <a:solidFill>
                  <a:srgbClr val="FFC000"/>
                </a:solidFill>
              </a:rPr>
              <a:t>:</a:t>
            </a:r>
          </a:p>
          <a:p>
            <a:pPr algn="dist">
              <a:lnSpc>
                <a:spcPct val="80000"/>
              </a:lnSpc>
            </a:pPr>
            <a:r>
              <a:rPr lang="es-ES" sz="2400" b="1" dirty="0" smtClean="0"/>
              <a:t>Los empresarios directamente desconocen los condicionamientos y las posibilidades de los diversos tipos de discapacidades y son temerosos a nivel inconsciente , ya que realizan una proyección de temor  frente al hecho de la</a:t>
            </a:r>
          </a:p>
          <a:p>
            <a:pPr marL="0" indent="0">
              <a:lnSpc>
                <a:spcPct val="80000"/>
              </a:lnSpc>
              <a:buNone/>
            </a:pPr>
            <a:r>
              <a:rPr lang="es-ES" sz="2400" b="1" dirty="0"/>
              <a:t> </a:t>
            </a:r>
            <a:r>
              <a:rPr lang="es-ES" sz="2400" b="1" dirty="0" smtClean="0"/>
              <a:t>    enfermedad.</a:t>
            </a:r>
          </a:p>
          <a:p>
            <a:pPr algn="dist">
              <a:lnSpc>
                <a:spcPct val="80000"/>
              </a:lnSpc>
            </a:pPr>
            <a:endParaRPr lang="es-ES" sz="2400" b="1" dirty="0" smtClean="0"/>
          </a:p>
          <a:p>
            <a:pPr algn="dist">
              <a:lnSpc>
                <a:spcPct val="80000"/>
              </a:lnSpc>
            </a:pPr>
            <a:r>
              <a:rPr lang="es-ES" sz="2400" b="1" dirty="0" smtClean="0"/>
              <a:t>Miedo del empresario a que las personas con discapacidad no</a:t>
            </a:r>
          </a:p>
          <a:p>
            <a:pPr marL="0" indent="0">
              <a:lnSpc>
                <a:spcPct val="80000"/>
              </a:lnSpc>
              <a:buNone/>
            </a:pPr>
            <a:r>
              <a:rPr lang="es-ES" sz="2400" b="1" dirty="0"/>
              <a:t> </a:t>
            </a:r>
            <a:r>
              <a:rPr lang="es-ES" sz="2400" b="1" dirty="0" smtClean="0"/>
              <a:t>    sean bien aceptados por el público.</a:t>
            </a:r>
          </a:p>
          <a:p>
            <a:pPr marL="0" indent="0">
              <a:lnSpc>
                <a:spcPct val="80000"/>
              </a:lnSpc>
              <a:buNone/>
            </a:pPr>
            <a:endParaRPr lang="es-ES" sz="2400" b="1" dirty="0" smtClean="0"/>
          </a:p>
          <a:p>
            <a:pPr algn="dist">
              <a:lnSpc>
                <a:spcPct val="80000"/>
              </a:lnSpc>
            </a:pPr>
            <a:r>
              <a:rPr lang="es-ES" sz="2400" b="1" dirty="0" smtClean="0"/>
              <a:t>Desconfianza de la productividad de las personas con discapacidad, pueden exigirles máximo rendimiento , incluso</a:t>
            </a:r>
          </a:p>
          <a:p>
            <a:pPr marL="0" indent="0">
              <a:lnSpc>
                <a:spcPct val="80000"/>
              </a:lnSpc>
              <a:buNone/>
            </a:pPr>
            <a:r>
              <a:rPr lang="es-ES" sz="2400" b="1" dirty="0"/>
              <a:t> </a:t>
            </a:r>
            <a:r>
              <a:rPr lang="es-ES" sz="2400" b="1" dirty="0" smtClean="0"/>
              <a:t>    por encima de sus posibilidades</a:t>
            </a:r>
          </a:p>
        </p:txBody>
      </p:sp>
    </p:spTree>
    <p:extLst>
      <p:ext uri="{BB962C8B-B14F-4D97-AF65-F5344CB8AC3E}">
        <p14:creationId xmlns:p14="http://schemas.microsoft.com/office/powerpoint/2010/main" xmlns="" val="15694002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04664"/>
            <a:ext cx="7528682" cy="936104"/>
          </a:xfrm>
        </p:spPr>
        <p:txBody>
          <a:bodyPr/>
          <a:lstStyle/>
          <a:p>
            <a:r>
              <a:rPr lang="es-BO" dirty="0" smtClean="0">
                <a:solidFill>
                  <a:schemeClr val="accent6"/>
                </a:solidFill>
              </a:rPr>
              <a:t>BARRERAS </a:t>
            </a:r>
            <a:endParaRPr lang="es-BO" dirty="0">
              <a:solidFill>
                <a:schemeClr val="accent6"/>
              </a:solidFill>
            </a:endParaRPr>
          </a:p>
        </p:txBody>
      </p:sp>
      <p:sp>
        <p:nvSpPr>
          <p:cNvPr id="3" name="2 Marcador de contenido"/>
          <p:cNvSpPr>
            <a:spLocks noGrp="1"/>
          </p:cNvSpPr>
          <p:nvPr>
            <p:ph idx="1"/>
          </p:nvPr>
        </p:nvSpPr>
        <p:spPr>
          <a:xfrm>
            <a:off x="467544" y="1268760"/>
            <a:ext cx="7353265" cy="4563869"/>
          </a:xfrm>
        </p:spPr>
        <p:txBody>
          <a:bodyPr>
            <a:normAutofit lnSpcReduction="10000"/>
          </a:bodyPr>
          <a:lstStyle/>
          <a:p>
            <a:pPr marL="68580" indent="0" algn="ctr">
              <a:lnSpc>
                <a:spcPct val="90000"/>
              </a:lnSpc>
              <a:buNone/>
            </a:pPr>
            <a:r>
              <a:rPr lang="es-BO" b="1" dirty="0" smtClean="0">
                <a:solidFill>
                  <a:schemeClr val="accent6"/>
                </a:solidFill>
              </a:rPr>
              <a:t>DESDE LOS COMPAÑEROS</a:t>
            </a:r>
            <a:r>
              <a:rPr lang="es-ES" b="1" dirty="0" smtClean="0">
                <a:solidFill>
                  <a:schemeClr val="accent6"/>
                </a:solidFill>
              </a:rPr>
              <a:t> </a:t>
            </a:r>
          </a:p>
          <a:p>
            <a:pPr marL="68580" indent="0">
              <a:lnSpc>
                <a:spcPct val="90000"/>
              </a:lnSpc>
              <a:buNone/>
            </a:pPr>
            <a:endParaRPr lang="es-ES" b="1" dirty="0"/>
          </a:p>
          <a:p>
            <a:pPr>
              <a:lnSpc>
                <a:spcPct val="90000"/>
              </a:lnSpc>
            </a:pPr>
            <a:r>
              <a:rPr lang="es-ES" dirty="0" smtClean="0">
                <a:solidFill>
                  <a:schemeClr val="tx1"/>
                </a:solidFill>
              </a:rPr>
              <a:t>Reacción </a:t>
            </a:r>
            <a:r>
              <a:rPr lang="es-ES" dirty="0">
                <a:solidFill>
                  <a:schemeClr val="tx1"/>
                </a:solidFill>
              </a:rPr>
              <a:t>generalizada está dominada por </a:t>
            </a:r>
            <a:r>
              <a:rPr lang="es-ES" sz="2800" dirty="0">
                <a:solidFill>
                  <a:schemeClr val="tx1"/>
                </a:solidFill>
              </a:rPr>
              <a:t>los miedos</a:t>
            </a:r>
            <a:r>
              <a:rPr lang="es-ES" dirty="0">
                <a:solidFill>
                  <a:schemeClr val="tx1"/>
                </a:solidFill>
              </a:rPr>
              <a:t>, lo que conduce a comportamientos que van desde el más abierto rechazo y la total discriminación hasta la compasión , pasando por la ignorancia.</a:t>
            </a:r>
          </a:p>
          <a:p>
            <a:pPr marL="0" indent="0">
              <a:lnSpc>
                <a:spcPct val="90000"/>
              </a:lnSpc>
              <a:buNone/>
            </a:pPr>
            <a:endParaRPr lang="es-ES" dirty="0">
              <a:solidFill>
                <a:schemeClr val="tx1"/>
              </a:solidFill>
            </a:endParaRPr>
          </a:p>
          <a:p>
            <a:pPr>
              <a:lnSpc>
                <a:spcPct val="90000"/>
              </a:lnSpc>
            </a:pPr>
            <a:r>
              <a:rPr lang="es-ES" dirty="0">
                <a:solidFill>
                  <a:schemeClr val="tx1"/>
                </a:solidFill>
              </a:rPr>
              <a:t>Pueden ser considerados una “carga”, de trabajo extra, sobre todo por su mayor ausentismo.</a:t>
            </a:r>
          </a:p>
          <a:p>
            <a:pPr marL="0" indent="0">
              <a:lnSpc>
                <a:spcPct val="90000"/>
              </a:lnSpc>
              <a:buNone/>
            </a:pPr>
            <a:endParaRPr lang="es-ES" dirty="0">
              <a:solidFill>
                <a:schemeClr val="tx1"/>
              </a:solidFill>
            </a:endParaRPr>
          </a:p>
          <a:p>
            <a:pPr>
              <a:lnSpc>
                <a:spcPct val="90000"/>
              </a:lnSpc>
            </a:pPr>
            <a:r>
              <a:rPr lang="es-ES" dirty="0">
                <a:solidFill>
                  <a:schemeClr val="tx1"/>
                </a:solidFill>
              </a:rPr>
              <a:t>Están los partidarios de exigir un trato igual que los demás respetando  las limitaciones objetivas que tienen</a:t>
            </a:r>
            <a:endParaRPr lang="es-BO" dirty="0" smtClean="0">
              <a:solidFill>
                <a:schemeClr val="tx1"/>
              </a:solidFill>
            </a:endParaRPr>
          </a:p>
          <a:p>
            <a:endParaRPr lang="es-BO" dirty="0"/>
          </a:p>
        </p:txBody>
      </p:sp>
    </p:spTree>
    <p:extLst>
      <p:ext uri="{BB962C8B-B14F-4D97-AF65-F5344CB8AC3E}">
        <p14:creationId xmlns:p14="http://schemas.microsoft.com/office/powerpoint/2010/main" xmlns="" val="61683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836713"/>
            <a:ext cx="6993225" cy="4032447"/>
          </a:xfrm>
        </p:spPr>
        <p:txBody>
          <a:bodyPr/>
          <a:lstStyle/>
          <a:p>
            <a:pPr marL="68580" indent="0">
              <a:buNone/>
            </a:pPr>
            <a:endParaRPr lang="es-ES" dirty="0" smtClean="0"/>
          </a:p>
          <a:p>
            <a:pPr marL="68580" indent="0">
              <a:buNone/>
            </a:pPr>
            <a:endParaRPr lang="es-ES" dirty="0"/>
          </a:p>
          <a:p>
            <a:pPr marL="68580" indent="0">
              <a:buNone/>
            </a:pPr>
            <a:endParaRPr lang="es-ES" dirty="0" smtClean="0"/>
          </a:p>
          <a:p>
            <a:pPr marL="68580" indent="0">
              <a:buNone/>
            </a:pPr>
            <a:endParaRPr lang="es-ES" dirty="0"/>
          </a:p>
          <a:p>
            <a:pPr marL="68580" indent="0">
              <a:buNone/>
            </a:pPr>
            <a:r>
              <a:rPr lang="es-ES" sz="4800" b="1" dirty="0" smtClean="0">
                <a:solidFill>
                  <a:schemeClr val="tx1"/>
                </a:solidFill>
              </a:rPr>
              <a:t> ¿ QUE ENTENDEMOS </a:t>
            </a:r>
          </a:p>
          <a:p>
            <a:pPr marL="68580" indent="0">
              <a:buNone/>
            </a:pPr>
            <a:r>
              <a:rPr lang="es-ES" sz="4800" b="1" dirty="0">
                <a:solidFill>
                  <a:schemeClr val="tx1"/>
                </a:solidFill>
              </a:rPr>
              <a:t> </a:t>
            </a:r>
            <a:r>
              <a:rPr lang="es-ES" sz="4800" b="1" dirty="0" smtClean="0">
                <a:solidFill>
                  <a:schemeClr val="tx1"/>
                </a:solidFill>
              </a:rPr>
              <a:t>    POR INCLUSION? </a:t>
            </a:r>
            <a:endParaRPr lang="es-ES" sz="4800" b="1" dirty="0">
              <a:solidFill>
                <a:schemeClr val="tx1"/>
              </a:solidFill>
            </a:endParaRPr>
          </a:p>
        </p:txBody>
      </p:sp>
    </p:spTree>
    <p:extLst>
      <p:ext uri="{BB962C8B-B14F-4D97-AF65-F5344CB8AC3E}">
        <p14:creationId xmlns:p14="http://schemas.microsoft.com/office/powerpoint/2010/main" xmlns="" val="36531021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274638"/>
            <a:ext cx="8229600" cy="922114"/>
          </a:xfrm>
        </p:spPr>
        <p:txBody>
          <a:bodyPr/>
          <a:lstStyle/>
          <a:p>
            <a:r>
              <a:rPr lang="es-ES" b="1" dirty="0" smtClean="0">
                <a:solidFill>
                  <a:schemeClr val="accent6"/>
                </a:solidFill>
              </a:rPr>
              <a:t>BARRERAS</a:t>
            </a:r>
          </a:p>
        </p:txBody>
      </p:sp>
      <p:sp>
        <p:nvSpPr>
          <p:cNvPr id="25603" name="Rectangle 3"/>
          <p:cNvSpPr>
            <a:spLocks noGrp="1"/>
          </p:cNvSpPr>
          <p:nvPr>
            <p:ph type="body" idx="1"/>
          </p:nvPr>
        </p:nvSpPr>
        <p:spPr>
          <a:xfrm>
            <a:off x="457200" y="1124744"/>
            <a:ext cx="8229600" cy="5472608"/>
          </a:xfrm>
        </p:spPr>
        <p:txBody>
          <a:bodyPr>
            <a:normAutofit/>
          </a:bodyPr>
          <a:lstStyle/>
          <a:p>
            <a:pPr marL="0" indent="0" algn="ctr">
              <a:lnSpc>
                <a:spcPct val="90000"/>
              </a:lnSpc>
              <a:buNone/>
            </a:pPr>
            <a:r>
              <a:rPr lang="es-ES" b="1" dirty="0" smtClean="0">
                <a:solidFill>
                  <a:schemeClr val="accent6"/>
                </a:solidFill>
              </a:rPr>
              <a:t>Desde la Persona con discapacidad</a:t>
            </a:r>
            <a:r>
              <a:rPr lang="es-ES" b="1" dirty="0" smtClean="0">
                <a:solidFill>
                  <a:schemeClr val="accent2">
                    <a:lumMod val="60000"/>
                    <a:lumOff val="40000"/>
                  </a:schemeClr>
                </a:solidFill>
              </a:rPr>
              <a:t>: </a:t>
            </a:r>
          </a:p>
          <a:p>
            <a:pPr>
              <a:lnSpc>
                <a:spcPct val="90000"/>
              </a:lnSpc>
            </a:pPr>
            <a:r>
              <a:rPr lang="es-ES" sz="2400" b="1" dirty="0" smtClean="0">
                <a:solidFill>
                  <a:schemeClr val="tx1"/>
                </a:solidFill>
              </a:rPr>
              <a:t>Se sienten incapaces de competir en pie de igualdad con otros trabajadores.</a:t>
            </a:r>
          </a:p>
          <a:p>
            <a:pPr marL="0" indent="0">
              <a:lnSpc>
                <a:spcPct val="90000"/>
              </a:lnSpc>
              <a:buNone/>
            </a:pPr>
            <a:endParaRPr lang="es-ES" sz="2400" b="1" dirty="0" smtClean="0">
              <a:solidFill>
                <a:schemeClr val="tx1"/>
              </a:solidFill>
            </a:endParaRPr>
          </a:p>
          <a:p>
            <a:pPr>
              <a:lnSpc>
                <a:spcPct val="90000"/>
              </a:lnSpc>
            </a:pPr>
            <a:r>
              <a:rPr lang="es-ES" sz="2400" b="1" dirty="0" smtClean="0">
                <a:solidFill>
                  <a:schemeClr val="tx1"/>
                </a:solidFill>
              </a:rPr>
              <a:t>Presentan temor de sentirse rechazados por las empresas por su situación y apariencia física.</a:t>
            </a:r>
          </a:p>
          <a:p>
            <a:pPr>
              <a:lnSpc>
                <a:spcPct val="90000"/>
              </a:lnSpc>
            </a:pPr>
            <a:endParaRPr lang="es-ES" sz="2400" b="1" dirty="0" smtClean="0">
              <a:solidFill>
                <a:schemeClr val="tx1"/>
              </a:solidFill>
            </a:endParaRPr>
          </a:p>
          <a:p>
            <a:pPr>
              <a:lnSpc>
                <a:spcPct val="90000"/>
              </a:lnSpc>
            </a:pPr>
            <a:r>
              <a:rPr lang="es-ES" sz="2400" b="1" dirty="0" smtClean="0">
                <a:solidFill>
                  <a:schemeClr val="tx1"/>
                </a:solidFill>
              </a:rPr>
              <a:t>Se sienten inseguros de poder acceder a un grupo de socialización con capacidades distintas.</a:t>
            </a:r>
          </a:p>
          <a:p>
            <a:pPr>
              <a:lnSpc>
                <a:spcPct val="90000"/>
              </a:lnSpc>
            </a:pPr>
            <a:endParaRPr lang="es-ES" sz="2400" b="1" dirty="0" smtClean="0">
              <a:solidFill>
                <a:schemeClr val="tx1"/>
              </a:solidFill>
            </a:endParaRPr>
          </a:p>
          <a:p>
            <a:pPr>
              <a:lnSpc>
                <a:spcPct val="90000"/>
              </a:lnSpc>
            </a:pPr>
            <a:r>
              <a:rPr lang="es-ES" sz="2400" b="1" dirty="0" smtClean="0">
                <a:solidFill>
                  <a:schemeClr val="tx1"/>
                </a:solidFill>
              </a:rPr>
              <a:t>Piensan que no podrán aprender a adquirir destrezas para mejorar su relación personal y no sentirse una carga. </a:t>
            </a:r>
          </a:p>
          <a:p>
            <a:pPr>
              <a:lnSpc>
                <a:spcPct val="90000"/>
              </a:lnSpc>
            </a:pPr>
            <a:endParaRPr lang="es-ES" sz="2400" b="1" dirty="0" smtClean="0">
              <a:solidFill>
                <a:schemeClr val="tx1"/>
              </a:solidFill>
            </a:endParaRPr>
          </a:p>
          <a:p>
            <a:pPr>
              <a:lnSpc>
                <a:spcPct val="90000"/>
              </a:lnSpc>
            </a:pPr>
            <a:r>
              <a:rPr lang="es-ES" sz="2400" b="1" dirty="0" smtClean="0">
                <a:solidFill>
                  <a:schemeClr val="tx1"/>
                </a:solidFill>
              </a:rPr>
              <a:t>Temores al rechazo, discriminación y/o  proteccionismo.</a:t>
            </a:r>
          </a:p>
        </p:txBody>
      </p:sp>
    </p:spTree>
    <p:extLst>
      <p:ext uri="{BB962C8B-B14F-4D97-AF65-F5344CB8AC3E}">
        <p14:creationId xmlns:p14="http://schemas.microsoft.com/office/powerpoint/2010/main" xmlns="" val="12057974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1484784"/>
            <a:ext cx="7024744" cy="1143000"/>
          </a:xfrm>
        </p:spPr>
        <p:txBody>
          <a:bodyPr>
            <a:noAutofit/>
          </a:bodyPr>
          <a:lstStyle/>
          <a:p>
            <a:pPr algn="ctr"/>
            <a:r>
              <a:rPr lang="es-CL" sz="3600" b="1" dirty="0" smtClean="0">
                <a:solidFill>
                  <a:schemeClr val="tx1"/>
                </a:solidFill>
              </a:rPr>
              <a:t>Beneficios de la inclusión laboral para personas con discapacidad</a:t>
            </a:r>
            <a:endParaRPr lang="es-CL" sz="3600" b="1" dirty="0">
              <a:solidFill>
                <a:schemeClr val="tx1"/>
              </a:solidFill>
            </a:endParaRPr>
          </a:p>
        </p:txBody>
      </p:sp>
      <p:sp>
        <p:nvSpPr>
          <p:cNvPr id="3" name="2 Marcador de contenido"/>
          <p:cNvSpPr>
            <a:spLocks noGrp="1"/>
          </p:cNvSpPr>
          <p:nvPr>
            <p:ph idx="1"/>
          </p:nvPr>
        </p:nvSpPr>
        <p:spPr>
          <a:xfrm>
            <a:off x="467544" y="2852937"/>
            <a:ext cx="8424936" cy="2160240"/>
          </a:xfrm>
        </p:spPr>
        <p:txBody>
          <a:bodyPr/>
          <a:lstStyle/>
          <a:p>
            <a:pPr algn="just">
              <a:buFont typeface="Wingdings" pitchFamily="2" charset="2"/>
              <a:buChar char="v"/>
            </a:pPr>
            <a:r>
              <a:rPr lang="es-CL" dirty="0" smtClean="0">
                <a:solidFill>
                  <a:schemeClr val="tx1"/>
                </a:solidFill>
              </a:rPr>
              <a:t>Impacto en la economía personal y familiar</a:t>
            </a:r>
          </a:p>
          <a:p>
            <a:pPr algn="just">
              <a:buFont typeface="Wingdings" pitchFamily="2" charset="2"/>
              <a:buChar char="v"/>
            </a:pPr>
            <a:r>
              <a:rPr lang="es-CL" dirty="0" smtClean="0">
                <a:solidFill>
                  <a:schemeClr val="tx1"/>
                </a:solidFill>
              </a:rPr>
              <a:t>Mayores grados de autonomía</a:t>
            </a:r>
          </a:p>
          <a:p>
            <a:pPr algn="just">
              <a:buFont typeface="Wingdings" pitchFamily="2" charset="2"/>
              <a:buChar char="v"/>
            </a:pPr>
            <a:r>
              <a:rPr lang="es-CL" dirty="0" smtClean="0">
                <a:solidFill>
                  <a:schemeClr val="tx1"/>
                </a:solidFill>
              </a:rPr>
              <a:t>Mejora en la autovaloración personal </a:t>
            </a:r>
          </a:p>
          <a:p>
            <a:pPr algn="just">
              <a:buFont typeface="Wingdings" pitchFamily="2" charset="2"/>
              <a:buChar char="v"/>
            </a:pPr>
            <a:r>
              <a:rPr lang="es-CL" dirty="0" smtClean="0">
                <a:solidFill>
                  <a:schemeClr val="tx1"/>
                </a:solidFill>
              </a:rPr>
              <a:t>Liberación de energía, tiempo y recursos en la familia</a:t>
            </a:r>
          </a:p>
          <a:p>
            <a:pPr algn="just">
              <a:buFont typeface="Wingdings" pitchFamily="2" charset="2"/>
              <a:buChar char="v"/>
            </a:pPr>
            <a:endParaRPr lang="es-CL" dirty="0" smtClean="0"/>
          </a:p>
        </p:txBody>
      </p:sp>
      <p:pic>
        <p:nvPicPr>
          <p:cNvPr id="4" name="3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75856" y="4797152"/>
            <a:ext cx="5328592" cy="1656184"/>
          </a:xfrm>
          <a:prstGeom prst="rect">
            <a:avLst/>
          </a:prstGeom>
        </p:spPr>
      </p:pic>
    </p:spTree>
    <p:extLst>
      <p:ext uri="{BB962C8B-B14F-4D97-AF65-F5344CB8AC3E}">
        <p14:creationId xmlns:p14="http://schemas.microsoft.com/office/powerpoint/2010/main" xmlns="" val="39444973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548680"/>
            <a:ext cx="7024744" cy="1584176"/>
          </a:xfrm>
        </p:spPr>
        <p:txBody>
          <a:bodyPr>
            <a:normAutofit fontScale="90000"/>
          </a:bodyPr>
          <a:lstStyle/>
          <a:p>
            <a:r>
              <a:rPr lang="es-CL" sz="3100" b="1" dirty="0">
                <a:solidFill>
                  <a:schemeClr val="tx1"/>
                </a:solidFill>
              </a:rPr>
              <a:t>Características del perfil laboral de las personas con discapacidad:</a:t>
            </a:r>
            <a:r>
              <a:rPr lang="es-CL" dirty="0">
                <a:solidFill>
                  <a:schemeClr val="tx1"/>
                </a:solidFill>
              </a:rPr>
              <a:t/>
            </a:r>
            <a:br>
              <a:rPr lang="es-CL" dirty="0">
                <a:solidFill>
                  <a:schemeClr val="tx1"/>
                </a:solidFill>
              </a:rPr>
            </a:br>
            <a:endParaRPr lang="es-CL" dirty="0">
              <a:solidFill>
                <a:schemeClr val="tx1"/>
              </a:solidFill>
            </a:endParaRPr>
          </a:p>
        </p:txBody>
      </p:sp>
      <p:sp>
        <p:nvSpPr>
          <p:cNvPr id="3" name="2 Marcador de contenido"/>
          <p:cNvSpPr>
            <a:spLocks noGrp="1"/>
          </p:cNvSpPr>
          <p:nvPr>
            <p:ph idx="1"/>
          </p:nvPr>
        </p:nvSpPr>
        <p:spPr/>
        <p:txBody>
          <a:bodyPr>
            <a:normAutofit fontScale="92500" lnSpcReduction="20000"/>
          </a:bodyPr>
          <a:lstStyle/>
          <a:p>
            <a:pPr lvl="0"/>
            <a:r>
              <a:rPr lang="es-CL" b="1" dirty="0" smtClean="0">
                <a:solidFill>
                  <a:schemeClr val="tx1"/>
                </a:solidFill>
              </a:rPr>
              <a:t>Iniciativa</a:t>
            </a:r>
            <a:endParaRPr lang="es-CL" dirty="0">
              <a:solidFill>
                <a:schemeClr val="tx1"/>
              </a:solidFill>
            </a:endParaRPr>
          </a:p>
          <a:p>
            <a:pPr lvl="0"/>
            <a:r>
              <a:rPr lang="es-CL" b="1" dirty="0" smtClean="0">
                <a:solidFill>
                  <a:schemeClr val="tx1"/>
                </a:solidFill>
              </a:rPr>
              <a:t>Motivación</a:t>
            </a:r>
            <a:endParaRPr lang="es-CL" dirty="0">
              <a:solidFill>
                <a:schemeClr val="tx1"/>
              </a:solidFill>
            </a:endParaRPr>
          </a:p>
          <a:p>
            <a:pPr lvl="0"/>
            <a:r>
              <a:rPr lang="es-CL" b="1" dirty="0" smtClean="0">
                <a:solidFill>
                  <a:schemeClr val="tx1"/>
                </a:solidFill>
              </a:rPr>
              <a:t>Autoestima</a:t>
            </a:r>
            <a:endParaRPr lang="es-CL" dirty="0">
              <a:solidFill>
                <a:schemeClr val="tx1"/>
              </a:solidFill>
            </a:endParaRPr>
          </a:p>
          <a:p>
            <a:pPr lvl="0"/>
            <a:r>
              <a:rPr lang="es-CL" b="1" dirty="0" smtClean="0">
                <a:solidFill>
                  <a:schemeClr val="tx1"/>
                </a:solidFill>
              </a:rPr>
              <a:t>Constancia</a:t>
            </a:r>
          </a:p>
          <a:p>
            <a:pPr lvl="0"/>
            <a:r>
              <a:rPr lang="es-CL" b="1" dirty="0" smtClean="0">
                <a:solidFill>
                  <a:schemeClr val="tx1"/>
                </a:solidFill>
              </a:rPr>
              <a:t>Capacidad </a:t>
            </a:r>
            <a:r>
              <a:rPr lang="es-CL" b="1" dirty="0">
                <a:solidFill>
                  <a:schemeClr val="tx1"/>
                </a:solidFill>
              </a:rPr>
              <a:t>de </a:t>
            </a:r>
            <a:r>
              <a:rPr lang="es-CL" b="1" dirty="0" smtClean="0">
                <a:solidFill>
                  <a:schemeClr val="tx1"/>
                </a:solidFill>
              </a:rPr>
              <a:t>autocontrol</a:t>
            </a:r>
          </a:p>
          <a:p>
            <a:pPr lvl="0"/>
            <a:r>
              <a:rPr lang="es-CL" b="1" dirty="0" smtClean="0">
                <a:solidFill>
                  <a:schemeClr val="tx1"/>
                </a:solidFill>
              </a:rPr>
              <a:t>Auto-organización </a:t>
            </a:r>
          </a:p>
          <a:p>
            <a:pPr lvl="0"/>
            <a:r>
              <a:rPr lang="es-CL" b="1" dirty="0" smtClean="0">
                <a:solidFill>
                  <a:schemeClr val="tx1"/>
                </a:solidFill>
              </a:rPr>
              <a:t>Capacidad </a:t>
            </a:r>
            <a:r>
              <a:rPr lang="es-CL" b="1" dirty="0">
                <a:solidFill>
                  <a:schemeClr val="tx1"/>
                </a:solidFill>
              </a:rPr>
              <a:t>para </a:t>
            </a:r>
            <a:r>
              <a:rPr lang="es-CL" b="1" dirty="0" smtClean="0">
                <a:solidFill>
                  <a:schemeClr val="tx1"/>
                </a:solidFill>
              </a:rPr>
              <a:t>relacionarse</a:t>
            </a:r>
          </a:p>
          <a:p>
            <a:pPr lvl="0"/>
            <a:r>
              <a:rPr lang="es-CL" b="1" dirty="0" smtClean="0">
                <a:solidFill>
                  <a:schemeClr val="tx1"/>
                </a:solidFill>
              </a:rPr>
              <a:t>Capacidad </a:t>
            </a:r>
            <a:r>
              <a:rPr lang="es-CL" b="1" dirty="0">
                <a:solidFill>
                  <a:schemeClr val="tx1"/>
                </a:solidFill>
              </a:rPr>
              <a:t>para adquirir nuevos </a:t>
            </a:r>
            <a:r>
              <a:rPr lang="es-CL" b="1" dirty="0" smtClean="0">
                <a:solidFill>
                  <a:schemeClr val="tx1"/>
                </a:solidFill>
              </a:rPr>
              <a:t>conocimientos</a:t>
            </a:r>
            <a:endParaRPr lang="es-CL" dirty="0">
              <a:solidFill>
                <a:schemeClr val="tx1"/>
              </a:solidFill>
            </a:endParaRPr>
          </a:p>
          <a:p>
            <a:pPr lvl="0"/>
            <a:r>
              <a:rPr lang="es-CL" b="1" dirty="0">
                <a:solidFill>
                  <a:schemeClr val="tx1"/>
                </a:solidFill>
              </a:rPr>
              <a:t>Capacidad de </a:t>
            </a:r>
            <a:r>
              <a:rPr lang="es-CL" b="1" dirty="0" smtClean="0">
                <a:solidFill>
                  <a:schemeClr val="tx1"/>
                </a:solidFill>
              </a:rPr>
              <a:t>autocrítica</a:t>
            </a:r>
          </a:p>
          <a:p>
            <a:pPr lvl="0"/>
            <a:r>
              <a:rPr lang="es-CL" b="1" dirty="0" smtClean="0">
                <a:solidFill>
                  <a:schemeClr val="tx1"/>
                </a:solidFill>
              </a:rPr>
              <a:t>Responsabilidad</a:t>
            </a:r>
            <a:endParaRPr lang="es-CL" dirty="0">
              <a:solidFill>
                <a:schemeClr val="tx1"/>
              </a:solidFill>
            </a:endParaRPr>
          </a:p>
        </p:txBody>
      </p:sp>
    </p:spTree>
    <p:extLst>
      <p:ext uri="{BB962C8B-B14F-4D97-AF65-F5344CB8AC3E}">
        <p14:creationId xmlns:p14="http://schemas.microsoft.com/office/powerpoint/2010/main" xmlns="" val="7877662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68580" indent="0">
              <a:buNone/>
            </a:pPr>
            <a:r>
              <a:rPr lang="es-ES" sz="4400" b="1" dirty="0">
                <a:solidFill>
                  <a:schemeClr val="accent6"/>
                </a:solidFill>
              </a:rPr>
              <a:t>Consejos para dirigirse a un trabajador/a</a:t>
            </a:r>
          </a:p>
        </p:txBody>
      </p:sp>
    </p:spTree>
    <p:extLst>
      <p:ext uri="{BB962C8B-B14F-4D97-AF65-F5344CB8AC3E}">
        <p14:creationId xmlns:p14="http://schemas.microsoft.com/office/powerpoint/2010/main" xmlns="" val="37395718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88640"/>
            <a:ext cx="8496944" cy="6192688"/>
          </a:xfrm>
        </p:spPr>
        <p:txBody>
          <a:bodyPr>
            <a:normAutofit fontScale="62500" lnSpcReduction="20000"/>
          </a:bodyPr>
          <a:lstStyle/>
          <a:p>
            <a:pPr marL="68580" indent="0">
              <a:buNone/>
            </a:pPr>
            <a:r>
              <a:rPr lang="es-ES" sz="3900" b="1" dirty="0">
                <a:solidFill>
                  <a:schemeClr val="accent6"/>
                </a:solidFill>
              </a:rPr>
              <a:t>Consejos para dirigirse a un trabajador/a sordo/a o con hipoacusia</a:t>
            </a:r>
            <a:r>
              <a:rPr lang="es-ES" sz="3900" b="1" dirty="0"/>
              <a:t>.</a:t>
            </a:r>
            <a:r>
              <a:rPr lang="es-ES" sz="3900" dirty="0"/>
              <a:t/>
            </a:r>
            <a:br>
              <a:rPr lang="es-ES" sz="3900" dirty="0"/>
            </a:br>
            <a:endParaRPr lang="es-ES" sz="3900" dirty="0" smtClean="0"/>
          </a:p>
          <a:p>
            <a:pPr>
              <a:buFontTx/>
              <a:buChar char="-"/>
            </a:pPr>
            <a:r>
              <a:rPr lang="es-ES" dirty="0" smtClean="0"/>
              <a:t>Puedes </a:t>
            </a:r>
            <a:r>
              <a:rPr lang="es-ES" dirty="0"/>
              <a:t>llamar su atención tocándole levemente en el hombro, y no empieces a hablar hasta asegurarte de que te está mirando</a:t>
            </a:r>
            <a:r>
              <a:rPr lang="es-ES" dirty="0" smtClean="0"/>
              <a:t>.</a:t>
            </a:r>
          </a:p>
          <a:p>
            <a:pPr>
              <a:buFontTx/>
              <a:buChar char="-"/>
            </a:pPr>
            <a:r>
              <a:rPr lang="es-ES" dirty="0"/>
              <a:t/>
            </a:r>
            <a:br>
              <a:rPr lang="es-ES" dirty="0"/>
            </a:br>
            <a:r>
              <a:rPr lang="es-ES" dirty="0" smtClean="0"/>
              <a:t> </a:t>
            </a:r>
            <a:r>
              <a:rPr lang="es-ES" dirty="0"/>
              <a:t>Míralo al hablar, porque muchas personas sordas se apoyan en la lectura de los labios para entender lo que se está diciendo.</a:t>
            </a:r>
            <a:br>
              <a:rPr lang="es-ES" dirty="0"/>
            </a:br>
            <a:endParaRPr lang="es-ES" dirty="0" smtClean="0"/>
          </a:p>
          <a:p>
            <a:pPr>
              <a:buFontTx/>
              <a:buChar char="-"/>
            </a:pPr>
            <a:r>
              <a:rPr lang="es-ES" dirty="0" smtClean="0"/>
              <a:t>Vocaliza </a:t>
            </a:r>
            <a:r>
              <a:rPr lang="es-ES" dirty="0"/>
              <a:t>pero sin gritar, y habla despacio, pero con normalidad, construyendo frases cortas, correctas y simples.</a:t>
            </a:r>
            <a:br>
              <a:rPr lang="es-ES" dirty="0"/>
            </a:br>
            <a:endParaRPr lang="es-ES" dirty="0" smtClean="0"/>
          </a:p>
          <a:p>
            <a:pPr>
              <a:buFontTx/>
              <a:buChar char="-"/>
            </a:pPr>
            <a:r>
              <a:rPr lang="es-ES" dirty="0" smtClean="0"/>
              <a:t>Puedes </a:t>
            </a:r>
            <a:r>
              <a:rPr lang="es-ES" dirty="0"/>
              <a:t>ayudarte con un gesto o escribiendo las palabras.</a:t>
            </a:r>
            <a:br>
              <a:rPr lang="es-ES" dirty="0"/>
            </a:br>
            <a:endParaRPr lang="es-ES" dirty="0" smtClean="0"/>
          </a:p>
          <a:p>
            <a:pPr>
              <a:buFontTx/>
              <a:buChar char="-"/>
            </a:pPr>
            <a:r>
              <a:rPr lang="es-ES" dirty="0" smtClean="0"/>
              <a:t>Si </a:t>
            </a:r>
            <a:r>
              <a:rPr lang="es-ES" dirty="0"/>
              <a:t>la persona sorda no logra comprenderte, busca un sinónimo más fácil para entender a través de la lectura de los labios, o haz frases sencillas.</a:t>
            </a:r>
            <a:br>
              <a:rPr lang="es-ES" dirty="0"/>
            </a:br>
            <a:endParaRPr lang="es-ES" dirty="0" smtClean="0"/>
          </a:p>
          <a:p>
            <a:pPr>
              <a:buFontTx/>
              <a:buChar char="-"/>
            </a:pPr>
            <a:r>
              <a:rPr lang="es-ES" dirty="0" smtClean="0"/>
              <a:t>Las </a:t>
            </a:r>
            <a:r>
              <a:rPr lang="es-ES" dirty="0"/>
              <a:t>personas con discapacidad auditiva pueden no captar las ironías, así que si se trata de una broma, hacérselo saber.</a:t>
            </a:r>
            <a:br>
              <a:rPr lang="es-ES" dirty="0"/>
            </a:br>
            <a:endParaRPr lang="es-ES" dirty="0" smtClean="0"/>
          </a:p>
          <a:p>
            <a:pPr>
              <a:buFontTx/>
              <a:buChar char="-"/>
            </a:pPr>
            <a:r>
              <a:rPr lang="es-ES" dirty="0" smtClean="0"/>
              <a:t>Informa </a:t>
            </a:r>
            <a:r>
              <a:rPr lang="es-ES" dirty="0"/>
              <a:t>al resto de la plantilla sobre las pautas de comportamiento básicas para que puedan relacionarse con esta persona de forma natural.</a:t>
            </a:r>
            <a:br>
              <a:rPr lang="es-ES" dirty="0"/>
            </a:br>
            <a:endParaRPr lang="es-ES" dirty="0" smtClean="0"/>
          </a:p>
          <a:p>
            <a:pPr>
              <a:buFontTx/>
              <a:buChar char="-"/>
            </a:pPr>
            <a:r>
              <a:rPr lang="es-ES" dirty="0" smtClean="0"/>
              <a:t>Trata </a:t>
            </a:r>
            <a:r>
              <a:rPr lang="es-ES" dirty="0"/>
              <a:t>de que la comunicación escrita sobre datos, reuniones y cualquier tema importante esté siempre por escrito.</a:t>
            </a:r>
            <a:br>
              <a:rPr lang="es-ES" dirty="0"/>
            </a:br>
            <a:endParaRPr lang="es-ES" dirty="0" smtClean="0"/>
          </a:p>
          <a:p>
            <a:pPr>
              <a:buFontTx/>
              <a:buChar char="-"/>
            </a:pPr>
            <a:r>
              <a:rPr lang="es-ES" dirty="0" smtClean="0"/>
              <a:t> </a:t>
            </a:r>
            <a:r>
              <a:rPr lang="es-ES" dirty="0"/>
              <a:t>Intenta que en las reuniones todas y todos los participantes estén posicionados en lugares visibles</a:t>
            </a:r>
            <a:r>
              <a:rPr lang="es-ES" dirty="0" smtClean="0"/>
              <a:t>.</a:t>
            </a:r>
            <a:endParaRPr lang="es-ES" dirty="0"/>
          </a:p>
        </p:txBody>
      </p:sp>
    </p:spTree>
    <p:extLst>
      <p:ext uri="{BB962C8B-B14F-4D97-AF65-F5344CB8AC3E}">
        <p14:creationId xmlns:p14="http://schemas.microsoft.com/office/powerpoint/2010/main" xmlns="" val="41495826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332656"/>
            <a:ext cx="8496944" cy="6408712"/>
          </a:xfrm>
        </p:spPr>
        <p:txBody>
          <a:bodyPr>
            <a:normAutofit fontScale="70000" lnSpcReduction="20000"/>
          </a:bodyPr>
          <a:lstStyle/>
          <a:p>
            <a:pPr marL="68580" indent="0">
              <a:buNone/>
            </a:pPr>
            <a:r>
              <a:rPr lang="es-ES" sz="3300" b="1" dirty="0">
                <a:solidFill>
                  <a:schemeClr val="accent6"/>
                </a:solidFill>
              </a:rPr>
              <a:t>Consejos para dirigirse a un trabajador/a con Discapacidad visual:</a:t>
            </a:r>
            <a:r>
              <a:rPr lang="es-ES" sz="3300" dirty="0">
                <a:solidFill>
                  <a:schemeClr val="accent6"/>
                </a:solidFill>
              </a:rPr>
              <a:t/>
            </a:r>
            <a:br>
              <a:rPr lang="es-ES" sz="3300" dirty="0">
                <a:solidFill>
                  <a:schemeClr val="accent6"/>
                </a:solidFill>
              </a:rPr>
            </a:br>
            <a:endParaRPr lang="es-ES" sz="3300" dirty="0" smtClean="0">
              <a:solidFill>
                <a:schemeClr val="accent6"/>
              </a:solidFill>
            </a:endParaRPr>
          </a:p>
          <a:p>
            <a:pPr marL="68580" indent="0">
              <a:buNone/>
            </a:pPr>
            <a:r>
              <a:rPr lang="es-ES" dirty="0" smtClean="0"/>
              <a:t> </a:t>
            </a:r>
            <a:r>
              <a:rPr lang="es-ES" sz="2500" dirty="0"/>
              <a:t>Se le debe preguntar si necesita ayuda al desplazarse por la oficina y en ese caso le ofreceremos el brazo.</a:t>
            </a:r>
            <a:br>
              <a:rPr lang="es-ES" sz="2500" dirty="0"/>
            </a:br>
            <a:endParaRPr lang="es-ES" sz="2500" dirty="0" smtClean="0"/>
          </a:p>
          <a:p>
            <a:pPr marL="68580" indent="0">
              <a:buNone/>
            </a:pPr>
            <a:r>
              <a:rPr lang="es-ES" sz="2500" dirty="0" smtClean="0"/>
              <a:t> </a:t>
            </a:r>
            <a:r>
              <a:rPr lang="es-ES" sz="2500" dirty="0"/>
              <a:t>Se le debe informar de la distribución del espacio y avisarle si hay algún cambio en la ubicación del mobiliario y otros materiales.</a:t>
            </a:r>
            <a:br>
              <a:rPr lang="es-ES" sz="2500" dirty="0"/>
            </a:br>
            <a:endParaRPr lang="es-ES" sz="2500" dirty="0" smtClean="0"/>
          </a:p>
          <a:p>
            <a:pPr marL="68580" indent="0">
              <a:buNone/>
            </a:pPr>
            <a:r>
              <a:rPr lang="es-ES" sz="2500" dirty="0" smtClean="0"/>
              <a:t> </a:t>
            </a:r>
            <a:r>
              <a:rPr lang="es-ES" sz="2500" dirty="0"/>
              <a:t>Para una persona con discapacidad visual el orden es fundamental, porque se orientan en función de un orden establecido.</a:t>
            </a:r>
            <a:br>
              <a:rPr lang="es-ES" sz="2500" dirty="0"/>
            </a:br>
            <a:endParaRPr lang="es-ES" sz="2500" dirty="0" smtClean="0"/>
          </a:p>
          <a:p>
            <a:pPr marL="68580" indent="0">
              <a:buNone/>
            </a:pPr>
            <a:endParaRPr lang="es-ES" sz="2500" dirty="0" smtClean="0"/>
          </a:p>
          <a:p>
            <a:pPr marL="68580" indent="0">
              <a:buNone/>
            </a:pPr>
            <a:r>
              <a:rPr lang="es-ES" sz="2500" dirty="0" smtClean="0"/>
              <a:t>Mejor </a:t>
            </a:r>
            <a:r>
              <a:rPr lang="es-ES" sz="2500" dirty="0"/>
              <a:t>que los adverbios de lugar (aquí, allí…) dar otras referencias como "a tu izquierda," "en la pared de tu derecha"</a:t>
            </a:r>
            <a:br>
              <a:rPr lang="es-ES" sz="2500" dirty="0"/>
            </a:br>
            <a:endParaRPr lang="es-ES" sz="2500" dirty="0" smtClean="0"/>
          </a:p>
          <a:p>
            <a:pPr marL="68580" indent="0">
              <a:buNone/>
            </a:pPr>
            <a:r>
              <a:rPr lang="es-ES" sz="2500" dirty="0" smtClean="0"/>
              <a:t>Tratar </a:t>
            </a:r>
            <a:r>
              <a:rPr lang="es-ES" sz="2500" dirty="0"/>
              <a:t>de sustituir la información no verbal por respuestas sonoras y muy descriptivas.</a:t>
            </a:r>
            <a:br>
              <a:rPr lang="es-ES" sz="2500" dirty="0"/>
            </a:br>
            <a:endParaRPr lang="es-ES" sz="2500" dirty="0" smtClean="0"/>
          </a:p>
          <a:p>
            <a:pPr marL="68580" indent="0">
              <a:buNone/>
            </a:pPr>
            <a:r>
              <a:rPr lang="es-ES" sz="2500" dirty="0" smtClean="0"/>
              <a:t>Cuando </a:t>
            </a:r>
            <a:r>
              <a:rPr lang="es-ES" sz="2500" dirty="0"/>
              <a:t>se les ofrece algo hay que ponérselo en la mano diciéndole lo que es o dejándolo en un sitio bien indicado.</a:t>
            </a:r>
            <a:br>
              <a:rPr lang="es-ES" sz="2500" dirty="0"/>
            </a:br>
            <a:endParaRPr lang="es-ES" sz="2500" dirty="0" smtClean="0"/>
          </a:p>
          <a:p>
            <a:pPr marL="68580" indent="0">
              <a:buNone/>
            </a:pPr>
            <a:r>
              <a:rPr lang="es-ES" sz="2500" dirty="0" smtClean="0"/>
              <a:t>Si </a:t>
            </a:r>
            <a:r>
              <a:rPr lang="es-ES" sz="2500" dirty="0"/>
              <a:t>el trabajador pide que se le lea algo, debe hacerse de forma literal evitando incluir juicios de valor o tratando de resumir el contenido.</a:t>
            </a:r>
            <a:br>
              <a:rPr lang="es-ES" sz="2500" dirty="0"/>
            </a:br>
            <a:endParaRPr lang="es-ES" sz="2500" dirty="0" smtClean="0"/>
          </a:p>
          <a:p>
            <a:pPr marL="68580" indent="0">
              <a:buNone/>
            </a:pPr>
            <a:r>
              <a:rPr lang="es-ES" sz="2500" dirty="0" smtClean="0"/>
              <a:t>Permitir </a:t>
            </a:r>
            <a:r>
              <a:rPr lang="es-ES" sz="2500" dirty="0"/>
              <a:t>el uso de </a:t>
            </a:r>
            <a:r>
              <a:rPr lang="es-ES" sz="2500" dirty="0" smtClean="0"/>
              <a:t>ayudas </a:t>
            </a:r>
            <a:r>
              <a:rPr lang="es-ES" sz="2500" dirty="0"/>
              <a:t>técnicas aplicadas a las personas con </a:t>
            </a:r>
            <a:r>
              <a:rPr lang="es-ES" sz="2500" dirty="0" smtClean="0"/>
              <a:t>discapacidad  </a:t>
            </a:r>
            <a:r>
              <a:rPr lang="es-ES" sz="2500" dirty="0"/>
              <a:t>y mecanismos de transcripción en braille</a:t>
            </a:r>
          </a:p>
        </p:txBody>
      </p:sp>
    </p:spTree>
    <p:extLst>
      <p:ext uri="{BB962C8B-B14F-4D97-AF65-F5344CB8AC3E}">
        <p14:creationId xmlns:p14="http://schemas.microsoft.com/office/powerpoint/2010/main" xmlns="" val="28446667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260648"/>
            <a:ext cx="8640960" cy="6336704"/>
          </a:xfrm>
        </p:spPr>
        <p:txBody>
          <a:bodyPr>
            <a:normAutofit fontScale="62500" lnSpcReduction="20000"/>
          </a:bodyPr>
          <a:lstStyle/>
          <a:p>
            <a:endParaRPr lang="es-ES" sz="3400" b="1" dirty="0" smtClean="0"/>
          </a:p>
          <a:p>
            <a:pPr marL="68580" indent="0">
              <a:buNone/>
            </a:pPr>
            <a:r>
              <a:rPr lang="es-ES" sz="3800" b="1" dirty="0" smtClean="0">
                <a:solidFill>
                  <a:schemeClr val="accent6"/>
                </a:solidFill>
              </a:rPr>
              <a:t>Si el </a:t>
            </a:r>
            <a:r>
              <a:rPr lang="es-ES" sz="3800" b="1" dirty="0">
                <a:solidFill>
                  <a:schemeClr val="accent6"/>
                </a:solidFill>
              </a:rPr>
              <a:t>trabajador o trabajadora camina despacio o usa muletas</a:t>
            </a:r>
            <a:r>
              <a:rPr lang="es-ES" sz="3800" b="1" dirty="0"/>
              <a:t>:</a:t>
            </a:r>
            <a:r>
              <a:rPr lang="es-ES" sz="3800" dirty="0"/>
              <a:t/>
            </a:r>
            <a:br>
              <a:rPr lang="es-ES" sz="3800" dirty="0"/>
            </a:br>
            <a:endParaRPr lang="es-ES" sz="3800" dirty="0" smtClean="0"/>
          </a:p>
          <a:p>
            <a:r>
              <a:rPr lang="es-ES" dirty="0" smtClean="0"/>
              <a:t>  Ajustar </a:t>
            </a:r>
            <a:r>
              <a:rPr lang="es-ES" dirty="0"/>
              <a:t>el paso al suyo.</a:t>
            </a:r>
            <a:br>
              <a:rPr lang="es-ES" dirty="0"/>
            </a:br>
            <a:r>
              <a:rPr lang="es-ES" dirty="0"/>
              <a:t>- </a:t>
            </a:r>
            <a:r>
              <a:rPr lang="es-ES" dirty="0" smtClean="0"/>
              <a:t>Evitar </a:t>
            </a:r>
            <a:r>
              <a:rPr lang="es-ES" dirty="0"/>
              <a:t>posibles empujones.</a:t>
            </a:r>
            <a:br>
              <a:rPr lang="es-ES" dirty="0"/>
            </a:br>
            <a:r>
              <a:rPr lang="es-ES" dirty="0"/>
              <a:t>- </a:t>
            </a:r>
            <a:r>
              <a:rPr lang="es-ES" dirty="0" smtClean="0"/>
              <a:t>Ayudarle </a:t>
            </a:r>
            <a:r>
              <a:rPr lang="es-ES" dirty="0"/>
              <a:t>si debe transportar objetos o paquetes.</a:t>
            </a:r>
            <a:br>
              <a:rPr lang="es-ES" dirty="0"/>
            </a:br>
            <a:r>
              <a:rPr lang="es-ES" dirty="0"/>
              <a:t>- No le separes nunca de sus muletas.</a:t>
            </a:r>
            <a:br>
              <a:rPr lang="es-ES" dirty="0"/>
            </a:br>
            <a:r>
              <a:rPr lang="es-ES" dirty="0"/>
              <a:t/>
            </a:r>
            <a:br>
              <a:rPr lang="es-ES" dirty="0"/>
            </a:br>
            <a:r>
              <a:rPr lang="es-ES" sz="3800" b="1" dirty="0">
                <a:solidFill>
                  <a:schemeClr val="accent6"/>
                </a:solidFill>
              </a:rPr>
              <a:t>Si utiliza silla de ruedas</a:t>
            </a:r>
            <a:r>
              <a:rPr lang="es-ES" b="1" dirty="0"/>
              <a:t>:</a:t>
            </a:r>
            <a:r>
              <a:rPr lang="es-ES" dirty="0"/>
              <a:t/>
            </a:r>
            <a:br>
              <a:rPr lang="es-ES" dirty="0"/>
            </a:br>
            <a:endParaRPr lang="es-ES" dirty="0" smtClean="0"/>
          </a:p>
          <a:p>
            <a:r>
              <a:rPr lang="es-ES" dirty="0" smtClean="0"/>
              <a:t>- </a:t>
            </a:r>
            <a:r>
              <a:rPr lang="es-ES" dirty="0"/>
              <a:t>Para dirigirse a la persona hay que situarse enfrente y a la misma altura (sentados).</a:t>
            </a:r>
            <a:br>
              <a:rPr lang="es-ES" dirty="0"/>
            </a:br>
            <a:r>
              <a:rPr lang="es-ES" dirty="0"/>
              <a:t>- Si no se conoce el funcionamiento de la silla de ruedas, hay que preguntar cómo ayudarle.</a:t>
            </a:r>
            <a:br>
              <a:rPr lang="es-ES" dirty="0"/>
            </a:br>
            <a:r>
              <a:rPr lang="es-ES" dirty="0"/>
              <a:t>- Hay que dirigirse siempre a la persona que va en la silla y no a su acompañante.{</a:t>
            </a:r>
            <a:r>
              <a:rPr lang="es-ES" dirty="0" err="1"/>
              <a:t>mospagebreak</a:t>
            </a:r>
            <a:r>
              <a:rPr lang="es-ES" dirty="0"/>
              <a:t>}</a:t>
            </a:r>
            <a:br>
              <a:rPr lang="es-ES" dirty="0"/>
            </a:br>
            <a:r>
              <a:rPr lang="es-ES" dirty="0"/>
              <a:t/>
            </a:r>
            <a:br>
              <a:rPr lang="es-ES" dirty="0"/>
            </a:br>
            <a:r>
              <a:rPr lang="es-ES" sz="3400" b="1" dirty="0">
                <a:solidFill>
                  <a:schemeClr val="accent6"/>
                </a:solidFill>
              </a:rPr>
              <a:t>Para dirigirse a un trabajador/a que tiene alteraciones del comportamiento</a:t>
            </a:r>
            <a:r>
              <a:rPr lang="es-ES" sz="3400" b="1" dirty="0"/>
              <a:t>:</a:t>
            </a:r>
            <a:r>
              <a:rPr lang="es-ES" sz="3400" dirty="0"/>
              <a:t/>
            </a:r>
            <a:br>
              <a:rPr lang="es-ES" sz="3400" dirty="0"/>
            </a:br>
            <a:endParaRPr lang="es-ES" sz="3400" dirty="0" smtClean="0"/>
          </a:p>
          <a:p>
            <a:r>
              <a:rPr lang="es-ES" dirty="0" smtClean="0"/>
              <a:t> </a:t>
            </a:r>
            <a:r>
              <a:rPr lang="es-ES" dirty="0"/>
              <a:t>Dar instrucciones precisas.</a:t>
            </a:r>
            <a:br>
              <a:rPr lang="es-ES" dirty="0"/>
            </a:br>
            <a:r>
              <a:rPr lang="es-ES" dirty="0"/>
              <a:t>- Comunicarse de manera clara y concisa.</a:t>
            </a:r>
            <a:br>
              <a:rPr lang="es-ES" dirty="0"/>
            </a:br>
            <a:r>
              <a:rPr lang="es-ES" dirty="0"/>
              <a:t>- Evitar discutir y las situaciones violentas.</a:t>
            </a:r>
            <a:br>
              <a:rPr lang="es-ES" dirty="0"/>
            </a:br>
            <a:r>
              <a:rPr lang="es-ES" dirty="0"/>
              <a:t>- Evitar un lenguaje corporal amenazante o agresivo.</a:t>
            </a:r>
            <a:br>
              <a:rPr lang="es-ES" dirty="0"/>
            </a:br>
            <a:r>
              <a:rPr lang="es-ES" dirty="0"/>
              <a:t>- Respetar su espacio personal (especialmente en momentos de agresividad de la persona).</a:t>
            </a:r>
            <a:br>
              <a:rPr lang="es-ES" dirty="0"/>
            </a:br>
            <a:r>
              <a:rPr lang="es-ES" dirty="0"/>
              <a:t>- Tratar de adaptarse y comprender las situaciones de crisis.</a:t>
            </a:r>
            <a:br>
              <a:rPr lang="es-ES" dirty="0"/>
            </a:br>
            <a:r>
              <a:rPr lang="es-ES" dirty="0"/>
              <a:t>- Minimizar el estrés.</a:t>
            </a:r>
            <a:br>
              <a:rPr lang="es-ES" dirty="0"/>
            </a:br>
            <a:r>
              <a:rPr lang="es-ES" dirty="0"/>
              <a:t>- Dignificar y respetar.</a:t>
            </a:r>
            <a:br>
              <a:rPr lang="es-ES" dirty="0"/>
            </a:br>
            <a:r>
              <a:rPr lang="es-ES" dirty="0"/>
              <a:t>- Facilitar su independencia y autonomía.</a:t>
            </a:r>
            <a:br>
              <a:rPr lang="es-ES" dirty="0"/>
            </a:br>
            <a:r>
              <a:rPr lang="es-ES" dirty="0"/>
              <a:t>- Normalizar su </a:t>
            </a:r>
            <a:r>
              <a:rPr lang="es-ES" dirty="0" err="1" smtClean="0"/>
              <a:t>situació</a:t>
            </a:r>
            <a:endParaRPr lang="es-ES" dirty="0" smtClean="0"/>
          </a:p>
          <a:p>
            <a:endParaRPr lang="es-ES" dirty="0"/>
          </a:p>
          <a:p>
            <a:endParaRPr lang="es-ES" dirty="0"/>
          </a:p>
        </p:txBody>
      </p:sp>
    </p:spTree>
    <p:extLst>
      <p:ext uri="{BB962C8B-B14F-4D97-AF65-F5344CB8AC3E}">
        <p14:creationId xmlns:p14="http://schemas.microsoft.com/office/powerpoint/2010/main" xmlns="" val="6530438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04664"/>
            <a:ext cx="8784976" cy="6192688"/>
          </a:xfrm>
        </p:spPr>
        <p:txBody>
          <a:bodyPr>
            <a:normAutofit fontScale="62500" lnSpcReduction="20000"/>
          </a:bodyPr>
          <a:lstStyle/>
          <a:p>
            <a:r>
              <a:rPr lang="es-ES" sz="3200" b="1" dirty="0">
                <a:solidFill>
                  <a:schemeClr val="accent6"/>
                </a:solidFill>
              </a:rPr>
              <a:t>Para dirigirse a un trabajador/a con dificultades de comprensión o que posee una discapacidad intelectual</a:t>
            </a:r>
            <a:r>
              <a:rPr lang="es-ES" sz="3200" b="1" dirty="0" smtClean="0"/>
              <a:t>:</a:t>
            </a:r>
          </a:p>
          <a:p>
            <a:pPr marL="68580" indent="0">
              <a:buNone/>
            </a:pPr>
            <a:r>
              <a:rPr lang="es-ES" sz="3200" dirty="0"/>
              <a:t/>
            </a:r>
            <a:br>
              <a:rPr lang="es-ES" sz="3200" dirty="0"/>
            </a:br>
            <a:r>
              <a:rPr lang="es-ES" sz="2900" dirty="0" smtClean="0"/>
              <a:t>Dirigirse </a:t>
            </a:r>
            <a:r>
              <a:rPr lang="es-ES" sz="2900" dirty="0"/>
              <a:t>a la persona en vez del acompañante. Cuando sea necesario, debe esperarse a que el acompañante intervenga por propia iniciativa.</a:t>
            </a:r>
            <a:br>
              <a:rPr lang="es-ES" sz="2900" dirty="0"/>
            </a:br>
            <a:r>
              <a:rPr lang="es-ES" sz="2900" dirty="0" smtClean="0"/>
              <a:t>Hay </a:t>
            </a:r>
            <a:r>
              <a:rPr lang="es-ES" sz="2900" dirty="0"/>
              <a:t>que ser naturales en la forma de hablar</a:t>
            </a:r>
            <a:r>
              <a:rPr lang="es-ES" sz="2900" dirty="0" smtClean="0"/>
              <a:t>.</a:t>
            </a:r>
          </a:p>
          <a:p>
            <a:pPr marL="68580" indent="0">
              <a:buNone/>
            </a:pPr>
            <a:r>
              <a:rPr lang="es-ES" sz="2900" dirty="0"/>
              <a:t/>
            </a:r>
            <a:br>
              <a:rPr lang="es-ES" sz="2900" dirty="0"/>
            </a:br>
            <a:r>
              <a:rPr lang="es-ES" sz="2900" dirty="0" smtClean="0"/>
              <a:t>Tratar </a:t>
            </a:r>
            <a:r>
              <a:rPr lang="es-ES" sz="2900" dirty="0"/>
              <a:t>a la persona siempre con respeto (no tratándolos como si fueran niños, por ejemplo</a:t>
            </a:r>
            <a:r>
              <a:rPr lang="es-ES" sz="2900" dirty="0" smtClean="0"/>
              <a:t>).</a:t>
            </a:r>
          </a:p>
          <a:p>
            <a:pPr marL="68580" indent="0">
              <a:buNone/>
            </a:pPr>
            <a:r>
              <a:rPr lang="es-ES" sz="2900" dirty="0"/>
              <a:t/>
            </a:r>
            <a:br>
              <a:rPr lang="es-ES" sz="2900" dirty="0"/>
            </a:br>
            <a:r>
              <a:rPr lang="es-ES" sz="2900" dirty="0" smtClean="0"/>
              <a:t>Debe </a:t>
            </a:r>
            <a:r>
              <a:rPr lang="es-ES" sz="2900" dirty="0"/>
              <a:t>limitarse la ayuda a lo necesario, procurando que se desenvuelva solo o sola en todas las actividades posibles.</a:t>
            </a:r>
            <a:br>
              <a:rPr lang="es-ES" sz="2900" dirty="0"/>
            </a:br>
            <a:endParaRPr lang="es-ES" sz="2900" dirty="0" smtClean="0"/>
          </a:p>
          <a:p>
            <a:pPr marL="68580" indent="0">
              <a:buNone/>
            </a:pPr>
            <a:r>
              <a:rPr lang="es-ES" sz="2900" dirty="0" smtClean="0"/>
              <a:t>Animar </a:t>
            </a:r>
            <a:r>
              <a:rPr lang="es-ES" sz="2900" dirty="0"/>
              <a:t>a otras personas para que hablen directamente con las personas con discapacidad intelectual.</a:t>
            </a:r>
            <a:br>
              <a:rPr lang="es-ES" sz="2900" dirty="0"/>
            </a:br>
            <a:endParaRPr lang="es-ES" sz="2900" dirty="0" smtClean="0"/>
          </a:p>
          <a:p>
            <a:pPr marL="68580" indent="0">
              <a:buNone/>
            </a:pPr>
            <a:r>
              <a:rPr lang="es-ES" sz="2900" dirty="0" smtClean="0"/>
              <a:t>Hacer </a:t>
            </a:r>
            <a:r>
              <a:rPr lang="es-ES" sz="2900" dirty="0"/>
              <a:t>lo posible para introducir en la conversación a la persona con discapacidad intelectual, aunque ésta </a:t>
            </a:r>
            <a:r>
              <a:rPr lang="es-ES" sz="2900" dirty="0" smtClean="0"/>
              <a:t>  tenga </a:t>
            </a:r>
            <a:r>
              <a:rPr lang="es-ES" sz="2900" dirty="0"/>
              <a:t>dificultades para expresarse.</a:t>
            </a:r>
            <a:br>
              <a:rPr lang="es-ES" sz="2900" dirty="0"/>
            </a:br>
            <a:endParaRPr lang="es-ES" sz="2900" dirty="0" smtClean="0"/>
          </a:p>
          <a:p>
            <a:pPr marL="68580" indent="0">
              <a:buNone/>
            </a:pPr>
            <a:r>
              <a:rPr lang="es-ES" sz="2900" dirty="0" smtClean="0"/>
              <a:t>Escuchar </a:t>
            </a:r>
            <a:r>
              <a:rPr lang="es-ES" sz="2900" dirty="0"/>
              <a:t>y respetar sus opiniones.</a:t>
            </a:r>
            <a:br>
              <a:rPr lang="es-ES" sz="2900" dirty="0"/>
            </a:br>
            <a:endParaRPr lang="es-ES" sz="2900" dirty="0" smtClean="0"/>
          </a:p>
          <a:p>
            <a:pPr marL="68580" indent="0">
              <a:buNone/>
            </a:pPr>
            <a:r>
              <a:rPr lang="es-ES" sz="2900" dirty="0" smtClean="0"/>
              <a:t>Evitar </a:t>
            </a:r>
            <a:r>
              <a:rPr lang="es-ES" sz="2900" dirty="0"/>
              <a:t>ponerse nervioso si de forma inconsciente se usan expresiones que puedan relacionarse con la discapacidad intelectual; ellos también las usan en ocasiones.</a:t>
            </a:r>
            <a:br>
              <a:rPr lang="es-ES" sz="2900" dirty="0"/>
            </a:br>
            <a:endParaRPr lang="es-ES" sz="2900" dirty="0" smtClean="0"/>
          </a:p>
        </p:txBody>
      </p:sp>
    </p:spTree>
    <p:extLst>
      <p:ext uri="{BB962C8B-B14F-4D97-AF65-F5344CB8AC3E}">
        <p14:creationId xmlns:p14="http://schemas.microsoft.com/office/powerpoint/2010/main" xmlns="" val="18474268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332656"/>
            <a:ext cx="8496944" cy="6192688"/>
          </a:xfrm>
        </p:spPr>
        <p:txBody>
          <a:bodyPr>
            <a:normAutofit fontScale="55000" lnSpcReduction="20000"/>
          </a:bodyPr>
          <a:lstStyle/>
          <a:p>
            <a:pPr marL="68580" indent="0">
              <a:buNone/>
            </a:pPr>
            <a:endParaRPr lang="es-ES" sz="3200" dirty="0" smtClean="0"/>
          </a:p>
          <a:p>
            <a:pPr marL="68580" indent="0">
              <a:buNone/>
            </a:pPr>
            <a:r>
              <a:rPr lang="es-ES" sz="3200" dirty="0" smtClean="0"/>
              <a:t>Respetar </a:t>
            </a:r>
            <a:r>
              <a:rPr lang="es-ES" sz="3200" dirty="0"/>
              <a:t>la intimidad y la dignidad de las personas con discapacidad intelectual (evitar, en la  </a:t>
            </a:r>
          </a:p>
          <a:p>
            <a:pPr marL="68580" indent="0">
              <a:buNone/>
            </a:pPr>
            <a:r>
              <a:rPr lang="es-ES" sz="3200" dirty="0"/>
              <a:t>medida de lo posible, estar presentes cuando se visten o desvisten, etc.)</a:t>
            </a:r>
          </a:p>
          <a:p>
            <a:endParaRPr lang="es-ES" sz="3200" dirty="0" smtClean="0"/>
          </a:p>
          <a:p>
            <a:pPr marL="68580" indent="0">
              <a:buNone/>
            </a:pPr>
            <a:r>
              <a:rPr lang="es-ES" sz="3200" dirty="0" smtClean="0"/>
              <a:t>Mostrar </a:t>
            </a:r>
            <a:r>
              <a:rPr lang="es-ES" sz="3200" dirty="0"/>
              <a:t>a la persona con discapacidad intelectual no sólo como receptora de información, sino también con capacidad para aportar cosas.</a:t>
            </a:r>
            <a:br>
              <a:rPr lang="es-ES" sz="3200" dirty="0"/>
            </a:br>
            <a:endParaRPr lang="es-ES" sz="3200" dirty="0" smtClean="0"/>
          </a:p>
          <a:p>
            <a:pPr marL="68580" indent="0">
              <a:buNone/>
            </a:pPr>
            <a:r>
              <a:rPr lang="es-ES" sz="3200" dirty="0" smtClean="0"/>
              <a:t>Evitar </a:t>
            </a:r>
            <a:r>
              <a:rPr lang="es-ES" sz="3200" dirty="0"/>
              <a:t>una posible percepción de superioridad sobre la persona con discapacidad intelectual; se les debe proponer, no imponer.</a:t>
            </a:r>
            <a:br>
              <a:rPr lang="es-ES" sz="3200" dirty="0"/>
            </a:br>
            <a:r>
              <a:rPr lang="es-ES" sz="3200" dirty="0" smtClean="0"/>
              <a:t>Hay </a:t>
            </a:r>
            <a:r>
              <a:rPr lang="es-ES" sz="3200" dirty="0"/>
              <a:t>que ser pacientes, saber escuchar, estar abiertos a nuevas formas de comunicación, como la no verbal.</a:t>
            </a:r>
            <a:br>
              <a:rPr lang="es-ES" sz="3200" dirty="0"/>
            </a:br>
            <a:endParaRPr lang="es-ES" sz="3200" dirty="0" smtClean="0"/>
          </a:p>
          <a:p>
            <a:pPr marL="68580" indent="0">
              <a:buNone/>
            </a:pPr>
            <a:r>
              <a:rPr lang="es-ES" sz="3200" dirty="0" smtClean="0"/>
              <a:t>Hay </a:t>
            </a:r>
            <a:r>
              <a:rPr lang="es-ES" sz="3200" dirty="0"/>
              <a:t>que rechazar los estereotipos: evitar presentar cualquier tipo de característica física como factor determinante de la personalidad.</a:t>
            </a:r>
            <a:br>
              <a:rPr lang="es-ES" sz="3200" dirty="0"/>
            </a:br>
            <a:endParaRPr lang="es-ES" sz="3200" dirty="0" smtClean="0"/>
          </a:p>
          <a:p>
            <a:pPr marL="68580" indent="0">
              <a:buNone/>
            </a:pPr>
            <a:r>
              <a:rPr lang="es-ES" sz="3200" dirty="0" smtClean="0"/>
              <a:t>Hay </a:t>
            </a:r>
            <a:r>
              <a:rPr lang="es-ES" sz="3200" dirty="0"/>
              <a:t>que reconocer el derecho de autodeterminación que tienen, también, las personas con disminución intelectual. Esto significa apoyarlas en la adquisición de habilidades necesarias para escoger o decidir.</a:t>
            </a:r>
            <a:br>
              <a:rPr lang="es-ES" sz="3200" dirty="0"/>
            </a:br>
            <a:r>
              <a:rPr lang="es-ES" sz="3200" dirty="0"/>
              <a:t/>
            </a:r>
            <a:br>
              <a:rPr lang="es-ES" sz="3200" dirty="0"/>
            </a:br>
            <a:r>
              <a:rPr lang="es-ES" sz="3200" dirty="0"/>
              <a:t>En definitiva, no hay que olvidar que, como cualquier trabajador, la persona con discapacidad tiene la capacidad de poder ofrecer sus conocimientos, experiencia, sus ganas… de una forma digna.</a:t>
            </a:r>
            <a:br>
              <a:rPr lang="es-ES" sz="3200" dirty="0"/>
            </a:br>
            <a:r>
              <a:rPr lang="es-ES" sz="3200" dirty="0"/>
              <a:t/>
            </a:r>
            <a:br>
              <a:rPr lang="es-ES" sz="3200" dirty="0"/>
            </a:br>
            <a:endParaRPr lang="es-ES" sz="3200" dirty="0"/>
          </a:p>
          <a:p>
            <a:endParaRPr lang="es-ES" dirty="0"/>
          </a:p>
        </p:txBody>
      </p:sp>
    </p:spTree>
    <p:extLst>
      <p:ext uri="{BB962C8B-B14F-4D97-AF65-F5344CB8AC3E}">
        <p14:creationId xmlns:p14="http://schemas.microsoft.com/office/powerpoint/2010/main" xmlns="" val="14825086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4664"/>
            <a:ext cx="7024744" cy="864096"/>
          </a:xfrm>
        </p:spPr>
        <p:txBody>
          <a:bodyPr>
            <a:normAutofit/>
          </a:bodyPr>
          <a:lstStyle/>
          <a:p>
            <a:pPr algn="ctr"/>
            <a:r>
              <a:rPr lang="es-CL" dirty="0" smtClean="0">
                <a:solidFill>
                  <a:schemeClr val="accent6"/>
                </a:solidFill>
              </a:rPr>
              <a:t>CONCLUSIÓN</a:t>
            </a:r>
            <a:endParaRPr lang="es-CL" dirty="0">
              <a:solidFill>
                <a:schemeClr val="accent6"/>
              </a:solidFill>
            </a:endParaRPr>
          </a:p>
        </p:txBody>
      </p:sp>
      <p:sp>
        <p:nvSpPr>
          <p:cNvPr id="3" name="2 Marcador de contenido"/>
          <p:cNvSpPr>
            <a:spLocks noGrp="1"/>
          </p:cNvSpPr>
          <p:nvPr>
            <p:ph idx="1"/>
          </p:nvPr>
        </p:nvSpPr>
        <p:spPr>
          <a:xfrm>
            <a:off x="683568" y="1340768"/>
            <a:ext cx="7560840" cy="4752528"/>
          </a:xfrm>
        </p:spPr>
        <p:txBody>
          <a:bodyPr>
            <a:normAutofit fontScale="92500" lnSpcReduction="10000"/>
          </a:bodyPr>
          <a:lstStyle/>
          <a:p>
            <a:pPr marL="68580" indent="0" algn="just">
              <a:buNone/>
            </a:pPr>
            <a:r>
              <a:rPr lang="es-CL" sz="2500" dirty="0"/>
              <a:t> </a:t>
            </a:r>
          </a:p>
          <a:p>
            <a:pPr algn="just"/>
            <a:r>
              <a:rPr lang="es-CL" sz="2500" dirty="0" smtClean="0"/>
              <a:t>Puede afirmarse que las personas con discapacidad pueden integrarse en todo tipo de empresas, compitiendo de igual a igual en los niveles de productividad, de eficiencia y competitividad, siempre y cuando se ubiquen en el puesto correcto compatible con su perfil ocupacional y se les brinde los sistemas de apoyo requeridos dependiendo de su tipo de discapacidad, para su normal desempeño laboral. </a:t>
            </a:r>
          </a:p>
          <a:p>
            <a:pPr marL="68580" indent="0" algn="just">
              <a:buNone/>
            </a:pPr>
            <a:endParaRPr lang="es-CL" sz="2500" dirty="0"/>
          </a:p>
          <a:p>
            <a:pPr algn="just"/>
            <a:r>
              <a:rPr lang="es-CL" sz="2500" dirty="0"/>
              <a:t>Debemos generar un cambio cultural y eliminar barreras para permitir una sociedad más justa y equitativa con Los Trabajadores con Discapacidad.</a:t>
            </a:r>
          </a:p>
          <a:p>
            <a:endParaRPr lang="es-CL" dirty="0"/>
          </a:p>
        </p:txBody>
      </p:sp>
    </p:spTree>
    <p:extLst>
      <p:ext uri="{BB962C8B-B14F-4D97-AF65-F5344CB8AC3E}">
        <p14:creationId xmlns:p14="http://schemas.microsoft.com/office/powerpoint/2010/main" xmlns="" val="4204658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7848872" cy="5688632"/>
          </a:xfrm>
        </p:spPr>
        <p:txBody>
          <a:bodyPr>
            <a:normAutofit/>
          </a:bodyPr>
          <a:lstStyle/>
          <a:p>
            <a:pPr marL="68580" indent="0">
              <a:buNone/>
            </a:pPr>
            <a:endParaRPr lang="es-ES" dirty="0"/>
          </a:p>
          <a:p>
            <a:pPr marL="68580" indent="0">
              <a:buNone/>
            </a:pPr>
            <a:r>
              <a:rPr lang="es-ES" dirty="0">
                <a:solidFill>
                  <a:schemeClr val="tx1"/>
                </a:solidFill>
              </a:rPr>
              <a:t>Por </a:t>
            </a:r>
            <a:r>
              <a:rPr lang="es-ES" b="1" dirty="0">
                <a:solidFill>
                  <a:schemeClr val="tx1"/>
                </a:solidFill>
              </a:rPr>
              <a:t>inclusión</a:t>
            </a:r>
            <a:r>
              <a:rPr lang="es-ES" dirty="0">
                <a:solidFill>
                  <a:schemeClr val="tx1"/>
                </a:solidFill>
              </a:rPr>
              <a:t> se entiende aquella interacción de la sociedad sin importar su condición física, cultural o social, con todo aquello que le rodea en igualdad de condiciones, teniendo así los mismos derechos y oportunidades de ingresar a todo aquello que permita el desarrollo fundamental de la persona, como salud, educación, labor y sociedad</a:t>
            </a:r>
          </a:p>
        </p:txBody>
      </p:sp>
    </p:spTree>
    <p:extLst>
      <p:ext uri="{BB962C8B-B14F-4D97-AF65-F5344CB8AC3E}">
        <p14:creationId xmlns:p14="http://schemas.microsoft.com/office/powerpoint/2010/main" xmlns="" val="24743744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908720"/>
            <a:ext cx="6777317" cy="4923909"/>
          </a:xfrm>
        </p:spPr>
        <p:txBody>
          <a:bodyPr>
            <a:normAutofit/>
          </a:bodyPr>
          <a:lstStyle/>
          <a:p>
            <a:pPr marL="68580" indent="0">
              <a:buNone/>
            </a:pPr>
            <a:endParaRPr lang="es-BO" sz="4000" b="1" dirty="0" smtClean="0">
              <a:solidFill>
                <a:schemeClr val="tx1"/>
              </a:solidFill>
            </a:endParaRPr>
          </a:p>
          <a:p>
            <a:pPr marL="68580" indent="0">
              <a:buNone/>
            </a:pPr>
            <a:endParaRPr lang="es-BO" sz="4000" b="1" dirty="0">
              <a:solidFill>
                <a:schemeClr val="tx1"/>
              </a:solidFill>
            </a:endParaRPr>
          </a:p>
          <a:p>
            <a:pPr marL="68580" indent="0">
              <a:buNone/>
            </a:pPr>
            <a:r>
              <a:rPr lang="es-BO" sz="4000" b="1" dirty="0" smtClean="0">
                <a:solidFill>
                  <a:schemeClr val="accent6"/>
                </a:solidFill>
              </a:rPr>
              <a:t>EXPERIENCIAS LABORALES SOBRE INCLUSION LABORAL</a:t>
            </a:r>
            <a:endParaRPr lang="es-BO" sz="4000" b="1" dirty="0">
              <a:solidFill>
                <a:schemeClr val="accent6"/>
              </a:solidFill>
            </a:endParaRPr>
          </a:p>
        </p:txBody>
      </p:sp>
    </p:spTree>
    <p:extLst>
      <p:ext uri="{BB962C8B-B14F-4D97-AF65-F5344CB8AC3E}">
        <p14:creationId xmlns:p14="http://schemas.microsoft.com/office/powerpoint/2010/main" xmlns="" val="32589018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764704"/>
            <a:ext cx="7096634" cy="1405960"/>
          </a:xfrm>
        </p:spPr>
        <p:txBody>
          <a:bodyPr>
            <a:normAutofit/>
          </a:bodyPr>
          <a:lstStyle/>
          <a:p>
            <a:r>
              <a:rPr lang="es-BO" sz="2700" b="1" dirty="0" smtClean="0">
                <a:solidFill>
                  <a:schemeClr val="accent6"/>
                </a:solidFill>
              </a:rPr>
              <a:t>ATENCION </a:t>
            </a:r>
            <a:r>
              <a:rPr lang="es-BO" sz="2700" b="1" dirty="0">
                <a:solidFill>
                  <a:schemeClr val="accent6"/>
                </a:solidFill>
              </a:rPr>
              <a:t>A PERSONAS CON DISCAPACIDAD”</a:t>
            </a:r>
            <a:r>
              <a:rPr lang="es-BO" sz="2700" dirty="0">
                <a:solidFill>
                  <a:schemeClr val="accent6"/>
                </a:solidFill>
              </a:rPr>
              <a:t/>
            </a:r>
            <a:br>
              <a:rPr lang="es-BO" sz="2700" dirty="0">
                <a:solidFill>
                  <a:schemeClr val="accent6"/>
                </a:solidFill>
              </a:rPr>
            </a:br>
            <a:r>
              <a:rPr lang="es-BO" sz="2700" b="1" dirty="0">
                <a:solidFill>
                  <a:schemeClr val="accent6"/>
                </a:solidFill>
              </a:rPr>
              <a:t>SERVICIO PLURINACIONAL DE EMPLEO</a:t>
            </a:r>
            <a:r>
              <a:rPr lang="es-BO" sz="2700" dirty="0"/>
              <a:t/>
            </a:r>
            <a:br>
              <a:rPr lang="es-BO" sz="2700" dirty="0"/>
            </a:br>
            <a:endParaRPr lang="es-BO" sz="2700" dirty="0"/>
          </a:p>
        </p:txBody>
      </p:sp>
      <p:sp>
        <p:nvSpPr>
          <p:cNvPr id="3" name="2 Marcador de contenido"/>
          <p:cNvSpPr>
            <a:spLocks noGrp="1"/>
          </p:cNvSpPr>
          <p:nvPr>
            <p:ph idx="1"/>
          </p:nvPr>
        </p:nvSpPr>
        <p:spPr>
          <a:xfrm>
            <a:off x="1043492" y="2276872"/>
            <a:ext cx="6777317" cy="3555757"/>
          </a:xfrm>
        </p:spPr>
        <p:txBody>
          <a:bodyPr/>
          <a:lstStyle/>
          <a:p>
            <a:pPr marL="68580" indent="0">
              <a:buNone/>
            </a:pPr>
            <a:r>
              <a:rPr lang="es-BO" b="1" i="1" dirty="0"/>
              <a:t>El área de Atención a Personas con Discapacidad (Inclusión Laboral), es un área dependiente del Servicio Plurinacional de Empleo, de la Dirección General de Empleo, que tiene como objeto la promoción y atención de la Inclusión Laboral de Personas con Discapacidad</a:t>
            </a:r>
            <a:r>
              <a:rPr lang="es-BO" dirty="0"/>
              <a:t>, según lo establecido en el marco legal nacional</a:t>
            </a:r>
          </a:p>
        </p:txBody>
      </p:sp>
    </p:spTree>
    <p:extLst>
      <p:ext uri="{BB962C8B-B14F-4D97-AF65-F5344CB8AC3E}">
        <p14:creationId xmlns:p14="http://schemas.microsoft.com/office/powerpoint/2010/main" xmlns="" val="30999276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08912" cy="6048672"/>
          </a:xfrm>
        </p:spPr>
        <p:txBody>
          <a:bodyPr>
            <a:normAutofit fontScale="92500" lnSpcReduction="10000"/>
          </a:bodyPr>
          <a:lstStyle/>
          <a:p>
            <a:r>
              <a:rPr lang="es-BO" dirty="0"/>
              <a:t>El programa de capacitación que se iniciará el 23 de </a:t>
            </a:r>
            <a:r>
              <a:rPr lang="es-BO" dirty="0" smtClean="0"/>
              <a:t>agosto de este año, (2010)  </a:t>
            </a:r>
            <a:r>
              <a:rPr lang="es-BO" dirty="0"/>
              <a:t>es gratuito y fue concebido para beneficiar a 90 personas en todos los ámbitos de discapacidad y tiene como beneficio adicional la entrega 22 bolivianos diarios </a:t>
            </a:r>
            <a:r>
              <a:rPr lang="es-BO" dirty="0" smtClean="0"/>
              <a:t>destinados </a:t>
            </a:r>
            <a:r>
              <a:rPr lang="es-BO" dirty="0"/>
              <a:t>a cubrir los gastos de pasajes y </a:t>
            </a:r>
            <a:r>
              <a:rPr lang="es-BO" dirty="0">
                <a:hlinkClick r:id="rId2" tooltip="alimentación"/>
              </a:rPr>
              <a:t>alimentación</a:t>
            </a:r>
            <a:r>
              <a:rPr lang="es-BO" dirty="0"/>
              <a:t> durante los 5 meses de capacitación técnica, explicó el responsable del Servicio Plurinacional de Empleo.</a:t>
            </a:r>
          </a:p>
          <a:p>
            <a:r>
              <a:rPr lang="es-BO" dirty="0"/>
              <a:t>Las áreas de capacitación técnica abarcan los rubros de panificación y repostería,  producción de lácteos, tejidos a mano y </a:t>
            </a:r>
            <a:r>
              <a:rPr lang="es-BO" dirty="0" err="1"/>
              <a:t>semi</a:t>
            </a:r>
            <a:r>
              <a:rPr lang="es-BO" dirty="0"/>
              <a:t> industriales; además de textiles y artesanías productivas de exportación.</a:t>
            </a:r>
          </a:p>
          <a:p>
            <a:r>
              <a:rPr lang="es-BO" dirty="0"/>
              <a:t>Una vez que finalice el Programa de Capacitación en Inserción Laboral   los beneficiarios habrán adquirido conocimientos que les permita crear sus propios emprendimientos económicos o microempresas que serán gestionadas por los propios institutos de capacitación, a través de un plan de financiamiento, que tiene un fondo global de aproximadamente 100 mil dólares</a:t>
            </a:r>
            <a:r>
              <a:rPr lang="es-BO" dirty="0" smtClean="0"/>
              <a:t>.</a:t>
            </a:r>
          </a:p>
          <a:p>
            <a:r>
              <a:rPr lang="es-BO" dirty="0" smtClean="0"/>
              <a:t> Fuente:  Los tiempos.com </a:t>
            </a:r>
            <a:endParaRPr lang="es-BO" dirty="0"/>
          </a:p>
          <a:p>
            <a:endParaRPr lang="es-BO" dirty="0"/>
          </a:p>
        </p:txBody>
      </p:sp>
    </p:spTree>
    <p:extLst>
      <p:ext uri="{BB962C8B-B14F-4D97-AF65-F5344CB8AC3E}">
        <p14:creationId xmlns:p14="http://schemas.microsoft.com/office/powerpoint/2010/main" xmlns="" val="35260975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188640"/>
            <a:ext cx="8640960" cy="864096"/>
          </a:xfrm>
        </p:spPr>
        <p:txBody>
          <a:bodyPr>
            <a:normAutofit fontScale="90000"/>
          </a:bodyPr>
          <a:lstStyle/>
          <a:p>
            <a:r>
              <a:rPr lang="es-BO" dirty="0" smtClean="0">
                <a:solidFill>
                  <a:schemeClr val="accent6"/>
                </a:solidFill>
              </a:rPr>
              <a:t>Otras experiencias desde la sociedad civil</a:t>
            </a:r>
            <a:endParaRPr lang="es-BO" dirty="0">
              <a:solidFill>
                <a:schemeClr val="accent6"/>
              </a:solidFill>
            </a:endParaRPr>
          </a:p>
        </p:txBody>
      </p:sp>
      <p:sp>
        <p:nvSpPr>
          <p:cNvPr id="3" name="2 Marcador de contenido"/>
          <p:cNvSpPr>
            <a:spLocks noGrp="1"/>
          </p:cNvSpPr>
          <p:nvPr>
            <p:ph idx="1"/>
          </p:nvPr>
        </p:nvSpPr>
        <p:spPr>
          <a:xfrm>
            <a:off x="323528" y="1196752"/>
            <a:ext cx="8352928" cy="4968552"/>
          </a:xfrm>
        </p:spPr>
        <p:txBody>
          <a:bodyPr>
            <a:normAutofit fontScale="77500" lnSpcReduction="20000"/>
          </a:bodyPr>
          <a:lstStyle/>
          <a:p>
            <a:pPr marL="68580" indent="0">
              <a:buNone/>
            </a:pPr>
            <a:endParaRPr lang="es-BO" dirty="0" smtClean="0"/>
          </a:p>
          <a:p>
            <a:pPr marL="68580" indent="0">
              <a:buNone/>
            </a:pPr>
            <a:r>
              <a:rPr lang="es-BO" dirty="0" smtClean="0"/>
              <a:t>La </a:t>
            </a:r>
            <a:r>
              <a:rPr lang="es-BO" dirty="0"/>
              <a:t>Razón (Edición Impresa) / Aleja Cuevas / La Paz</a:t>
            </a:r>
          </a:p>
          <a:p>
            <a:pPr marL="68580" indent="0">
              <a:buNone/>
            </a:pPr>
            <a:r>
              <a:rPr lang="es-BO" dirty="0"/>
              <a:t>02:02 / 23 de julio de 2015 </a:t>
            </a:r>
          </a:p>
          <a:p>
            <a:r>
              <a:rPr lang="es-BO" sz="2600" dirty="0"/>
              <a:t>Una alianza interinstitucional, conformada por ocho entidades, lanzó ayer el Banco de Talentos de Personas con Discapacidad para promover su inserción laboral en empresas. Se trata de un centro que les brinda capacitación técnica para luego promoverlos en espacios de trabajo</a:t>
            </a:r>
            <a:r>
              <a:rPr lang="es-BO" sz="2600" dirty="0" smtClean="0"/>
              <a:t>.</a:t>
            </a:r>
          </a:p>
          <a:p>
            <a:endParaRPr lang="es-BO" sz="2600" dirty="0"/>
          </a:p>
          <a:p>
            <a:endParaRPr lang="es-BO" sz="2600" dirty="0"/>
          </a:p>
          <a:p>
            <a:r>
              <a:rPr lang="es-BO" sz="2600" dirty="0"/>
              <a:t>Cáritas Boliviana, Cáritas La Paz, Fe y Alegría, Alcaldía de La Paz, Servicio Internacional Británico, Fundación </a:t>
            </a:r>
            <a:r>
              <a:rPr lang="es-BO" sz="2600" dirty="0" err="1"/>
              <a:t>Machaqa</a:t>
            </a:r>
            <a:r>
              <a:rPr lang="es-BO" sz="2600" dirty="0"/>
              <a:t> Amauta, </a:t>
            </a:r>
            <a:r>
              <a:rPr lang="es-BO" sz="2600" dirty="0" err="1"/>
              <a:t>Handicap</a:t>
            </a:r>
            <a:r>
              <a:rPr lang="es-BO" sz="2600" dirty="0"/>
              <a:t> International y el Comité Nacional de Personas con Discapacidad (</a:t>
            </a:r>
            <a:r>
              <a:rPr lang="es-BO" sz="2600" dirty="0" err="1"/>
              <a:t>Conalpedis</a:t>
            </a:r>
            <a:r>
              <a:rPr lang="es-BO" sz="2600" dirty="0"/>
              <a:t>) son los ocho miembros de la alianza que ya insertó laboralmente a 18 personas con discapacidad, quienes aún se forman en el banco de </a:t>
            </a:r>
            <a:r>
              <a:rPr lang="es-BO" sz="2600" dirty="0" smtClean="0"/>
              <a:t>talento </a:t>
            </a:r>
            <a:r>
              <a:rPr lang="es-ES" sz="2600" dirty="0"/>
              <a:t>Dicha asociación surge a iniciativa de la Pastoral Social Cáritas Bolivia el 11 de mayo de 2015, </a:t>
            </a:r>
            <a:endParaRPr lang="es-ES" sz="2600" dirty="0" smtClean="0"/>
          </a:p>
          <a:p>
            <a:endParaRPr lang="es-ES" sz="2600" dirty="0"/>
          </a:p>
          <a:p>
            <a:pPr marL="68580" indent="0">
              <a:buNone/>
            </a:pPr>
            <a:r>
              <a:rPr lang="es-ES" dirty="0" smtClean="0"/>
              <a:t>.</a:t>
            </a:r>
            <a:endParaRPr lang="es-BO" dirty="0" smtClean="0"/>
          </a:p>
          <a:p>
            <a:endParaRPr lang="es-BO" dirty="0"/>
          </a:p>
          <a:p>
            <a:endParaRPr lang="es-BO" dirty="0"/>
          </a:p>
        </p:txBody>
      </p:sp>
    </p:spTree>
    <p:extLst>
      <p:ext uri="{BB962C8B-B14F-4D97-AF65-F5344CB8AC3E}">
        <p14:creationId xmlns:p14="http://schemas.microsoft.com/office/powerpoint/2010/main" xmlns="" val="34314915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620688"/>
            <a:ext cx="7281257" cy="5211941"/>
          </a:xfrm>
        </p:spPr>
        <p:txBody>
          <a:bodyPr/>
          <a:lstStyle/>
          <a:p>
            <a:r>
              <a:rPr lang="es-BO" dirty="0"/>
              <a:t>En el banco de talentos hay ciegos capacitados en telefonía, recepción, </a:t>
            </a:r>
            <a:r>
              <a:rPr lang="es-BO" dirty="0" err="1"/>
              <a:t>call</a:t>
            </a:r>
            <a:r>
              <a:rPr lang="es-BO" dirty="0"/>
              <a:t> center, informática, panadería y repostería; aquellos con discapacidad intelectual, en artesanía, metalmecánica, </a:t>
            </a:r>
            <a:r>
              <a:rPr lang="es-BO" dirty="0" err="1"/>
              <a:t>textilería</a:t>
            </a:r>
            <a:r>
              <a:rPr lang="es-BO" dirty="0"/>
              <a:t>; y otros grupos, en diseño, dibujo y producción radial.</a:t>
            </a:r>
          </a:p>
          <a:p>
            <a:r>
              <a:rPr lang="es-BO" dirty="0"/>
              <a:t>Durante el lanzamiento de la iniciativa se mostró en video sobre la experiencia de Emilio, un fisioterapeuta que no dejó que la ceguera se convirtiera en un obstáculo para ejercer la carrera que estudió. Pereira explicó que la inclusión laboral pasa por ciertos procedimientos: identificación de las personas con discapacidad, diagnóstico laboral, test vocacional de las habilidades y experiencia, y la capacitación.</a:t>
            </a:r>
          </a:p>
          <a:p>
            <a:endParaRPr lang="es-BO" dirty="0"/>
          </a:p>
        </p:txBody>
      </p:sp>
    </p:spTree>
    <p:extLst>
      <p:ext uri="{BB962C8B-B14F-4D97-AF65-F5344CB8AC3E}">
        <p14:creationId xmlns:p14="http://schemas.microsoft.com/office/powerpoint/2010/main" xmlns="" val="36219477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99392"/>
            <a:ext cx="7024744" cy="1728192"/>
          </a:xfrm>
        </p:spPr>
        <p:txBody>
          <a:bodyPr>
            <a:normAutofit/>
          </a:bodyPr>
          <a:lstStyle/>
          <a:p>
            <a:r>
              <a:rPr lang="es-BO" dirty="0" smtClean="0">
                <a:solidFill>
                  <a:schemeClr val="accent6"/>
                </a:solidFill>
              </a:rPr>
              <a:t>Otras instituciones en Cochabamba</a:t>
            </a:r>
            <a:endParaRPr lang="es-BO" dirty="0">
              <a:solidFill>
                <a:schemeClr val="accent6"/>
              </a:solidFill>
            </a:endParaRPr>
          </a:p>
        </p:txBody>
      </p:sp>
      <p:sp>
        <p:nvSpPr>
          <p:cNvPr id="3" name="2 Marcador de contenido"/>
          <p:cNvSpPr>
            <a:spLocks noGrp="1"/>
          </p:cNvSpPr>
          <p:nvPr>
            <p:ph idx="1"/>
          </p:nvPr>
        </p:nvSpPr>
        <p:spPr>
          <a:xfrm>
            <a:off x="467544" y="1628800"/>
            <a:ext cx="8064896" cy="4203829"/>
          </a:xfrm>
        </p:spPr>
        <p:txBody>
          <a:bodyPr/>
          <a:lstStyle/>
          <a:p>
            <a:r>
              <a:rPr lang="es-BO" dirty="0" smtClean="0"/>
              <a:t>FUNDACION EIFODEC</a:t>
            </a:r>
          </a:p>
          <a:p>
            <a:r>
              <a:rPr lang="es-BO" dirty="0" smtClean="0"/>
              <a:t>DECOOPSO(COOPERATIVAS SOCIALES DE TRABAJO)</a:t>
            </a:r>
          </a:p>
          <a:p>
            <a:r>
              <a:rPr lang="es-BO" dirty="0" smtClean="0"/>
              <a:t>MAP INTERNACIONAL ( IMPLEMENTACION DE PROYECTOS DE GENERACION DE INGRESOS)</a:t>
            </a:r>
          </a:p>
          <a:p>
            <a:r>
              <a:rPr lang="es-BO" dirty="0" smtClean="0"/>
              <a:t>FUNDACION FAPIZ </a:t>
            </a:r>
          </a:p>
          <a:p>
            <a:r>
              <a:rPr lang="es-BO" dirty="0" smtClean="0"/>
              <a:t>FUNDACION CEOLI</a:t>
            </a:r>
            <a:endParaRPr lang="es-BO" dirty="0"/>
          </a:p>
        </p:txBody>
      </p:sp>
    </p:spTree>
    <p:extLst>
      <p:ext uri="{BB962C8B-B14F-4D97-AF65-F5344CB8AC3E}">
        <p14:creationId xmlns:p14="http://schemas.microsoft.com/office/powerpoint/2010/main" xmlns="" val="42850004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1484785"/>
            <a:ext cx="6777317" cy="2952328"/>
          </a:xfrm>
        </p:spPr>
        <p:txBody>
          <a:bodyPr/>
          <a:lstStyle/>
          <a:p>
            <a:pPr algn="ctr"/>
            <a:endParaRPr lang="es-BO" dirty="0" smtClean="0"/>
          </a:p>
          <a:p>
            <a:pPr algn="ctr"/>
            <a:endParaRPr lang="es-BO" dirty="0"/>
          </a:p>
          <a:p>
            <a:pPr marL="68580" indent="0" algn="ctr">
              <a:buNone/>
            </a:pPr>
            <a:r>
              <a:rPr lang="es-BO" sz="6600" b="1" dirty="0" smtClean="0"/>
              <a:t>GRACIAS</a:t>
            </a:r>
            <a:endParaRPr lang="es-BO" sz="6600" b="1" dirty="0"/>
          </a:p>
        </p:txBody>
      </p:sp>
    </p:spTree>
    <p:extLst>
      <p:ext uri="{BB962C8B-B14F-4D97-AF65-F5344CB8AC3E}">
        <p14:creationId xmlns:p14="http://schemas.microsoft.com/office/powerpoint/2010/main" xmlns="" val="3779891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836712"/>
            <a:ext cx="6777317" cy="4995917"/>
          </a:xfrm>
        </p:spPr>
        <p:txBody>
          <a:bodyPr>
            <a:normAutofit/>
          </a:bodyPr>
          <a:lstStyle/>
          <a:p>
            <a:pPr marL="68580" indent="0">
              <a:buNone/>
            </a:pPr>
            <a:r>
              <a:rPr lang="es-ES" sz="4400" b="1" dirty="0" smtClean="0">
                <a:solidFill>
                  <a:schemeClr val="accent6"/>
                </a:solidFill>
              </a:rPr>
              <a:t>¿LA LEY  223 DE LA PERSONA CON DISCAPACIDAD CUANTOS TIPOS DE INCLUSION ESTABLECE</a:t>
            </a:r>
            <a:r>
              <a:rPr lang="es-ES" sz="4400" b="1" dirty="0" smtClean="0">
                <a:solidFill>
                  <a:schemeClr val="tx1"/>
                </a:solidFill>
              </a:rPr>
              <a:t>? </a:t>
            </a:r>
            <a:endParaRPr lang="es-ES" sz="4400" b="1" dirty="0">
              <a:solidFill>
                <a:schemeClr val="tx1"/>
              </a:solidFill>
            </a:endParaRPr>
          </a:p>
        </p:txBody>
      </p:sp>
    </p:spTree>
    <p:extLst>
      <p:ext uri="{BB962C8B-B14F-4D97-AF65-F5344CB8AC3E}">
        <p14:creationId xmlns:p14="http://schemas.microsoft.com/office/powerpoint/2010/main" xmlns="" val="1551412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692696"/>
            <a:ext cx="7920880" cy="5904656"/>
          </a:xfrm>
        </p:spPr>
        <p:txBody>
          <a:bodyPr/>
          <a:lstStyle/>
          <a:p>
            <a:pPr marL="68580" indent="0">
              <a:buNone/>
            </a:pPr>
            <a:r>
              <a:rPr lang="es-ES" sz="3200" b="1" dirty="0" smtClean="0">
                <a:solidFill>
                  <a:schemeClr val="accent6"/>
                </a:solidFill>
              </a:rPr>
              <a:t>INCLUSIÓN SOCIAL</a:t>
            </a:r>
            <a:r>
              <a:rPr lang="es-ES" dirty="0" smtClean="0">
                <a:solidFill>
                  <a:schemeClr val="tx1"/>
                </a:solidFill>
              </a:rPr>
              <a:t>. </a:t>
            </a:r>
          </a:p>
          <a:p>
            <a:pPr marL="68580" indent="0">
              <a:buNone/>
            </a:pPr>
            <a:r>
              <a:rPr lang="es-ES" dirty="0" smtClean="0">
                <a:solidFill>
                  <a:schemeClr val="tx1"/>
                </a:solidFill>
              </a:rPr>
              <a:t>La </a:t>
            </a:r>
            <a:r>
              <a:rPr lang="es-ES" dirty="0">
                <a:solidFill>
                  <a:schemeClr val="tx1"/>
                </a:solidFill>
              </a:rPr>
              <a:t>inclusión social es el proceso socioeconómico complejo, multifactorial y transdisciplinario que vincula el desarrollo de capacidades de todos los miembros de la sociedad con el acceso igualitario a oportunidades a lo largo del ciclo vital, y con ello, el acceso al bienestar, a redes de relaciones y al ejercicio de la ciudadanía</a:t>
            </a:r>
            <a:r>
              <a:rPr lang="es-ES" dirty="0"/>
              <a:t>. </a:t>
            </a:r>
            <a:endParaRPr lang="es-ES" dirty="0" smtClean="0"/>
          </a:p>
          <a:p>
            <a:pPr marL="68580" indent="0">
              <a:buNone/>
            </a:pPr>
            <a:r>
              <a:rPr lang="es-ES" sz="3200" b="1" dirty="0">
                <a:solidFill>
                  <a:schemeClr val="accent6"/>
                </a:solidFill>
              </a:rPr>
              <a:t>Educación Inclusiva</a:t>
            </a:r>
            <a:r>
              <a:rPr lang="es-ES" dirty="0" smtClean="0">
                <a:solidFill>
                  <a:schemeClr val="tx1"/>
                </a:solidFill>
              </a:rPr>
              <a:t>.</a:t>
            </a:r>
          </a:p>
          <a:p>
            <a:pPr marL="68580" indent="0">
              <a:buNone/>
            </a:pPr>
            <a:r>
              <a:rPr lang="es-ES" dirty="0" smtClean="0">
                <a:solidFill>
                  <a:schemeClr val="tx1"/>
                </a:solidFill>
              </a:rPr>
              <a:t>La </a:t>
            </a:r>
            <a:r>
              <a:rPr lang="es-ES" dirty="0">
                <a:solidFill>
                  <a:schemeClr val="tx1"/>
                </a:solidFill>
              </a:rPr>
              <a:t>educación debe dar respuesta a la diversidad mediante adaptaciones físicas, curriculares y personas de apoyo buscando mayor participación en el aprendizaje, las culturas y las comunidades para reducir la exclusión de la educación</a:t>
            </a:r>
            <a:endParaRPr lang="es-ES" dirty="0" smtClean="0"/>
          </a:p>
          <a:p>
            <a:pPr marL="68580" indent="0">
              <a:buNone/>
            </a:pPr>
            <a:endParaRPr lang="es-ES" dirty="0"/>
          </a:p>
        </p:txBody>
      </p:sp>
    </p:spTree>
    <p:extLst>
      <p:ext uri="{BB962C8B-B14F-4D97-AF65-F5344CB8AC3E}">
        <p14:creationId xmlns:p14="http://schemas.microsoft.com/office/powerpoint/2010/main" xmlns="" val="2592818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20688"/>
            <a:ext cx="8424936" cy="5688632"/>
          </a:xfrm>
        </p:spPr>
        <p:txBody>
          <a:bodyPr>
            <a:normAutofit/>
          </a:bodyPr>
          <a:lstStyle/>
          <a:p>
            <a:pPr marL="68580" indent="0">
              <a:buNone/>
            </a:pPr>
            <a:r>
              <a:rPr lang="es-ES" dirty="0" smtClean="0">
                <a:solidFill>
                  <a:schemeClr val="tx1"/>
                </a:solidFill>
              </a:rPr>
              <a:t> </a:t>
            </a:r>
            <a:endParaRPr lang="es-ES" dirty="0">
              <a:solidFill>
                <a:schemeClr val="tx1"/>
              </a:solidFill>
            </a:endParaRPr>
          </a:p>
          <a:p>
            <a:pPr marL="68580" indent="0">
              <a:buNone/>
            </a:pPr>
            <a:r>
              <a:rPr lang="es-ES" sz="3200" b="1" dirty="0" smtClean="0">
                <a:solidFill>
                  <a:schemeClr val="accent6"/>
                </a:solidFill>
              </a:rPr>
              <a:t>INCLUSIÓN LABORAL</a:t>
            </a:r>
            <a:r>
              <a:rPr lang="es-ES" dirty="0" smtClean="0">
                <a:solidFill>
                  <a:schemeClr val="tx1"/>
                </a:solidFill>
              </a:rPr>
              <a:t>. </a:t>
            </a:r>
          </a:p>
          <a:p>
            <a:r>
              <a:rPr lang="es-ES" dirty="0" smtClean="0">
                <a:solidFill>
                  <a:schemeClr val="tx1"/>
                </a:solidFill>
              </a:rPr>
              <a:t>Derecho </a:t>
            </a:r>
            <a:r>
              <a:rPr lang="es-ES" dirty="0">
                <a:solidFill>
                  <a:schemeClr val="tx1"/>
                </a:solidFill>
              </a:rPr>
              <a:t>al empleo integrado en empresas normalizadas y adaptados, es decir, empleo exactamente igual y en las mismas condiciones y equiparación de oportunidades, de remuneraciones, horarios y beneficios sociales que el de cualquier otro trabajador o trabajadora sin discapacidad, en instituciones públicas o privadas donde la proporción mayoritaria de empleados no tenga discapacidad alguna</a:t>
            </a:r>
            <a:r>
              <a:rPr lang="es-ES" dirty="0"/>
              <a:t>. </a:t>
            </a:r>
          </a:p>
        </p:txBody>
      </p:sp>
    </p:spTree>
    <p:extLst>
      <p:ext uri="{BB962C8B-B14F-4D97-AF65-F5344CB8AC3E}">
        <p14:creationId xmlns:p14="http://schemas.microsoft.com/office/powerpoint/2010/main" xmlns="" val="260404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764704"/>
            <a:ext cx="8568952" cy="5067925"/>
          </a:xfrm>
        </p:spPr>
        <p:txBody>
          <a:bodyPr>
            <a:normAutofit/>
          </a:bodyPr>
          <a:lstStyle/>
          <a:p>
            <a:pPr marL="68580" indent="0" algn="ctr">
              <a:buNone/>
            </a:pPr>
            <a:r>
              <a:rPr lang="es-ES" sz="5400" b="1" dirty="0" smtClean="0">
                <a:solidFill>
                  <a:schemeClr val="accent6"/>
                </a:solidFill>
              </a:rPr>
              <a:t>DIFERENCIACION NECESARIA</a:t>
            </a:r>
          </a:p>
          <a:p>
            <a:pPr marL="68580" indent="0" algn="ctr">
              <a:buNone/>
            </a:pPr>
            <a:endParaRPr lang="es-ES" sz="5400" b="1" dirty="0" smtClean="0">
              <a:solidFill>
                <a:schemeClr val="tx1"/>
              </a:solidFill>
            </a:endParaRPr>
          </a:p>
          <a:p>
            <a:pPr marL="68580" indent="0" algn="ctr">
              <a:buNone/>
            </a:pPr>
            <a:r>
              <a:rPr lang="es-ES" sz="3200" b="1" dirty="0" smtClean="0">
                <a:solidFill>
                  <a:schemeClr val="tx1"/>
                </a:solidFill>
              </a:rPr>
              <a:t> </a:t>
            </a:r>
            <a:r>
              <a:rPr lang="es-ES" sz="3200" b="1" dirty="0" smtClean="0">
                <a:solidFill>
                  <a:schemeClr val="accent6"/>
                </a:solidFill>
              </a:rPr>
              <a:t>INTEGRACION -INCLUSION </a:t>
            </a:r>
          </a:p>
          <a:p>
            <a:pPr marL="68580" indent="0" algn="ctr">
              <a:buNone/>
            </a:pPr>
            <a:r>
              <a:rPr lang="es-ES" sz="3200" b="1" dirty="0" smtClean="0">
                <a:solidFill>
                  <a:schemeClr val="accent6"/>
                </a:solidFill>
              </a:rPr>
              <a:t>EXCLUSION </a:t>
            </a:r>
            <a:endParaRPr lang="es-ES" sz="3200" b="1" dirty="0">
              <a:solidFill>
                <a:schemeClr val="accent6"/>
              </a:solidFill>
            </a:endParaRPr>
          </a:p>
        </p:txBody>
      </p:sp>
    </p:spTree>
    <p:extLst>
      <p:ext uri="{BB962C8B-B14F-4D97-AF65-F5344CB8AC3E}">
        <p14:creationId xmlns:p14="http://schemas.microsoft.com/office/powerpoint/2010/main" xmlns="" val="191040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899592" y="1124744"/>
            <a:ext cx="7056784" cy="4707731"/>
          </a:xfrm>
        </p:spPr>
      </p:pic>
    </p:spTree>
    <p:extLst>
      <p:ext uri="{BB962C8B-B14F-4D97-AF65-F5344CB8AC3E}">
        <p14:creationId xmlns:p14="http://schemas.microsoft.com/office/powerpoint/2010/main" xmlns="" val="38913058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CuadroTexto"/>
          <p:cNvSpPr txBox="1"/>
          <p:nvPr/>
        </p:nvSpPr>
        <p:spPr>
          <a:xfrm>
            <a:off x="323528" y="456247"/>
            <a:ext cx="8249000" cy="4678204"/>
          </a:xfrm>
          <a:prstGeom prst="rect">
            <a:avLst/>
          </a:prstGeom>
          <a:noFill/>
        </p:spPr>
        <p:txBody>
          <a:bodyPr wrap="square" rtlCol="0">
            <a:spAutoFit/>
          </a:bodyPr>
          <a:lstStyle/>
          <a:p>
            <a:pPr algn="just"/>
            <a:endParaRPr lang="es-ES_tradnl" sz="2800" dirty="0" smtClean="0">
              <a:solidFill>
                <a:schemeClr val="bg1"/>
              </a:solidFill>
              <a:latin typeface="Chaparral Pro Light" pitchFamily="18" charset="0"/>
            </a:endParaRPr>
          </a:p>
          <a:p>
            <a:pPr algn="just"/>
            <a:endParaRPr lang="es-ES_tradnl" sz="2800" dirty="0" smtClean="0">
              <a:solidFill>
                <a:schemeClr val="bg1"/>
              </a:solidFill>
              <a:latin typeface="Chaparral Pro Light" pitchFamily="18" charset="0"/>
            </a:endParaRPr>
          </a:p>
          <a:p>
            <a:pPr algn="just"/>
            <a:r>
              <a:rPr lang="es-ES_tradnl" sz="2400" dirty="0"/>
              <a:t>La idea de inclusión se diferencia de la de integración, ya que esta última supone conceptualmente la preexistencia de una separación o segregación donde una parte de la población se encuentra fuera del resto y debe ser integrada en este. </a:t>
            </a:r>
          </a:p>
          <a:p>
            <a:pPr algn="just"/>
            <a:endParaRPr lang="es-ES_tradnl" sz="2400" dirty="0"/>
          </a:p>
          <a:p>
            <a:pPr algn="just"/>
            <a:r>
              <a:rPr lang="es-ES_tradnl" sz="2400" dirty="0"/>
              <a:t>Esto pasa en la escuela, en la sociedad, en el trabajo…</a:t>
            </a:r>
          </a:p>
          <a:p>
            <a:pPr algn="just"/>
            <a:r>
              <a:rPr lang="es-ES_tradnl" sz="2400" dirty="0"/>
              <a:t>La concepción de inclusión en y para la diferencia, supone crear un contexto de aprendizaje, de trabajo, para habitar, atendiendo a las diferentes formas de apropiación de los sujetos</a:t>
            </a:r>
            <a:r>
              <a:rPr lang="es-ES_tradnl" sz="3200" b="1" i="1" dirty="0" smtClean="0">
                <a:solidFill>
                  <a:schemeClr val="bg1"/>
                </a:solidFill>
                <a:latin typeface="Chaparral Pro Light" pitchFamily="18" charset="0"/>
              </a:rPr>
              <a:t>.</a:t>
            </a:r>
          </a:p>
          <a:p>
            <a:endParaRPr lang="es-ES" dirty="0"/>
          </a:p>
        </p:txBody>
      </p:sp>
    </p:spTree>
    <p:extLst>
      <p:ext uri="{BB962C8B-B14F-4D97-AF65-F5344CB8AC3E}">
        <p14:creationId xmlns:p14="http://schemas.microsoft.com/office/powerpoint/2010/main" xmlns="" val="5243660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2207</TotalTime>
  <Words>1385</Words>
  <Application>Microsoft Office PowerPoint</Application>
  <PresentationFormat>Presentación en pantalla (4:3)</PresentationFormat>
  <Paragraphs>181</Paragraphs>
  <Slides>36</Slides>
  <Notes>1</Notes>
  <HiddenSlides>0</HiddenSlides>
  <MMClips>1</MMClips>
  <ScaleCrop>false</ScaleCrop>
  <HeadingPairs>
    <vt:vector size="4" baseType="variant">
      <vt:variant>
        <vt:lpstr>Tema</vt:lpstr>
      </vt:variant>
      <vt:variant>
        <vt:i4>1</vt:i4>
      </vt:variant>
      <vt:variant>
        <vt:lpstr>Títulos de diapositiva</vt:lpstr>
      </vt:variant>
      <vt:variant>
        <vt:i4>36</vt:i4>
      </vt:variant>
    </vt:vector>
  </HeadingPairs>
  <TitlesOfParts>
    <vt:vector size="37" baseType="lpstr">
      <vt:lpstr>Austin</vt:lpstr>
      <vt:lpstr>DISCAPACIDAD E INCLUSION LABORAL</vt:lpstr>
      <vt:lpstr>Diapositiva 2</vt:lpstr>
      <vt:lpstr>Diapositiva 3</vt:lpstr>
      <vt:lpstr>Diapositiva 4</vt:lpstr>
      <vt:lpstr>Diapositiva 5</vt:lpstr>
      <vt:lpstr>Diapositiva 6</vt:lpstr>
      <vt:lpstr>Diapositiva 7</vt:lpstr>
      <vt:lpstr>Diapositiva 8</vt:lpstr>
      <vt:lpstr>Diapositiva 9</vt:lpstr>
      <vt:lpstr>Discapacidad – Inclusión  laboral</vt:lpstr>
      <vt:lpstr>Diapositiva 11</vt:lpstr>
      <vt:lpstr>Diapositiva 12</vt:lpstr>
      <vt:lpstr>Diapositiva 13</vt:lpstr>
      <vt:lpstr>Barreras actitudinales </vt:lpstr>
      <vt:lpstr>Diapositiva 15</vt:lpstr>
      <vt:lpstr>Barreras arquitectónicas</vt:lpstr>
      <vt:lpstr>BARRERAS</vt:lpstr>
      <vt:lpstr>BARRERAS</vt:lpstr>
      <vt:lpstr>BARRERAS </vt:lpstr>
      <vt:lpstr>BARRERAS</vt:lpstr>
      <vt:lpstr>Beneficios de la inclusión laboral para personas con discapacidad</vt:lpstr>
      <vt:lpstr>Características del perfil laboral de las personas con discapacidad: </vt:lpstr>
      <vt:lpstr>Diapositiva 23</vt:lpstr>
      <vt:lpstr>Diapositiva 24</vt:lpstr>
      <vt:lpstr>Diapositiva 25</vt:lpstr>
      <vt:lpstr>Diapositiva 26</vt:lpstr>
      <vt:lpstr>Diapositiva 27</vt:lpstr>
      <vt:lpstr>Diapositiva 28</vt:lpstr>
      <vt:lpstr>CONCLUSIÓN</vt:lpstr>
      <vt:lpstr>Diapositiva 30</vt:lpstr>
      <vt:lpstr>ATENCION A PERSONAS CON DISCAPACIDAD” SERVICIO PLURINACIONAL DE EMPLEO </vt:lpstr>
      <vt:lpstr>Diapositiva 32</vt:lpstr>
      <vt:lpstr>Otras experiencias desde la sociedad civil</vt:lpstr>
      <vt:lpstr>Diapositiva 34</vt:lpstr>
      <vt:lpstr>Otras instituciones en Cochabamba</vt:lpstr>
      <vt:lpstr>Diapositiva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Discapacidad y mundo laboral</dc:title>
  <dc:creator>Nico</dc:creator>
  <cp:lastModifiedBy>AdministradorPC</cp:lastModifiedBy>
  <cp:revision>80</cp:revision>
  <dcterms:created xsi:type="dcterms:W3CDTF">2013-07-05T08:43:08Z</dcterms:created>
  <dcterms:modified xsi:type="dcterms:W3CDTF">2016-05-30T18:43:02Z</dcterms:modified>
</cp:coreProperties>
</file>