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3"/>
  </p:notesMasterIdLst>
  <p:sldIdLst>
    <p:sldId id="311" r:id="rId2"/>
    <p:sldId id="321" r:id="rId3"/>
    <p:sldId id="315" r:id="rId4"/>
    <p:sldId id="319" r:id="rId5"/>
    <p:sldId id="320" r:id="rId6"/>
    <p:sldId id="316" r:id="rId7"/>
    <p:sldId id="317" r:id="rId8"/>
    <p:sldId id="326" r:id="rId9"/>
    <p:sldId id="327" r:id="rId10"/>
    <p:sldId id="328" r:id="rId11"/>
    <p:sldId id="329" r:id="rId12"/>
    <p:sldId id="322" r:id="rId13"/>
    <p:sldId id="318" r:id="rId14"/>
    <p:sldId id="280" r:id="rId15"/>
    <p:sldId id="281" r:id="rId16"/>
    <p:sldId id="282" r:id="rId17"/>
    <p:sldId id="312" r:id="rId18"/>
    <p:sldId id="332" r:id="rId19"/>
    <p:sldId id="331" r:id="rId20"/>
    <p:sldId id="333" r:id="rId21"/>
    <p:sldId id="33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731" autoAdjust="0"/>
  </p:normalViewPr>
  <p:slideViewPr>
    <p:cSldViewPr>
      <p:cViewPr>
        <p:scale>
          <a:sx n="87" d="100"/>
          <a:sy n="87" d="100"/>
        </p:scale>
        <p:origin x="-72" y="3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500D28-ECF7-46F5-AFF7-8D72FF78C5EF}" type="datetimeFigureOut">
              <a:rPr lang="es-ES" smtClean="0"/>
              <a:pPr/>
              <a:t>24/07/2012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2B41B4-FABC-46EB-972D-09F7B151BB6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C699CB88-5E1A-4FAC-892A-60949ACB1F6F}" type="datetimeFigureOut">
              <a:rPr lang="en-US" smtClean="0"/>
              <a:pPr/>
              <a:t>7/24/2012</a:t>
            </a:fld>
            <a:endParaRPr lang="en-U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kumimoji="0" lang="en-U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91974DF9-AD47-4691-BA21-BBFCE3637A9A}" type="slidenum">
              <a:rPr kumimoji="0" lang="en-US" smtClean="0"/>
              <a:pPr/>
              <a:t>‹Nº›</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6" name="5 Marcador de pie de página"/>
          <p:cNvSpPr>
            <a:spLocks noGrp="1"/>
          </p:cNvSpPr>
          <p:nvPr>
            <p:ph type="ftr" sz="quarter" idx="11"/>
          </p:nvPr>
        </p:nvSpPr>
        <p:spPr/>
        <p:txBody>
          <a:bodyPr/>
          <a:lstStyle>
            <a:extLst/>
          </a:lstStyle>
          <a:p>
            <a:endParaRPr kumimoji="0" lang="en-US"/>
          </a:p>
        </p:txBody>
      </p:sp>
      <p:sp>
        <p:nvSpPr>
          <p:cNvPr id="7" name="6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8" name="7 Marcador de pie de página"/>
          <p:cNvSpPr>
            <a:spLocks noGrp="1"/>
          </p:cNvSpPr>
          <p:nvPr>
            <p:ph type="ftr" sz="quarter" idx="11"/>
          </p:nvPr>
        </p:nvSpPr>
        <p:spPr/>
        <p:txBody>
          <a:bodyPr/>
          <a:lstStyle>
            <a:extLst/>
          </a:lstStyle>
          <a:p>
            <a:endParaRPr kumimoji="0" lang="en-US"/>
          </a:p>
        </p:txBody>
      </p:sp>
      <p:sp>
        <p:nvSpPr>
          <p:cNvPr id="9" name="8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4" name="3 Marcador de pie de página"/>
          <p:cNvSpPr>
            <a:spLocks noGrp="1"/>
          </p:cNvSpPr>
          <p:nvPr>
            <p:ph type="ftr" sz="quarter" idx="11"/>
          </p:nvPr>
        </p:nvSpPr>
        <p:spPr/>
        <p:txBody>
          <a:bodyPr/>
          <a:lstStyle>
            <a:extLst/>
          </a:lstStyle>
          <a:p>
            <a:endParaRPr kumimoji="0" lang="en-US"/>
          </a:p>
        </p:txBody>
      </p:sp>
      <p:sp>
        <p:nvSpPr>
          <p:cNvPr id="5" name="4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699CB88-5E1A-4FAC-892A-60949ACB1F6F}" type="datetimeFigureOut">
              <a:rPr lang="en-US" smtClean="0"/>
              <a:pPr/>
              <a:t>7/24/2012</a:t>
            </a:fld>
            <a:endParaRPr lang="en-US"/>
          </a:p>
        </p:txBody>
      </p:sp>
      <p:sp>
        <p:nvSpPr>
          <p:cNvPr id="3" name="2 Marcador de pie de página"/>
          <p:cNvSpPr>
            <a:spLocks noGrp="1"/>
          </p:cNvSpPr>
          <p:nvPr>
            <p:ph type="ftr" sz="quarter" idx="11"/>
          </p:nvPr>
        </p:nvSpPr>
        <p:spPr/>
        <p:txBody>
          <a:bodyPr/>
          <a:lstStyle>
            <a:extLst/>
          </a:lstStyle>
          <a:p>
            <a:endParaRPr kumimoji="0" lang="en-US"/>
          </a:p>
        </p:txBody>
      </p:sp>
      <p:sp>
        <p:nvSpPr>
          <p:cNvPr id="4" name="3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C699CB88-5E1A-4FAC-892A-60949ACB1F6F}" type="datetimeFigureOut">
              <a:rPr lang="en-US" smtClean="0"/>
              <a:pPr/>
              <a:t>7/24/2012</a:t>
            </a:fld>
            <a:endParaRPr lang="en-US"/>
          </a:p>
        </p:txBody>
      </p:sp>
      <p:sp>
        <p:nvSpPr>
          <p:cNvPr id="6" name="5 Marcador de pie de página"/>
          <p:cNvSpPr>
            <a:spLocks noGrp="1"/>
          </p:cNvSpPr>
          <p:nvPr>
            <p:ph type="ftr" sz="quarter" idx="11"/>
          </p:nvPr>
        </p:nvSpPr>
        <p:spPr/>
        <p:txBody>
          <a:bodyPr/>
          <a:lstStyle>
            <a:extLst/>
          </a:lstStyle>
          <a:p>
            <a:endParaRPr kumimoji="0" lang="en-US"/>
          </a:p>
        </p:txBody>
      </p:sp>
      <p:sp>
        <p:nvSpPr>
          <p:cNvPr id="7" name="6 Marcador de número de diapositiva"/>
          <p:cNvSpPr>
            <a:spLocks noGrp="1"/>
          </p:cNvSpPr>
          <p:nvPr>
            <p:ph type="sldNum" sz="quarter" idx="12"/>
          </p:nvPr>
        </p:nvSpPr>
        <p:spPr/>
        <p:txBody>
          <a:bodyPr/>
          <a:lstStyle>
            <a:extLst/>
          </a:lstStyle>
          <a:p>
            <a:fld id="{91974DF9-AD47-4691-BA21-BBFCE3637A9A}" type="slidenum">
              <a:rPr kumimoji="0" lang="en-US" smtClean="0"/>
              <a:pPr/>
              <a:t>‹Nº›</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C699CB88-5E1A-4FAC-892A-60949ACB1F6F}" type="datetimeFigureOut">
              <a:rPr lang="en-US" smtClean="0"/>
              <a:pPr/>
              <a:t>7/24/2012</a:t>
            </a:fld>
            <a:endParaRPr lang="en-U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91974DF9-AD47-4691-BA21-BBFCE3637A9A}" type="slidenum">
              <a:rPr kumimoji="0" lang="en-US" smtClean="0"/>
              <a:pPr/>
              <a:t>‹Nº›</a:t>
            </a:fld>
            <a:endParaRPr kumimoji="0" lang="en-U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699CB88-5E1A-4FAC-892A-60949ACB1F6F}" type="datetimeFigureOut">
              <a:rPr lang="en-US" smtClean="0"/>
              <a:pPr/>
              <a:t>7/24/2012</a:t>
            </a:fld>
            <a:endParaRPr lang="en-U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0" lang="en-U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1974DF9-AD47-4691-BA21-BBFCE3637A9A}" type="slidenum">
              <a:rPr kumimoji="0" lang="en-US" smtClean="0"/>
              <a:pPr/>
              <a:t>‹Nº›</a:t>
            </a:fld>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id.usal.es/libros/discapacidad/4990/8-1/panoramica-del-empleo-con-apoyo-en-espana.asp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definicion.de/persona" TargetMode="External"/><Relationship Id="rId2" Type="http://schemas.openxmlformats.org/officeDocument/2006/relationships/hyperlink" Target="http://definicion.de/trabaj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solidFill>
            <a:schemeClr val="accent4"/>
          </a:solidFill>
        </p:spPr>
        <p:txBody>
          <a:bodyPr>
            <a:normAutofit lnSpcReduction="10000"/>
          </a:bodyPr>
          <a:lstStyle/>
          <a:p>
            <a:pPr>
              <a:buNone/>
            </a:pPr>
            <a:endParaRPr lang="es-ES" sz="6000" dirty="0" smtClean="0"/>
          </a:p>
          <a:p>
            <a:pPr>
              <a:buNone/>
            </a:pPr>
            <a:r>
              <a:rPr lang="es-ES" sz="3200" dirty="0" smtClean="0"/>
              <a:t>Modulo v sustento laboral</a:t>
            </a:r>
            <a:endParaRPr lang="es-ES" sz="3200" dirty="0" smtClean="0"/>
          </a:p>
          <a:p>
            <a:pPr>
              <a:buNone/>
            </a:pPr>
            <a:endParaRPr lang="es-ES" sz="6000" smtClean="0"/>
          </a:p>
          <a:p>
            <a:pPr>
              <a:buNone/>
            </a:pPr>
            <a:r>
              <a:rPr lang="es-ES" sz="6000" dirty="0" smtClean="0"/>
              <a:t>Tipos </a:t>
            </a:r>
            <a:r>
              <a:rPr lang="es-ES" sz="6000" dirty="0" smtClean="0"/>
              <a:t>de </a:t>
            </a:r>
            <a:r>
              <a:rPr lang="es-ES" sz="6000" dirty="0" smtClean="0"/>
              <a:t>empleos</a:t>
            </a:r>
          </a:p>
          <a:p>
            <a:pPr>
              <a:buNone/>
            </a:pPr>
            <a:r>
              <a:rPr lang="es-ES" sz="2000" dirty="0" smtClean="0"/>
              <a:t>                                       </a:t>
            </a:r>
          </a:p>
          <a:p>
            <a:pPr>
              <a:buNone/>
            </a:pPr>
            <a:endParaRPr lang="es-ES" sz="2000" dirty="0" smtClean="0"/>
          </a:p>
          <a:p>
            <a:pPr>
              <a:buNone/>
            </a:pPr>
            <a:r>
              <a:rPr lang="es-ES" sz="2000" dirty="0" smtClean="0"/>
              <a:t>                                                          </a:t>
            </a:r>
            <a:r>
              <a:rPr lang="es-ES" sz="2000" b="1" dirty="0" smtClean="0"/>
              <a:t>Mgr. Javier Mendoza</a:t>
            </a:r>
            <a:endParaRPr lang="es-ES" sz="2000" b="1"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4019374"/>
          </a:xfrm>
          <a:solidFill>
            <a:schemeClr val="bg2"/>
          </a:solidFill>
        </p:spPr>
        <p:txBody>
          <a:bodyPr>
            <a:normAutofit lnSpcReduction="10000"/>
          </a:bodyPr>
          <a:lstStyle/>
          <a:p>
            <a:r>
              <a:rPr lang="es-BO" sz="3200" b="1" u="heavy" dirty="0" smtClean="0"/>
              <a:t>Accesibilidad del medio ambiente</a:t>
            </a:r>
          </a:p>
          <a:p>
            <a:endParaRPr lang="es-ES" dirty="0" smtClean="0"/>
          </a:p>
          <a:p>
            <a:r>
              <a:rPr lang="es-BO" dirty="0" smtClean="0"/>
              <a:t>La carencia de accesibilidad medioambiental es una barrera mayor para las personas con discapacidad en todos los países de bajos ingresos: transporte público inaccesible, lugares de trabajo y comunicaciones significan que puede resultar imposible para las personas con discapacidad conseguir un empleo y realizar su trabajo. </a:t>
            </a:r>
            <a:endParaRPr lang="es-ES" dirty="0" smtClean="0"/>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857233"/>
            <a:ext cx="8229600" cy="4214842"/>
          </a:xfrm>
          <a:solidFill>
            <a:schemeClr val="bg2"/>
          </a:solidFill>
        </p:spPr>
        <p:txBody>
          <a:bodyPr>
            <a:normAutofit fontScale="62500" lnSpcReduction="20000"/>
          </a:bodyPr>
          <a:lstStyle/>
          <a:p>
            <a:endParaRPr lang="es-BO" sz="2600" b="1" u="heavy" dirty="0" smtClean="0"/>
          </a:p>
          <a:p>
            <a:r>
              <a:rPr lang="es-BO" sz="2600" b="1" u="heavy" dirty="0" smtClean="0"/>
              <a:t>Ajustes razonables</a:t>
            </a:r>
          </a:p>
          <a:p>
            <a:endParaRPr lang="es-ES" sz="1700" dirty="0" smtClean="0"/>
          </a:p>
          <a:p>
            <a:r>
              <a:rPr lang="es-ES" dirty="0" smtClean="0"/>
              <a:t>Por "ajustes razonables" se entenderán las modificaciones y adaptaciones necesarias y adecuadas que no impongan una carga desproporcionada o indebida, cuando se requieran en un caso particular, para garantizar a las personas con discapacidad el goce o ejercicio, en igualdad de condiciones con las demás, de todos los derechos humanos y libertades fundamentales</a:t>
            </a:r>
            <a:endParaRPr lang="es-BO" dirty="0" smtClean="0"/>
          </a:p>
          <a:p>
            <a:endParaRPr lang="es-BO" dirty="0" smtClean="0"/>
          </a:p>
          <a:p>
            <a:r>
              <a:rPr lang="es-BO" b="1" dirty="0" smtClean="0"/>
              <a:t>Comunicación</a:t>
            </a:r>
          </a:p>
          <a:p>
            <a:r>
              <a:rPr lang="es-ES" dirty="0" smtClean="0"/>
              <a:t>La "comunicación" incluirá los lenguajes, la visualización de textos, el Braille, la comunicación táctil, los </a:t>
            </a:r>
            <a:r>
              <a:rPr lang="es-ES" dirty="0" err="1" smtClean="0"/>
              <a:t>macrotipos</a:t>
            </a:r>
            <a:r>
              <a:rPr lang="es-ES" dirty="0" smtClean="0"/>
              <a:t>, los dispositivos multimedia de fácil acceso, así como el lenguaje escrito, los sistemas auditivos, el lenguaje sencillo, los medios de voz digitalizada y otros modos, medios y formatos aumentativos o alternativos de comunicación, incluida la tecnología de la información y las comunicaciones de fácil acceso;</a:t>
            </a:r>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4090812"/>
          </a:xfrm>
          <a:solidFill>
            <a:schemeClr val="accent4"/>
          </a:solidFill>
          <a:ln>
            <a:solidFill>
              <a:schemeClr val="accent1"/>
            </a:solidFill>
          </a:ln>
        </p:spPr>
        <p:txBody>
          <a:bodyPr/>
          <a:lstStyle/>
          <a:p>
            <a:endParaRPr lang="es-ES" sz="4000" b="1" dirty="0" smtClean="0"/>
          </a:p>
          <a:p>
            <a:endParaRPr lang="es-ES" sz="4000" b="1" dirty="0" smtClean="0"/>
          </a:p>
          <a:p>
            <a:pPr algn="ctr">
              <a:buNone/>
            </a:pPr>
            <a:endParaRPr lang="es-ES" sz="4000" b="1" dirty="0" smtClean="0"/>
          </a:p>
          <a:p>
            <a:pPr algn="ctr">
              <a:buNone/>
            </a:pPr>
            <a:r>
              <a:rPr lang="es-ES" sz="4000" b="1" dirty="0" smtClean="0"/>
              <a:t>TIPOS DE EMPLEOS</a:t>
            </a:r>
          </a:p>
          <a:p>
            <a:endParaRPr lang="es-ES" dirty="0"/>
          </a:p>
        </p:txBody>
      </p:sp>
      <p:sp>
        <p:nvSpPr>
          <p:cNvPr id="3" name="2 Título"/>
          <p:cNvSpPr>
            <a:spLocks noGrp="1"/>
          </p:cNvSpPr>
          <p:nvPr>
            <p:ph type="title"/>
          </p:nvPr>
        </p:nvSpPr>
        <p:spPr/>
        <p:txBody>
          <a:bodyPr/>
          <a:lstStyle/>
          <a:p>
            <a:endParaRPr lang="es-E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4090812"/>
          </a:xfrm>
          <a:solidFill>
            <a:schemeClr val="bg2"/>
          </a:solidFill>
        </p:spPr>
        <p:txBody>
          <a:bodyPr>
            <a:normAutofit fontScale="92500" lnSpcReduction="10000"/>
          </a:bodyPr>
          <a:lstStyle/>
          <a:p>
            <a:r>
              <a:rPr lang="es-ES" dirty="0" smtClean="0"/>
              <a:t>es el "empleo integrado en la comunidad dentro de empresas normalizadas, para personas con discapacidad que tradicionalmente no han tenido posibilidad de acceso al mercado laboral, mediante la provisión de los apoyos necesarios dentro y fuera del lugar de trabajo, a lo largo de su vida laboral, y en condiciones de empleo lo más similares posible en trabajo y sueldo a las de otro trabajador sin discapacidad en un puesto equiparable dentro de la misma empresa"</a:t>
            </a:r>
          </a:p>
          <a:p>
            <a:r>
              <a:rPr lang="es-ES" dirty="0" smtClean="0">
                <a:hlinkClick r:id="rId2" tooltip="Enlace a la ficha Panorámica del empleo con apoyo en España"/>
              </a:rPr>
              <a:t>(Verdugo y Jordán de </a:t>
            </a:r>
            <a:r>
              <a:rPr lang="es-ES" dirty="0" err="1" smtClean="0">
                <a:hlinkClick r:id="rId2" tooltip="Enlace a la ficha Panorámica del empleo con apoyo en España"/>
              </a:rPr>
              <a:t>Urríes</a:t>
            </a:r>
            <a:r>
              <a:rPr lang="es-ES" dirty="0" smtClean="0">
                <a:hlinkClick r:id="rId2" tooltip="Enlace a la ficha Panorámica del empleo con apoyo en España"/>
              </a:rPr>
              <a:t>, 2001</a:t>
            </a:r>
            <a:endParaRPr lang="es-ES" dirty="0" smtClean="0"/>
          </a:p>
          <a:p>
            <a:endParaRPr lang="es-ES" dirty="0"/>
          </a:p>
        </p:txBody>
      </p:sp>
      <p:sp>
        <p:nvSpPr>
          <p:cNvPr id="3" name="2 Título"/>
          <p:cNvSpPr>
            <a:spLocks noGrp="1"/>
          </p:cNvSpPr>
          <p:nvPr>
            <p:ph type="title"/>
          </p:nvPr>
        </p:nvSpPr>
        <p:spPr>
          <a:xfrm>
            <a:off x="457200" y="357166"/>
            <a:ext cx="8229600" cy="928694"/>
          </a:xfrm>
        </p:spPr>
        <p:txBody>
          <a:bodyPr>
            <a:normAutofit/>
          </a:bodyPr>
          <a:lstStyle/>
          <a:p>
            <a:r>
              <a:rPr lang="es-ES" sz="3200" dirty="0" smtClean="0"/>
              <a:t>E</a:t>
            </a:r>
            <a:r>
              <a:rPr lang="es-ES" sz="3200" dirty="0" smtClean="0">
                <a:solidFill>
                  <a:schemeClr val="tx1"/>
                </a:solidFill>
              </a:rPr>
              <a:t>mpleo con Apoyo </a:t>
            </a:r>
            <a:endParaRPr lang="es-E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3"/>
            <a:ext cx="8686800" cy="4357718"/>
          </a:xfrm>
          <a:solidFill>
            <a:schemeClr val="bg2"/>
          </a:solidFill>
        </p:spPr>
        <p:txBody>
          <a:bodyPr>
            <a:normAutofit fontScale="85000" lnSpcReduction="10000"/>
          </a:bodyPr>
          <a:lstStyle/>
          <a:p>
            <a:endParaRPr lang="es-BO" dirty="0" smtClean="0"/>
          </a:p>
          <a:p>
            <a:r>
              <a:rPr lang="es-BO" dirty="0" smtClean="0"/>
              <a:t>El autoempleo representa la principal oportunidad de ganar el sustento para las personas con discapacidad en los países de bajos ingresos. Las actividades de autoempleo comprenden la producción, provisión de servicios o el comercio; ellas pueden ser individuales o grupales, a tiempo parcial o tiempo completo; ellas son aplicables por igual tanto en áreas rurales como urbanas, tanto en la economía formal como en la informal. El autoempleo proporciona ingresos para un gran número de mujeres y hombres con discapacidad y es una oportunidad para contribuir económicamente a sus familias y comunidades. </a:t>
            </a:r>
          </a:p>
          <a:p>
            <a:endParaRPr lang="es-ES" dirty="0" smtClean="0"/>
          </a:p>
        </p:txBody>
      </p:sp>
      <p:sp>
        <p:nvSpPr>
          <p:cNvPr id="2" name="1 Título"/>
          <p:cNvSpPr>
            <a:spLocks noGrp="1"/>
          </p:cNvSpPr>
          <p:nvPr>
            <p:ph type="title"/>
          </p:nvPr>
        </p:nvSpPr>
        <p:spPr>
          <a:xfrm>
            <a:off x="285720" y="142852"/>
            <a:ext cx="8686800" cy="1285884"/>
          </a:xfrm>
        </p:spPr>
        <p:txBody>
          <a:bodyPr>
            <a:normAutofit fontScale="90000"/>
          </a:bodyPr>
          <a:lstStyle/>
          <a:p>
            <a:r>
              <a:rPr lang="es-BO" sz="4400" b="1" dirty="0" smtClean="0"/>
              <a:t/>
            </a:r>
            <a:br>
              <a:rPr lang="es-BO" sz="4400" b="1" dirty="0" smtClean="0"/>
            </a:br>
            <a:r>
              <a:rPr lang="es-BO" sz="4400" b="1" dirty="0" smtClean="0"/>
              <a:t/>
            </a:r>
            <a:br>
              <a:rPr lang="es-BO" sz="4400" b="1" dirty="0" smtClean="0"/>
            </a:br>
            <a:r>
              <a:rPr lang="es-BO" sz="4400" b="1" dirty="0" smtClean="0"/>
              <a:t>Autoempleo</a:t>
            </a:r>
            <a:r>
              <a:rPr lang="es-ES" dirty="0" smtClean="0"/>
              <a:t/>
            </a:r>
            <a:br>
              <a:rPr lang="es-ES" dirty="0" smtClean="0"/>
            </a:b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81329"/>
            <a:ext cx="8229600" cy="4019374"/>
          </a:xfrm>
          <a:solidFill>
            <a:schemeClr val="bg2"/>
          </a:solidFill>
        </p:spPr>
        <p:txBody>
          <a:bodyPr>
            <a:normAutofit fontScale="85000" lnSpcReduction="10000"/>
          </a:bodyPr>
          <a:lstStyle/>
          <a:p>
            <a:r>
              <a:rPr lang="es-BO" dirty="0" smtClean="0"/>
              <a:t>Salarios e ingresos significan cualquier trabajo asalariado o pagado bajo un contrato (escritos o no) de trabajo para otra persona, organización o empresa. Es más probable que sea en la economía formal pero puede ser también en la informal. </a:t>
            </a:r>
            <a:endParaRPr lang="es-ES" dirty="0" smtClean="0"/>
          </a:p>
          <a:p>
            <a:r>
              <a:rPr lang="es-BO" dirty="0" smtClean="0"/>
              <a:t>Las personas con discapacidad enfrentan muchas barreras para encontrar trabajos decentes asalariados. Pero ha habido alentadores desarrollos en muchas empresas, las cuales han intentado proactivamente contratar personas con discapacidad. Los programas de RBC pueden ayudar a superar o disminuir las barreras para el trabajo asalariado</a:t>
            </a:r>
            <a:endParaRPr lang="es-ES" dirty="0"/>
          </a:p>
        </p:txBody>
      </p:sp>
      <p:sp>
        <p:nvSpPr>
          <p:cNvPr id="2" name="1 Título"/>
          <p:cNvSpPr>
            <a:spLocks noGrp="1"/>
          </p:cNvSpPr>
          <p:nvPr>
            <p:ph type="title"/>
          </p:nvPr>
        </p:nvSpPr>
        <p:spPr/>
        <p:txBody>
          <a:bodyPr>
            <a:normAutofit fontScale="90000"/>
          </a:bodyPr>
          <a:lstStyle/>
          <a:p>
            <a:r>
              <a:rPr lang="es-BO" sz="4000" b="1" dirty="0" smtClean="0"/>
              <a:t/>
            </a:r>
            <a:br>
              <a:rPr lang="es-BO" sz="4000" b="1" dirty="0" smtClean="0"/>
            </a:br>
            <a:r>
              <a:rPr lang="es-BO" sz="4000" b="1" dirty="0" smtClean="0"/>
              <a:t/>
            </a:r>
            <a:br>
              <a:rPr lang="es-BO" sz="4000" b="1" dirty="0" smtClean="0"/>
            </a:br>
            <a:r>
              <a:rPr lang="es-BO" sz="4000" b="1" dirty="0" smtClean="0"/>
              <a:t>Salarios e ingresos</a:t>
            </a:r>
            <a:r>
              <a:rPr lang="es-ES" dirty="0" smtClean="0"/>
              <a:t/>
            </a:r>
            <a:br>
              <a:rPr lang="es-ES" dirty="0" smtClean="0"/>
            </a:b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071547"/>
            <a:ext cx="8686800" cy="4500594"/>
          </a:xfrm>
          <a:solidFill>
            <a:schemeClr val="bg2"/>
          </a:solidFill>
        </p:spPr>
        <p:txBody>
          <a:bodyPr>
            <a:normAutofit fontScale="70000" lnSpcReduction="20000"/>
          </a:bodyPr>
          <a:lstStyle/>
          <a:p>
            <a:endParaRPr lang="es-BO" dirty="0" smtClean="0"/>
          </a:p>
          <a:p>
            <a:r>
              <a:rPr lang="es-BO" b="1" dirty="0" smtClean="0"/>
              <a:t>El microcrédito se refiere específicamente a subsidios y necesidades crediticias de los clientes, mientras que las micro finanzas cubren una amplia gama de servicios financieros, ej. ahorros, seguros, créditos para vivienda y remisión de transferencias. Los planes de micro finanzas están disponibles en cooperativas, bancos comunitarios, asociaciones de ahorro y crédito, grupos de autoayuda, bancos comerciales e instituciones de micro finanzas. </a:t>
            </a:r>
          </a:p>
          <a:p>
            <a:endParaRPr lang="es-BO" b="1" dirty="0" smtClean="0"/>
          </a:p>
          <a:p>
            <a:r>
              <a:rPr lang="es-BO" b="1" dirty="0" smtClean="0"/>
              <a:t>Son importantes en el nivel de la comunidad los grupos de autoayuda conocidos como Fondos Rotativos y Asociaciones de Crédito  donde un grupo de personas pagan voluntariamente pequeños montos semanales o mensuales a una “olla” común, y luego la suma global es distribuida en forma de subsidio o préstamo a uno de los miembros por vez.  Estos grupos promueven el ahorro disciplinado, fortalecen la autoconfianza y autoestima y empoderan significativamente a sus miembros. </a:t>
            </a:r>
            <a:endParaRPr lang="es-ES" b="1" dirty="0"/>
          </a:p>
        </p:txBody>
      </p:sp>
      <p:sp>
        <p:nvSpPr>
          <p:cNvPr id="2" name="1 Título"/>
          <p:cNvSpPr>
            <a:spLocks noGrp="1"/>
          </p:cNvSpPr>
          <p:nvPr>
            <p:ph type="title"/>
          </p:nvPr>
        </p:nvSpPr>
        <p:spPr/>
        <p:txBody>
          <a:bodyPr>
            <a:normAutofit fontScale="90000"/>
          </a:bodyPr>
          <a:lstStyle/>
          <a:p>
            <a:r>
              <a:rPr lang="es-BO" b="1" dirty="0" smtClean="0"/>
              <a:t/>
            </a:r>
            <a:br>
              <a:rPr lang="es-BO" b="1" dirty="0" smtClean="0"/>
            </a:br>
            <a:r>
              <a:rPr lang="es-BO" b="1" dirty="0" smtClean="0"/>
              <a:t>Servicios Financieros</a:t>
            </a:r>
            <a:r>
              <a:rPr lang="es-ES" dirty="0" smtClean="0"/>
              <a:t/>
            </a:r>
            <a:br>
              <a:rPr lang="es-ES" dirty="0" smtClean="0"/>
            </a:br>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81329"/>
            <a:ext cx="8229600" cy="3876498"/>
          </a:xfrm>
          <a:solidFill>
            <a:schemeClr val="bg2"/>
          </a:solidFill>
        </p:spPr>
        <p:txBody>
          <a:bodyPr>
            <a:normAutofit fontScale="92500" lnSpcReduction="10000"/>
          </a:bodyPr>
          <a:lstStyle/>
          <a:p>
            <a:r>
              <a:rPr lang="es-ES" dirty="0" smtClean="0"/>
              <a:t>Las cooperativas sociales son aquellas cooperativas de trabajo que tienen por objeto proporcionar a sus miembros un puesto de trabajo para el desarrollo de distintas actividades económicas, agropecuarias, industriales, comerciales o de servicios, con el fin de lograr la inserción social y laboral de los jefes y jefas de hogares pertenecientes a sectores con necesidades básicas insatisfechas, jóvenes, discapacitados, minorías étnicas y todo grupo en situación de extrema vulnerabilidad social.</a:t>
            </a:r>
            <a:endParaRPr lang="es-ES" dirty="0"/>
          </a:p>
        </p:txBody>
      </p:sp>
      <p:sp>
        <p:nvSpPr>
          <p:cNvPr id="2" name="1 Título"/>
          <p:cNvSpPr>
            <a:spLocks noGrp="1"/>
          </p:cNvSpPr>
          <p:nvPr>
            <p:ph type="title"/>
          </p:nvPr>
        </p:nvSpPr>
        <p:spPr/>
        <p:txBody>
          <a:bodyPr/>
          <a:lstStyle/>
          <a:p>
            <a:r>
              <a:rPr lang="es-ES" dirty="0" smtClean="0"/>
              <a:t>COOPERATIVAS SOCIALES</a:t>
            </a: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 dirty="0" smtClean="0"/>
              <a:t>Por ultimo una opción laboral que se esta empezando a visibilizar es  La tecnología adaptativa  esta, puede llegar a reducir el impacto de la discapacidad y satisfacer el derecho de la calidad de vida de las personas con necesidades especiales y asimismo llegar a influenciar la economía de Latinoamérica ya que un importante número de personas con discapacidad podrían comenzar a resurgir como ejecutivos de sus propias empresas por medio del Teletrabajo.</a:t>
            </a:r>
            <a:endParaRPr lang="es-ES" dirty="0"/>
          </a:p>
        </p:txBody>
      </p:sp>
      <p:sp>
        <p:nvSpPr>
          <p:cNvPr id="3" name="2 Título"/>
          <p:cNvSpPr>
            <a:spLocks noGrp="1"/>
          </p:cNvSpPr>
          <p:nvPr>
            <p:ph type="title"/>
          </p:nvPr>
        </p:nvSpPr>
        <p:spPr/>
        <p:txBody>
          <a:bodyPr/>
          <a:lstStyle/>
          <a:p>
            <a:r>
              <a:rPr lang="es-ES" dirty="0" smtClean="0"/>
              <a:t>TELETRABAJO </a:t>
            </a: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4019374"/>
          </a:xfrm>
          <a:solidFill>
            <a:schemeClr val="bg2"/>
          </a:solidFill>
        </p:spPr>
        <p:txBody>
          <a:bodyPr>
            <a:normAutofit fontScale="92500" lnSpcReduction="10000"/>
          </a:bodyPr>
          <a:lstStyle/>
          <a:p>
            <a:r>
              <a:rPr lang="es-ES" dirty="0" smtClean="0"/>
              <a:t>existen varios tipos de empleos o trabajos  y muchos de ellos pueden ser cubiertos por personas con discapacidad sin embargo para que este proceso de inclusión sea una realidad es importante que la sociedad cambio de actitud </a:t>
            </a:r>
          </a:p>
          <a:p>
            <a:r>
              <a:rPr lang="es-ES" dirty="0" smtClean="0"/>
              <a:t>Es decir este convencida de que independientemente de que las personas con discapacidad necesitan un trabajo reconozcan sus capacidades, habilidades  pero sobre  todo les den la oportunidad de ejercer dichas habilidades y competencias  </a:t>
            </a:r>
            <a:endParaRPr lang="es-ES" dirty="0"/>
          </a:p>
        </p:txBody>
      </p:sp>
      <p:sp>
        <p:nvSpPr>
          <p:cNvPr id="3" name="2 Título"/>
          <p:cNvSpPr>
            <a:spLocks noGrp="1"/>
          </p:cNvSpPr>
          <p:nvPr>
            <p:ph type="title"/>
          </p:nvPr>
        </p:nvSpPr>
        <p:spPr/>
        <p:txBody>
          <a:bodyPr/>
          <a:lstStyle/>
          <a:p>
            <a:r>
              <a:rPr lang="es-ES" dirty="0" smtClean="0"/>
              <a:t>CONCLUCIONES </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solidFill>
            <a:schemeClr val="accent4"/>
          </a:solidFill>
        </p:spPr>
        <p:txBody>
          <a:bodyPr>
            <a:normAutofit/>
          </a:bodyPr>
          <a:lstStyle/>
          <a:p>
            <a:pPr>
              <a:buNone/>
            </a:pPr>
            <a:endParaRPr lang="es-ES" sz="3600" b="1" dirty="0" smtClean="0"/>
          </a:p>
          <a:p>
            <a:pPr>
              <a:buNone/>
            </a:pPr>
            <a:endParaRPr lang="es-ES" sz="3600" b="1" dirty="0" smtClean="0"/>
          </a:p>
          <a:p>
            <a:pPr algn="ctr">
              <a:buNone/>
            </a:pPr>
            <a:r>
              <a:rPr lang="es-ES" sz="4800" b="1" dirty="0" smtClean="0">
                <a:latin typeface="Arial" pitchFamily="34" charset="0"/>
                <a:cs typeface="Arial" pitchFamily="34" charset="0"/>
              </a:rPr>
              <a:t>Marco conceptual</a:t>
            </a:r>
            <a:endParaRPr lang="es-ES" sz="4800" b="1"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r>
              <a:rPr lang="es-ES" dirty="0" smtClean="0"/>
              <a:t>Es necesario facilitar al  futuro trabajador con discapacidad la formación, rehabilitación o tratamiento necesarios para </a:t>
            </a:r>
            <a:r>
              <a:rPr lang="es-ES" dirty="0" smtClean="0">
                <a:solidFill>
                  <a:schemeClr val="accent3"/>
                </a:solidFill>
              </a:rPr>
              <a:t>potenciar y optimizar sus habilidades y capacidades en el puesto de trabajo, con objeto de facilitar su integración en igualdad de condiciones con el resto de trabajadores. </a:t>
            </a:r>
          </a:p>
          <a:p>
            <a:r>
              <a:rPr lang="es-ES" dirty="0" smtClean="0"/>
              <a:t>En definitiva, se trata de </a:t>
            </a:r>
            <a:r>
              <a:rPr lang="es-ES" dirty="0" smtClean="0">
                <a:solidFill>
                  <a:schemeClr val="accent3"/>
                </a:solidFill>
              </a:rPr>
              <a:t>conocer tanto la realidad del trabajador con discapacidad como el entorno en el que se ha desenvolver y las actividades que ha de desarrollar, para poder determinar las acciones que se requieren adoptar</a:t>
            </a:r>
            <a:endParaRPr lang="es-ES" dirty="0">
              <a:solidFill>
                <a:schemeClr val="accent3"/>
              </a:solidFill>
            </a:endParaRPr>
          </a:p>
        </p:txBody>
      </p:sp>
      <p:sp>
        <p:nvSpPr>
          <p:cNvPr id="3" name="2 Título"/>
          <p:cNvSpPr>
            <a:spLocks noGrp="1"/>
          </p:cNvSpPr>
          <p:nvPr>
            <p:ph type="title"/>
          </p:nvPr>
        </p:nvSpPr>
        <p:spPr/>
        <p:txBody>
          <a:bodyPr/>
          <a:lstStyle/>
          <a:p>
            <a:r>
              <a:rPr lang="es-ES" dirty="0" smtClean="0"/>
              <a:t>CONCLUSIONES</a:t>
            </a: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3947936"/>
          </a:xfrm>
          <a:solidFill>
            <a:schemeClr val="accent4"/>
          </a:solidFill>
        </p:spPr>
        <p:txBody>
          <a:bodyPr>
            <a:normAutofit/>
          </a:bodyPr>
          <a:lstStyle/>
          <a:p>
            <a:pPr>
              <a:buNone/>
            </a:pPr>
            <a:endParaRPr lang="es-ES" sz="6600" dirty="0" smtClean="0"/>
          </a:p>
          <a:p>
            <a:pPr algn="ctr">
              <a:buNone/>
            </a:pPr>
            <a:r>
              <a:rPr lang="es-ES" sz="6600" dirty="0" smtClean="0"/>
              <a:t>GRACIAS</a:t>
            </a:r>
            <a:endParaRPr lang="es-ES" sz="6600" dirty="0"/>
          </a:p>
        </p:txBody>
      </p:sp>
      <p:sp>
        <p:nvSpPr>
          <p:cNvPr id="3" name="2 Título"/>
          <p:cNvSpPr>
            <a:spLocks noGrp="1"/>
          </p:cNvSpPr>
          <p:nvPr>
            <p:ph type="title"/>
          </p:nvPr>
        </p:nvSpPr>
        <p:spPr/>
        <p:txBody>
          <a:bodyPr/>
          <a:lstStyle/>
          <a:p>
            <a:endParaRPr lang="es-E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2000241"/>
            <a:ext cx="8229600" cy="3429024"/>
          </a:xfrm>
          <a:solidFill>
            <a:schemeClr val="bg2"/>
          </a:solidFill>
        </p:spPr>
        <p:txBody>
          <a:bodyPr/>
          <a:lstStyle/>
          <a:p>
            <a:r>
              <a:rPr lang="es-ES" dirty="0" smtClean="0"/>
              <a:t>El término </a:t>
            </a:r>
            <a:r>
              <a:rPr lang="es-ES" b="1" dirty="0" smtClean="0"/>
              <a:t>desempleo</a:t>
            </a:r>
            <a:r>
              <a:rPr lang="es-ES" dirty="0" smtClean="0"/>
              <a:t> alude a la falta de </a:t>
            </a:r>
            <a:r>
              <a:rPr lang="es-ES" b="1" dirty="0" smtClean="0">
                <a:hlinkClick r:id="rId2"/>
              </a:rPr>
              <a:t>trabajo</a:t>
            </a:r>
            <a:r>
              <a:rPr lang="es-ES" dirty="0" smtClean="0"/>
              <a:t>. Un desempleado es aquel sujeto que forma parte de la </a:t>
            </a:r>
            <a:r>
              <a:rPr lang="es-ES" b="1" dirty="0" smtClean="0"/>
              <a:t>población activa</a:t>
            </a:r>
            <a:r>
              <a:rPr lang="es-ES" dirty="0" smtClean="0"/>
              <a:t> (se encuentra en edad de trabajar) y que busca empleo sin conseguirlo. Esta situación se traduce en la imposibilidad de trabajar pese a la voluntad de la </a:t>
            </a:r>
            <a:r>
              <a:rPr lang="es-ES" b="1" dirty="0" smtClean="0">
                <a:hlinkClick r:id="rId3"/>
              </a:rPr>
              <a:t>persona</a:t>
            </a:r>
            <a:endParaRPr lang="es-ES" dirty="0"/>
          </a:p>
        </p:txBody>
      </p:sp>
      <p:sp>
        <p:nvSpPr>
          <p:cNvPr id="3" name="2 Título"/>
          <p:cNvSpPr>
            <a:spLocks noGrp="1"/>
          </p:cNvSpPr>
          <p:nvPr>
            <p:ph type="title"/>
          </p:nvPr>
        </p:nvSpPr>
        <p:spPr>
          <a:xfrm>
            <a:off x="457200" y="274638"/>
            <a:ext cx="8229600" cy="1654164"/>
          </a:xfrm>
        </p:spPr>
        <p:txBody>
          <a:bodyPr/>
          <a:lstStyle/>
          <a:p>
            <a:r>
              <a:rPr lang="es-ES" dirty="0" smtClean="0"/>
              <a:t>Desempleo</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1"/>
            <a:ext cx="8229600" cy="4071967"/>
          </a:xfrm>
          <a:solidFill>
            <a:schemeClr val="bg2"/>
          </a:solidFill>
        </p:spPr>
        <p:txBody>
          <a:bodyPr>
            <a:normAutofit fontScale="77500" lnSpcReduction="20000"/>
          </a:bodyPr>
          <a:lstStyle/>
          <a:p>
            <a:r>
              <a:rPr lang="es-BO" sz="3500" b="1" dirty="0" smtClean="0"/>
              <a:t>Definición de trabajo decente de la Organización Internacional del Trabajo</a:t>
            </a:r>
          </a:p>
          <a:p>
            <a:endParaRPr lang="es-ES" dirty="0" smtClean="0"/>
          </a:p>
          <a:p>
            <a:r>
              <a:rPr lang="es-BO" dirty="0" smtClean="0"/>
              <a:t>El trabajo decente resume las aspiraciones de la gente en su vida laboral. Comprende las oportunidades de los trabajos que son productivos y entrega ingresos justos, seguridad en el lugar de trabajo y protección social para las familias, mejores perspectivas para el desarrollo personal y para la integración social, libertad para que las personas expresen sus preocupaciones, se organicen y participen en las decisiones que afectan sus vidas, igualdad de oportunidades y tratamiento para todas las mujeres y hombres </a:t>
            </a:r>
            <a:r>
              <a:rPr lang="es-BO" b="1" i="1" dirty="0" smtClean="0"/>
              <a:t>(5).</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00107"/>
            <a:ext cx="8229600" cy="4572033"/>
          </a:xfrm>
          <a:solidFill>
            <a:schemeClr val="bg2"/>
          </a:solidFill>
        </p:spPr>
        <p:txBody>
          <a:bodyPr>
            <a:normAutofit fontScale="85000" lnSpcReduction="20000"/>
          </a:bodyPr>
          <a:lstStyle/>
          <a:p>
            <a:r>
              <a:rPr lang="es-BO" sz="3500" b="1" u="heavy" dirty="0" smtClean="0"/>
              <a:t>Las economías formal e informal</a:t>
            </a:r>
          </a:p>
          <a:p>
            <a:endParaRPr lang="es-ES" dirty="0" smtClean="0"/>
          </a:p>
          <a:p>
            <a:r>
              <a:rPr lang="es-BO" dirty="0" smtClean="0"/>
              <a:t>La economía formal es </a:t>
            </a:r>
            <a:r>
              <a:rPr lang="es-BO" dirty="0" smtClean="0">
                <a:solidFill>
                  <a:schemeClr val="accent2">
                    <a:lumMod val="75000"/>
                  </a:schemeClr>
                </a:solidFill>
              </a:rPr>
              <a:t>regulada por el gobierno </a:t>
            </a:r>
            <a:r>
              <a:rPr lang="es-BO" dirty="0" smtClean="0"/>
              <a:t>e incluye el </a:t>
            </a:r>
            <a:r>
              <a:rPr lang="es-BO" dirty="0" smtClean="0">
                <a:solidFill>
                  <a:schemeClr val="accent2">
                    <a:lumMod val="75000"/>
                  </a:schemeClr>
                </a:solidFill>
              </a:rPr>
              <a:t>empleo en los sectores público y privado</a:t>
            </a:r>
            <a:r>
              <a:rPr lang="es-BO" dirty="0" smtClean="0"/>
              <a:t>, donde los trabajadores son contratados según contratos con salario y reciben beneficios como planes de pensiones y seguros de salud. </a:t>
            </a:r>
          </a:p>
          <a:p>
            <a:endParaRPr lang="es-ES" dirty="0" smtClean="0"/>
          </a:p>
          <a:p>
            <a:r>
              <a:rPr lang="es-BO" dirty="0" smtClean="0"/>
              <a:t>La economía informal es el sector </a:t>
            </a:r>
            <a:r>
              <a:rPr lang="es-BO" dirty="0" smtClean="0">
                <a:solidFill>
                  <a:schemeClr val="accent2">
                    <a:lumMod val="75000"/>
                  </a:schemeClr>
                </a:solidFill>
              </a:rPr>
              <a:t>no regulado de la economía de un país</a:t>
            </a:r>
            <a:r>
              <a:rPr lang="es-BO" dirty="0" smtClean="0"/>
              <a:t>. Ella incluye agricultura de pequeña escala, </a:t>
            </a:r>
            <a:r>
              <a:rPr lang="es-BO" dirty="0" smtClean="0">
                <a:solidFill>
                  <a:schemeClr val="accent2">
                    <a:lumMod val="75000"/>
                  </a:schemeClr>
                </a:solidFill>
              </a:rPr>
              <a:t>comercio</a:t>
            </a:r>
            <a:r>
              <a:rPr lang="es-BO" dirty="0" smtClean="0"/>
              <a:t> de mascotas, empresas basadas en el hogar, </a:t>
            </a:r>
            <a:r>
              <a:rPr lang="es-BO" dirty="0" smtClean="0">
                <a:solidFill>
                  <a:schemeClr val="accent2">
                    <a:lumMod val="75000"/>
                  </a:schemeClr>
                </a:solidFill>
              </a:rPr>
              <a:t>pequeños negocios </a:t>
            </a:r>
            <a:r>
              <a:rPr lang="es-BO" dirty="0" smtClean="0"/>
              <a:t>empleando a unos pocos trabajadores y una multitud de actividades similares.</a:t>
            </a:r>
            <a:endParaRPr lang="es-ES" dirty="0" smtClean="0"/>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71545"/>
            <a:ext cx="8229600" cy="4214843"/>
          </a:xfrm>
          <a:solidFill>
            <a:schemeClr val="bg2"/>
          </a:solidFill>
        </p:spPr>
        <p:txBody>
          <a:bodyPr>
            <a:normAutofit fontScale="85000" lnSpcReduction="10000"/>
          </a:bodyPr>
          <a:lstStyle/>
          <a:p>
            <a:r>
              <a:rPr lang="es-BO" sz="3500" b="1" dirty="0" smtClean="0"/>
              <a:t>Trabajo</a:t>
            </a:r>
          </a:p>
          <a:p>
            <a:endParaRPr lang="es-ES" sz="3500" dirty="0" smtClean="0"/>
          </a:p>
          <a:p>
            <a:r>
              <a:rPr lang="es-BO" dirty="0" smtClean="0"/>
              <a:t>El trabajo es una actividad importante de la vida. Contribuye al mantenimiento del individuo, la familia y el hogar proporcionando servicios y/o bienes para la familia, la comunidad y toda la comunidad y la sociedad íntegramente. Lo más importante es que el trabajo proporciona oportunidades para la participación social y económica, lo cual refuerza los sentimientos de plenitud y autovalía.  </a:t>
            </a:r>
            <a:endParaRPr lang="es-ES" dirty="0" smtClean="0"/>
          </a:p>
          <a:p>
            <a:r>
              <a:rPr lang="es-BO" dirty="0" smtClean="0"/>
              <a:t>Hay muchos tipos diferentes de trabajo. Por ejemplo</a:t>
            </a: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000107"/>
            <a:ext cx="8229600" cy="4643471"/>
          </a:xfrm>
          <a:solidFill>
            <a:schemeClr val="bg2"/>
          </a:solidFill>
        </p:spPr>
        <p:txBody>
          <a:bodyPr>
            <a:normAutofit fontScale="92500" lnSpcReduction="10000"/>
          </a:bodyPr>
          <a:lstStyle/>
          <a:p>
            <a:pPr lvl="0"/>
            <a:r>
              <a:rPr lang="es-ES" dirty="0" smtClean="0"/>
              <a:t>Trabajo en el hogar;</a:t>
            </a:r>
          </a:p>
          <a:p>
            <a:pPr lvl="0"/>
            <a:r>
              <a:rPr lang="es-ES" dirty="0" smtClean="0"/>
              <a:t>Trabajo en una empresa familiar;</a:t>
            </a:r>
          </a:p>
          <a:p>
            <a:pPr lvl="0"/>
            <a:r>
              <a:rPr lang="es-ES" dirty="0" smtClean="0"/>
              <a:t>Producción individual, servicios o actividades comerciales;</a:t>
            </a:r>
          </a:p>
          <a:p>
            <a:pPr lvl="0"/>
            <a:r>
              <a:rPr lang="es-ES" dirty="0" smtClean="0"/>
              <a:t>Actividades en pequeñas empresas individuales y grupales;</a:t>
            </a:r>
          </a:p>
          <a:p>
            <a:pPr lvl="0"/>
            <a:r>
              <a:rPr lang="es-ES" dirty="0" smtClean="0"/>
              <a:t>Trabajo pagado por un tercero en la economía informal;</a:t>
            </a:r>
          </a:p>
          <a:p>
            <a:pPr lvl="0"/>
            <a:r>
              <a:rPr lang="es-ES" dirty="0" smtClean="0"/>
              <a:t>Trabajo asalariado en una organización o firma pública o privada en la economía formal; </a:t>
            </a:r>
          </a:p>
          <a:p>
            <a:pPr lvl="0"/>
            <a:r>
              <a:rPr lang="es-ES" dirty="0" smtClean="0"/>
              <a:t>Formas de trabajo pagado en talleres adaptados y protegidos.</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42985"/>
            <a:ext cx="8229600" cy="4357718"/>
          </a:xfrm>
          <a:solidFill>
            <a:schemeClr val="bg2"/>
          </a:solidFill>
        </p:spPr>
        <p:txBody>
          <a:bodyPr>
            <a:normAutofit fontScale="55000" lnSpcReduction="20000"/>
          </a:bodyPr>
          <a:lstStyle/>
          <a:p>
            <a:endParaRPr lang="es-ES" b="1" dirty="0" smtClean="0"/>
          </a:p>
          <a:p>
            <a:pPr>
              <a:buNone/>
            </a:pPr>
            <a:r>
              <a:rPr lang="es-ES" b="1" dirty="0" smtClean="0"/>
              <a:t>    PERFIL DE PERSONALIDAD:</a:t>
            </a:r>
            <a:endParaRPr lang="es-ES" dirty="0" smtClean="0"/>
          </a:p>
          <a:p>
            <a:r>
              <a:rPr lang="es-ES" dirty="0" smtClean="0"/>
              <a:t>El conjunto de cualidades. Rasgos o características que definen a una persona.</a:t>
            </a:r>
          </a:p>
          <a:p>
            <a:pPr>
              <a:buNone/>
            </a:pPr>
            <a:r>
              <a:rPr lang="es-ES" dirty="0" smtClean="0"/>
              <a:t> </a:t>
            </a:r>
          </a:p>
          <a:p>
            <a:pPr>
              <a:buNone/>
            </a:pPr>
            <a:r>
              <a:rPr lang="es-ES" b="1" dirty="0" smtClean="0"/>
              <a:t>    PERFIL PROFESIONAL:</a:t>
            </a:r>
            <a:endParaRPr lang="es-ES" dirty="0" smtClean="0"/>
          </a:p>
          <a:p>
            <a:r>
              <a:rPr lang="es-ES" dirty="0" smtClean="0"/>
              <a:t>Conjunto de competencias definidas en relación con una actividad profesional. Entre estas competencias se encuentran los saberes, las técnicas, aptitudes y actitudes sociales.</a:t>
            </a:r>
          </a:p>
          <a:p>
            <a:pPr>
              <a:buNone/>
            </a:pPr>
            <a:r>
              <a:rPr lang="es-ES" dirty="0" smtClean="0"/>
              <a:t> </a:t>
            </a:r>
          </a:p>
          <a:p>
            <a:pPr>
              <a:buNone/>
            </a:pPr>
            <a:r>
              <a:rPr lang="es-ES" b="1" dirty="0" smtClean="0"/>
              <a:t>     PERFIL PROFESIONAL DEL TRABAJADOR:</a:t>
            </a:r>
            <a:endParaRPr lang="es-ES" dirty="0" smtClean="0"/>
          </a:p>
          <a:p>
            <a:r>
              <a:rPr lang="es-ES" dirty="0" smtClean="0"/>
              <a:t>Conjunto de saberes, técnicas, aptitudes y actitudes que presenta una persona en el desempeño de su actividad profesional.</a:t>
            </a:r>
          </a:p>
          <a:p>
            <a:pPr>
              <a:buNone/>
            </a:pPr>
            <a:r>
              <a:rPr lang="es-ES" dirty="0" smtClean="0"/>
              <a:t> </a:t>
            </a:r>
          </a:p>
          <a:p>
            <a:pPr>
              <a:buNone/>
            </a:pPr>
            <a:r>
              <a:rPr lang="es-ES" b="1" dirty="0" smtClean="0"/>
              <a:t>     PERFIL PROFESIONAL DE LA OCUPACIÓN:</a:t>
            </a:r>
            <a:endParaRPr lang="es-ES" dirty="0" smtClean="0"/>
          </a:p>
          <a:p>
            <a:r>
              <a:rPr lang="es-ES" dirty="0" smtClean="0"/>
              <a:t>Se refiere al conjunto de saberes, técnicas, aptitudes y actitudes que debe poseer teóricamente la persona para desarrollar una ocupación dada.</a:t>
            </a:r>
          </a:p>
          <a:p>
            <a:pPr>
              <a:buNone/>
            </a:pPr>
            <a:r>
              <a:rPr lang="es-ES" dirty="0" smtClean="0"/>
              <a:t> </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785795"/>
            <a:ext cx="8229600" cy="4643470"/>
          </a:xfrm>
          <a:solidFill>
            <a:schemeClr val="bg2"/>
          </a:solidFill>
        </p:spPr>
        <p:txBody>
          <a:bodyPr>
            <a:normAutofit lnSpcReduction="10000"/>
          </a:bodyPr>
          <a:lstStyle/>
          <a:p>
            <a:endParaRPr lang="es-ES" sz="1800" b="1" dirty="0" smtClean="0"/>
          </a:p>
          <a:p>
            <a:r>
              <a:rPr lang="es-ES" sz="1800" b="1" dirty="0" smtClean="0"/>
              <a:t>PERIODO DE PRUEBA:</a:t>
            </a:r>
            <a:endParaRPr lang="es-ES" sz="1800" dirty="0" smtClean="0"/>
          </a:p>
          <a:p>
            <a:r>
              <a:rPr lang="es-ES" sz="1800" dirty="0" smtClean="0"/>
              <a:t>Tiempo estipulado desde la firma del contrato de trabajo hasta que éste se hace firme. Tanto los candidatos como las empresas suelen dar por terminado el proceso de selección de personal con la incorporación del candidato seleccionado, si bien, hasta concluido el periodo de prueba la misma es solo provisional. Es un periodo para comprobar si el candidato es el adecuado al puesto de trabajo y si está bien integrado en la organización</a:t>
            </a:r>
          </a:p>
          <a:p>
            <a:endParaRPr lang="es-ES" sz="1800" b="1" dirty="0" smtClean="0"/>
          </a:p>
          <a:p>
            <a:r>
              <a:rPr lang="es-ES" sz="1800" b="1" dirty="0" smtClean="0"/>
              <a:t>PUESTO DE TRABAJO:</a:t>
            </a:r>
            <a:endParaRPr lang="es-ES" sz="1800" dirty="0" smtClean="0"/>
          </a:p>
          <a:p>
            <a:r>
              <a:rPr lang="es-ES" sz="1800" dirty="0" smtClean="0"/>
              <a:t>Conjunto de tareas ejecutadas por una sola persona. "El trabajo total asignado a un trabajador individual, constituido por un conjunto específico de deberes y responsabilidades. El número total de puestos de trabajo en una organización equivale al número de empleados más los puestos vacantes"</a:t>
            </a:r>
          </a:p>
          <a:p>
            <a:r>
              <a:rPr lang="es-ES" sz="1800" dirty="0" smtClean="0"/>
              <a:t> </a:t>
            </a:r>
          </a:p>
          <a:p>
            <a:endParaRPr lang="es-ES"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1363</TotalTime>
  <Words>1492</Words>
  <Application>Microsoft Office PowerPoint</Application>
  <PresentationFormat>Presentación en pantalla (4:3)</PresentationFormat>
  <Paragraphs>91</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Concurrencia</vt:lpstr>
      <vt:lpstr>Diapositiva 1</vt:lpstr>
      <vt:lpstr>Diapositiva 2</vt:lpstr>
      <vt:lpstr>Desempleo</vt:lpstr>
      <vt:lpstr>Diapositiva 4</vt:lpstr>
      <vt:lpstr>Diapositiva 5</vt:lpstr>
      <vt:lpstr>Diapositiva 6</vt:lpstr>
      <vt:lpstr>Diapositiva 7</vt:lpstr>
      <vt:lpstr>Diapositiva 8</vt:lpstr>
      <vt:lpstr>Diapositiva 9</vt:lpstr>
      <vt:lpstr>Diapositiva 10</vt:lpstr>
      <vt:lpstr>Diapositiva 11</vt:lpstr>
      <vt:lpstr>Diapositiva 12</vt:lpstr>
      <vt:lpstr>Empleo con Apoyo </vt:lpstr>
      <vt:lpstr>  Autoempleo </vt:lpstr>
      <vt:lpstr>  Salarios e ingresos </vt:lpstr>
      <vt:lpstr> Servicios Financieros </vt:lpstr>
      <vt:lpstr>COOPERATIVAS SOCIALES</vt:lpstr>
      <vt:lpstr>TELETRABAJO </vt:lpstr>
      <vt:lpstr>CONCLUCIONES </vt:lpstr>
      <vt:lpstr>CONCLUSIONES</vt:lpstr>
      <vt:lpstr>Diapositiva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HP</cp:lastModifiedBy>
  <cp:revision>26</cp:revision>
  <dcterms:created xsi:type="dcterms:W3CDTF">2011-09-09T09:44:23Z</dcterms:created>
  <dcterms:modified xsi:type="dcterms:W3CDTF">2012-07-24T21:56:07Z</dcterms:modified>
</cp:coreProperties>
</file>