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4" r:id="rId1"/>
  </p:sldMasterIdLst>
  <p:sldIdLst>
    <p:sldId id="256" r:id="rId2"/>
    <p:sldId id="257" r:id="rId3"/>
    <p:sldId id="259" r:id="rId4"/>
    <p:sldId id="261" r:id="rId5"/>
    <p:sldId id="262" r:id="rId6"/>
    <p:sldId id="264" r:id="rId7"/>
    <p:sldId id="265" r:id="rId8"/>
    <p:sldId id="266" r:id="rId9"/>
    <p:sldId id="267" r:id="rId10"/>
    <p:sldId id="268" r:id="rId11"/>
    <p:sldId id="270" r:id="rId12"/>
    <p:sldId id="271" r:id="rId13"/>
    <p:sldId id="273" r:id="rId14"/>
    <p:sldId id="274" r:id="rId15"/>
    <p:sldId id="276" r:id="rId16"/>
    <p:sldId id="277" r:id="rId17"/>
    <p:sldId id="278" r:id="rId18"/>
    <p:sldId id="279" r:id="rId19"/>
    <p:sldId id="280" r:id="rId20"/>
    <p:sldId id="281" r:id="rId21"/>
    <p:sldId id="284" r:id="rId22"/>
    <p:sldId id="282" r:id="rId23"/>
    <p:sldId id="283" r:id="rId24"/>
    <p:sldId id="286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295" r:id="rId34"/>
    <p:sldId id="296" r:id="rId35"/>
    <p:sldId id="297" r:id="rId36"/>
    <p:sldId id="298" r:id="rId37"/>
    <p:sldId id="299" r:id="rId38"/>
    <p:sldId id="300" r:id="rId39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Título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6" name="15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FAC61-13F8-4133-8736-1C6EBE8444A5}" type="datetimeFigureOut">
              <a:rPr lang="es-CL" smtClean="0"/>
              <a:pPr/>
              <a:t>14-07-2015</a:t>
            </a:fld>
            <a:endParaRPr lang="es-CL"/>
          </a:p>
        </p:txBody>
      </p:sp>
      <p:sp>
        <p:nvSpPr>
          <p:cNvPr id="2" name="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A151644-79D2-4D89-9516-C97AC4B0E54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FAC61-13F8-4133-8736-1C6EBE8444A5}" type="datetimeFigureOut">
              <a:rPr lang="es-CL" smtClean="0"/>
              <a:pPr/>
              <a:t>14-07-2015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51644-79D2-4D89-9516-C97AC4B0E54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FAC61-13F8-4133-8736-1C6EBE8444A5}" type="datetimeFigureOut">
              <a:rPr lang="es-CL" smtClean="0"/>
              <a:pPr/>
              <a:t>14-07-2015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51644-79D2-4D89-9516-C97AC4B0E54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7" name="26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FAC61-13F8-4133-8736-1C6EBE8444A5}" type="datetimeFigureOut">
              <a:rPr lang="es-CL" smtClean="0"/>
              <a:pPr/>
              <a:t>14-07-2015</a:t>
            </a:fld>
            <a:endParaRPr lang="es-CL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s-CL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A151644-79D2-4D89-9516-C97AC4B0E54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texto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FAC61-13F8-4133-8736-1C6EBE8444A5}" type="datetimeFigureOut">
              <a:rPr lang="es-CL" smtClean="0"/>
              <a:pPr/>
              <a:t>14-07-2015</a:t>
            </a:fld>
            <a:endParaRPr lang="es-CL"/>
          </a:p>
        </p:txBody>
      </p:sp>
      <p:sp>
        <p:nvSpPr>
          <p:cNvPr id="11" name="1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51644-79D2-4D89-9516-C97AC4B0E54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1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FAC61-13F8-4133-8736-1C6EBE8444A5}" type="datetimeFigureOut">
              <a:rPr lang="es-CL" smtClean="0"/>
              <a:pPr/>
              <a:t>14-07-2015</a:t>
            </a:fld>
            <a:endParaRPr lang="es-CL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51644-79D2-4D89-9516-C97AC4B0E54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Título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5" name="24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8" name="27 Marcador de contenido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FAC61-13F8-4133-8736-1C6EBE8444A5}" type="datetimeFigureOut">
              <a:rPr lang="es-CL" smtClean="0"/>
              <a:pPr/>
              <a:t>14-07-2015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A151644-79D2-4D89-9516-C97AC4B0E54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29 Título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FAC61-13F8-4133-8736-1C6EBE8444A5}" type="datetimeFigureOut">
              <a:rPr lang="es-CL" smtClean="0"/>
              <a:pPr/>
              <a:t>14-07-2015</a:t>
            </a:fld>
            <a:endParaRPr lang="es-CL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51644-79D2-4D89-9516-C97AC4B0E54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FAC61-13F8-4133-8736-1C6EBE8444A5}" type="datetimeFigureOut">
              <a:rPr lang="es-CL" smtClean="0"/>
              <a:pPr/>
              <a:t>14-07-2015</a:t>
            </a:fld>
            <a:endParaRPr lang="es-CL"/>
          </a:p>
        </p:txBody>
      </p:sp>
      <p:sp>
        <p:nvSpPr>
          <p:cNvPr id="24" name="2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51644-79D2-4D89-9516-C97AC4B0E54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contenido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FAC61-13F8-4133-8736-1C6EBE8444A5}" type="datetimeFigureOut">
              <a:rPr lang="es-CL" smtClean="0"/>
              <a:pPr/>
              <a:t>14-07-2015</a:t>
            </a:fld>
            <a:endParaRPr lang="es-CL"/>
          </a:p>
        </p:txBody>
      </p:sp>
      <p:sp>
        <p:nvSpPr>
          <p:cNvPr id="29" name="2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51644-79D2-4D89-9516-C97AC4B0E540}" type="slidenum">
              <a:rPr lang="es-CL" smtClean="0"/>
              <a:pPr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Marcador de posición de imagen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FAC61-13F8-4133-8736-1C6EBE8444A5}" type="datetimeFigureOut">
              <a:rPr lang="es-CL" smtClean="0"/>
              <a:pPr/>
              <a:t>14-07-2015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1" name="3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51644-79D2-4D89-9516-C97AC4B0E54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6" name="25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Marcador de texto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1" name="10 Marcador de fecha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6BFAC61-13F8-4133-8736-1C6EBE8444A5}" type="datetimeFigureOut">
              <a:rPr lang="es-CL" smtClean="0"/>
              <a:pPr/>
              <a:t>14-07-2015</a:t>
            </a:fld>
            <a:endParaRPr lang="es-CL"/>
          </a:p>
        </p:txBody>
      </p:sp>
      <p:sp>
        <p:nvSpPr>
          <p:cNvPr id="28" name="2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A151644-79D2-4D89-9516-C97AC4B0E540}" type="slidenum">
              <a:rPr lang="es-CL" smtClean="0"/>
              <a:pPr/>
              <a:t>‹Nº›</a:t>
            </a:fld>
            <a:endParaRPr lang="es-CL"/>
          </a:p>
        </p:txBody>
      </p:sp>
      <p:sp>
        <p:nvSpPr>
          <p:cNvPr id="10" name="9 Marcador de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.bo/url?url=http://todosunidosparaprevenirlasdiscapacidades.wikispaces.com/LA+PREVENCI%C3%93N+DE+ACCIDENTES+LABORALES+Y+AUTOMOVIL%C3%8DSTICOS&amp;rct=j&amp;frm=1&amp;q=&amp;esrc=s&amp;sa=U&amp;ei=GoaUVZvIA8PZtQW296nYCQ&amp;ved=0CB0Q9QEwBDhk&amp;usg=AFQjCNGvPMWrjw__wLqzfZ_AEAeTAVsDcQ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www.google.com.bo/url?url=http://todossomosuno.com.mx/portal/index.php/cuando-conozcas-a-algun-amiguito-con-discapacidad-para-ninos-y-adultos/&amp;rct=j&amp;frm=1&amp;q=&amp;esrc=s&amp;sa=U&amp;ei=uYWUVevuK4nBtQXG7IWYAQ&amp;ved=0CB0Q9QEwBDgo&amp;usg=AFQjCNHCDjTPw5a791s-wrrkfJEQApxNNQ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hyperlink" Target="http://www.google.com.bo/url?url=http://www.monografias.com/trabajos104/mejorando-estrategias-pedagogicas-inclusion-personas-discapacidad/mejorando-estrategias-pedagogicas-inclusion-personas-discapacidad.shtml&amp;rct=j&amp;frm=1&amp;q=&amp;esrc=s&amp;sa=U&amp;ei=MIKUVbzcOIPstQW9hZH4Bg&amp;ved=0CC8Q9QEwDTgU&amp;usg=AFQjCNEyOJrDqcur82v427ui7Sasrrda4w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www.google.com.bo/url?url=https://parroquialjaen.wordpress.com/2010/09/03/sentimientos-de-la-familia-ante-un-hijo-con-discapacidades/&amp;rct=j&amp;frm=1&amp;q=&amp;esrc=s&amp;sa=U&amp;ei=uYWUVevuK4nBtQXG7IWYAQ&amp;ved=0CDsQ9QEwEzgo&amp;usg=AFQjCNGrWe7LUorDENEa0NCE8d6Spe6xeg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www.google.com.bo/url?url=http://www.boliviaentusmanos.com/noticias/bolivia/126565/gobierno-promueve-planes-y-programas-a-favor-de-46-000-personas-discapacitadas-registradas.html&amp;rct=j&amp;frm=1&amp;q=&amp;esrc=s&amp;sa=U&amp;ei=MIKUVbzcOIPstQW9hZH4Bg&amp;ved=0CC0Q9QEwDDgU&amp;usg=AFQjCNFmQ-sgMMORL8LjT7T8xPErODFk3Q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www.google.com.bo/url?url=http://www.discapacidadonline.com/personas-discapacidad-camboya-autoestima-danza.html&amp;rct=j&amp;frm=1&amp;q=&amp;esrc=s&amp;sa=U&amp;ei=GoaUVZvIA8PZtQW296nYCQ&amp;ved=0CDkQ9QEwEjhk&amp;usg=AFQjCNHCAp3IV1j0Ep5dQDE6QmgxdgCVHQ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.bo/url?url=http://todosunidosparaprevenirlasdiscapacidades.wikispaces.com/LA+PREVENCI%C3%93N+DE+ACCIDENTES+LABORALES+Y+AUTOMOVIL%C3%8DSTICOS&amp;rct=j&amp;frm=1&amp;q=&amp;esrc=s&amp;sa=U&amp;ei=GoaUVZvIA8PZtQW296nYCQ&amp;ved=0CB0Q9QEwBDhk&amp;usg=AFQjCNGvPMWrjw__wLqzfZ_AEAeTAVsDcQ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hyperlink" Target="http://www.google.com.bo/url?url=http://sociedad.elpais.com/sociedad/2013/05/30/actualidad/1369899864_750049.html&amp;rct=j&amp;frm=1&amp;q=&amp;esrc=s&amp;sa=U&amp;ei=GoaUVZvIA8PZtQW296nYCQ&amp;ved=0CDsQ9QEwEzhk&amp;usg=AFQjCNHbSmjuJpaSECCPOiyd2icxdjDCWg" TargetMode="Externa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com.bo/url?url=http://www.discapacidadonline.com/nino-discapacidad-intelectual-escuela.html&amp;rct=j&amp;frm=1&amp;q=&amp;esrc=s&amp;sa=U&amp;ei=X4aUVc3XHoHPsAXw0I3IAg&amp;ved=0CCsQ9QEwCzh4&amp;usg=AFQjCNGmGZBzdXbMTDN16hPkGhTzGDFpRQ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://www.google.com.bo/url?url=http://www.la-razon.com/index.php?_url=/sociedad/ejemplo-Solyana-bachiller-estudiara-Psicologia_0_1869413052.html&amp;rct=j&amp;frm=1&amp;q=&amp;esrc=s&amp;sa=U&amp;ei=EoWUVbqHF4GRsQXfwJLgDg&amp;ved=0CBkQ9QEwAjgU&amp;usg=AFQjCNF3oooJ9x4jKuZlP_VQifY8b9m3gQ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com.bo/url?url=http://www.docsity.com/wordpress/noticias/author/kathykas/page/31/&amp;rct=j&amp;frm=1&amp;q=&amp;esrc=s&amp;sa=U&amp;ei=34aUVaeBAYHOsAXrxpCIBA&amp;ved=0CBcQ9QEwATjwAQ&amp;usg=AFQjCNFUnJX73AiVA1UPOZFsMKIcMZCX2A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34" y="428604"/>
            <a:ext cx="7772400" cy="1470025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Reglamento de la Ley Nº 223 - Ley General para Personas con Discapacidad</a:t>
            </a:r>
            <a:endParaRPr lang="es-CL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99592" y="4077072"/>
            <a:ext cx="3343276" cy="2448272"/>
          </a:xfrm>
        </p:spPr>
        <p:txBody>
          <a:bodyPr>
            <a:normAutofit fontScale="92500"/>
          </a:bodyPr>
          <a:lstStyle/>
          <a:p>
            <a:endParaRPr lang="es-CL" dirty="0"/>
          </a:p>
          <a:p>
            <a:r>
              <a:rPr lang="es-CL" dirty="0" err="1"/>
              <a:t>Rossi</a:t>
            </a:r>
            <a:r>
              <a:rPr lang="es-CL" dirty="0"/>
              <a:t> </a:t>
            </a:r>
            <a:r>
              <a:rPr lang="es-CL" dirty="0" smtClean="0"/>
              <a:t>Espinoza </a:t>
            </a:r>
            <a:r>
              <a:rPr lang="es-CL" dirty="0" err="1" smtClean="0"/>
              <a:t>Ferrufino</a:t>
            </a:r>
            <a:r>
              <a:rPr lang="es-CL" dirty="0" smtClean="0"/>
              <a:t> </a:t>
            </a:r>
            <a:r>
              <a:rPr lang="es-CL" dirty="0" err="1" smtClean="0"/>
              <a:t>Loida</a:t>
            </a:r>
            <a:r>
              <a:rPr lang="es-CL" dirty="0" smtClean="0"/>
              <a:t> Gutiérrez </a:t>
            </a:r>
            <a:r>
              <a:rPr lang="es-CL" dirty="0" err="1" smtClean="0"/>
              <a:t>Velasquez</a:t>
            </a:r>
            <a:endParaRPr lang="es-CL" smtClean="0"/>
          </a:p>
          <a:p>
            <a:endParaRPr lang="es-CL" dirty="0" smtClean="0"/>
          </a:p>
          <a:p>
            <a:r>
              <a:rPr lang="es-CL" dirty="0"/>
              <a:t> </a:t>
            </a:r>
            <a:r>
              <a:rPr lang="es-CL" dirty="0" smtClean="0"/>
              <a:t>03-Julio-2015</a:t>
            </a:r>
            <a:r>
              <a:rPr lang="es-CL" dirty="0" smtClean="0"/>
              <a:t> </a:t>
            </a:r>
          </a:p>
          <a:p>
            <a:r>
              <a:rPr lang="es-CL" dirty="0" smtClean="0"/>
              <a:t> </a:t>
            </a:r>
            <a:endParaRPr lang="es-CL" dirty="0"/>
          </a:p>
        </p:txBody>
      </p:sp>
      <p:pic>
        <p:nvPicPr>
          <p:cNvPr id="4" name="3 Imagen" descr="Dirección General de Promoción de la Salud: Discapacidad en Bolivi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815" t="26824" r="25044" b="4235"/>
          <a:stretch>
            <a:fillRect/>
          </a:stretch>
        </p:blipFill>
        <p:spPr bwMode="auto">
          <a:xfrm>
            <a:off x="5214942" y="2571744"/>
            <a:ext cx="3248025" cy="34290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Dirección General de Promoción de la Salud: Discapacidad en Bolivia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721" b="68235"/>
          <a:stretch>
            <a:fillRect/>
          </a:stretch>
        </p:blipFill>
        <p:spPr bwMode="auto">
          <a:xfrm>
            <a:off x="4572000" y="2000240"/>
            <a:ext cx="1428760" cy="1428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928670"/>
            <a:ext cx="8686800" cy="502602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b="1" dirty="0" smtClean="0"/>
              <a:t>j)</a:t>
            </a:r>
            <a:r>
              <a:rPr lang="es-CL" b="1" dirty="0" smtClean="0"/>
              <a:t> </a:t>
            </a:r>
            <a:r>
              <a:rPr lang="es-ES_tradnl" b="1" dirty="0" smtClean="0"/>
              <a:t>Discapacidad Múltiple.</a:t>
            </a:r>
            <a:r>
              <a:rPr lang="es-ES_tradnl" dirty="0" smtClean="0"/>
              <a:t> Está generada por múltiples deficiencias sean estas de carácter físico, visual, auditivo, intelectual o psíquica.</a:t>
            </a:r>
          </a:p>
          <a:p>
            <a:pPr>
              <a:buNone/>
            </a:pPr>
            <a:r>
              <a:rPr lang="es-CL" b="1" dirty="0" smtClean="0"/>
              <a:t>K</a:t>
            </a:r>
            <a:r>
              <a:rPr lang="en-US" b="1" dirty="0" smtClean="0"/>
              <a:t>)</a:t>
            </a:r>
            <a:r>
              <a:rPr lang="es-CL" b="1" dirty="0" smtClean="0"/>
              <a:t> </a:t>
            </a:r>
            <a:r>
              <a:rPr lang="es-ES_tradnl" b="1" dirty="0" smtClean="0"/>
              <a:t>Actividades de la Vida Diaria.</a:t>
            </a:r>
            <a:r>
              <a:rPr lang="es-ES_tradnl" dirty="0" smtClean="0"/>
              <a:t> Se entiende por actividades de la vida diaria; son las actividades de auto cuidado (vestirse, comer, evitar riesgos, aseo e higiene personal) y otras actividades de la vida diaria (comunicación, actividad física, actividad sensorial, funciones manuales, transporte, función sexual, sueño, actividades sociales y de ocio).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l)</a:t>
            </a:r>
            <a:r>
              <a:rPr lang="es-CL" b="1" dirty="0" smtClean="0"/>
              <a:t> </a:t>
            </a:r>
            <a:r>
              <a:rPr lang="es-ES_tradnl" b="1" dirty="0" smtClean="0"/>
              <a:t>Habilitación y Rehabilitación.</a:t>
            </a:r>
            <a:r>
              <a:rPr lang="es-ES_tradnl" dirty="0" smtClean="0"/>
              <a:t> Son medidas efectivas y pertinentes destinadas a lograr que las personas con deficiencias congénitas o adquiridas puedan obtener la máxima independencia, capacidad física, intelectual, mental, social y vocacional.</a:t>
            </a:r>
            <a:endParaRPr lang="es-CL" dirty="0" smtClean="0"/>
          </a:p>
          <a:p>
            <a:pPr>
              <a:buNone/>
            </a:pP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428604"/>
            <a:ext cx="8686800" cy="452596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/>
              <a:t>m)</a:t>
            </a:r>
            <a:r>
              <a:rPr lang="es-CL" b="1" dirty="0" smtClean="0"/>
              <a:t> </a:t>
            </a:r>
            <a:r>
              <a:rPr lang="es-ES_tradnl" b="1" dirty="0" smtClean="0"/>
              <a:t>Inclusión Social.</a:t>
            </a:r>
            <a:r>
              <a:rPr lang="es-ES_tradnl" dirty="0" smtClean="0"/>
              <a:t> es el proceso socioeconómico complejo, multifactorial y </a:t>
            </a:r>
            <a:r>
              <a:rPr lang="es-ES_tradnl" dirty="0" err="1" smtClean="0"/>
              <a:t>transdisciplinario</a:t>
            </a:r>
            <a:r>
              <a:rPr lang="es-ES_tradnl" dirty="0" smtClean="0"/>
              <a:t> que vincula el desarrollo de capacidades de todos los miembros de la sociedad con el acceso igualitario a oportunidades a lo largo del ciclo vital, y con ello, el acceso al bienestar, a redes de relaciones y al ejercicio de la ciudadanía.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n)</a:t>
            </a:r>
            <a:r>
              <a:rPr lang="es-CL" b="1" dirty="0" smtClean="0"/>
              <a:t> </a:t>
            </a:r>
            <a:r>
              <a:rPr lang="es-ES_tradnl" b="1" dirty="0" smtClean="0"/>
              <a:t>Educación Inclusiva.</a:t>
            </a:r>
            <a:r>
              <a:rPr lang="es-ES_tradnl" dirty="0" smtClean="0"/>
              <a:t> La educación debe dar respuesta a la diversidad mediante adaptaciones físicas, curriculares y personas de apoyo buscando mayor participación en el aprendizaje, las culturas y las comunidades para reducir la exclusión de la educación.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o)</a:t>
            </a:r>
            <a:r>
              <a:rPr lang="es-CL" b="1" dirty="0" smtClean="0"/>
              <a:t> </a:t>
            </a:r>
            <a:r>
              <a:rPr lang="es-ES_tradnl" b="1" dirty="0" smtClean="0"/>
              <a:t>Inclusión Laboral.</a:t>
            </a:r>
            <a:r>
              <a:rPr lang="es-ES_tradnl" dirty="0" smtClean="0"/>
              <a:t> Derecho al empleo integrado en empresas normalizadas y adaptados, es decir, empleo exactamente igual y en las mismas condiciones y equiparación de oportunidades, de remuneraciones, horarios y beneficios sociales que el de cualquier otro trabajador o trabajadora sin discapacidad, en instituciones públicas o privadas donde la proporción mayoritaria de empleados no tenga discapacidad alguna.</a:t>
            </a:r>
            <a:endParaRPr lang="es-CL" dirty="0" smtClean="0"/>
          </a:p>
          <a:p>
            <a:pPr>
              <a:buNone/>
            </a:pPr>
            <a:endParaRPr lang="es-CL" dirty="0"/>
          </a:p>
        </p:txBody>
      </p:sp>
      <p:pic>
        <p:nvPicPr>
          <p:cNvPr id="4" name="3 Imagen" descr="https://encrypted-tbn2.gstatic.com/images?q=tbn:ANd9GcSwTmSxpeEd_yKhPtL3SqDu6m--emblSCfMD0CzQdQ36FW9iGqpabmm3Zo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60" y="4357694"/>
            <a:ext cx="4357718" cy="25003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071546"/>
            <a:ext cx="8686800" cy="558008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p)</a:t>
            </a:r>
            <a:r>
              <a:rPr lang="es-CL" b="1" dirty="0" smtClean="0"/>
              <a:t> </a:t>
            </a:r>
            <a:r>
              <a:rPr lang="es-ES_tradnl" b="1" dirty="0" smtClean="0"/>
              <a:t>Rehabilitación Basada en la Comunidad.</a:t>
            </a:r>
            <a:r>
              <a:rPr lang="es-ES_tradnl" dirty="0" smtClean="0"/>
              <a:t> Estrategia para la rehabilitación, la igualdad de oportunidades, la reducción de la pobreza y la integración social de las personas con discapacidad en su propia comunidad. </a:t>
            </a:r>
            <a:endParaRPr lang="es-CL" dirty="0" smtClean="0"/>
          </a:p>
          <a:p>
            <a:endParaRPr lang="es-CL" dirty="0"/>
          </a:p>
        </p:txBody>
      </p:sp>
      <p:pic>
        <p:nvPicPr>
          <p:cNvPr id="4" name="3 Imagen" descr="https://encrypted-tbn2.gstatic.com/images?q=tbn:ANd9GcSAJZI5k9MfQtlGYEOMiQGLYGG-rJ6e_qBCY5PRDRElnoRBT2ybArBHT8c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7554" y="3714752"/>
            <a:ext cx="3714776" cy="27146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714356"/>
            <a:ext cx="8686800" cy="5365769"/>
          </a:xfrm>
        </p:spPr>
        <p:txBody>
          <a:bodyPr>
            <a:normAutofit fontScale="92500" lnSpcReduction="20000"/>
          </a:bodyPr>
          <a:lstStyle/>
          <a:p>
            <a:r>
              <a:rPr lang="es-ES" b="1" dirty="0" smtClean="0"/>
              <a:t>Artículo 23°.- (Emprendimientos económicos productivos sociales) </a:t>
            </a:r>
            <a:endParaRPr lang="es-CL" dirty="0" smtClean="0"/>
          </a:p>
          <a:p>
            <a:pPr lvl="0">
              <a:buNone/>
            </a:pPr>
            <a:r>
              <a:rPr lang="es-ES" dirty="0" smtClean="0"/>
              <a:t>I)  En el marco de sus atribuciones y competencias el Ministerio de Desarrollo Productivo y Economía Plural, incentivará el desarrollo de emprendimientos productivos a favor de las personas con discapacidad.</a:t>
            </a:r>
            <a:endParaRPr lang="es-CL" dirty="0" smtClean="0"/>
          </a:p>
          <a:p>
            <a:pPr lvl="0">
              <a:buNone/>
            </a:pPr>
            <a:r>
              <a:rPr lang="es-ES" dirty="0" smtClean="0"/>
              <a:t>II) El Ministerio de Desarrollo Productivo y Economía Plural, a través de sus diferentes instancias otorgará el asesoramiento técnico necesario a sectores productivos públicos y privados, para que empleen personas con discapacidad en los proyectos productivos que se desarrollen.</a:t>
            </a:r>
          </a:p>
          <a:p>
            <a:pPr lvl="0">
              <a:buNone/>
            </a:pPr>
            <a:endParaRPr lang="es-CL" dirty="0" smtClean="0"/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357166"/>
            <a:ext cx="8686800" cy="4525963"/>
          </a:xfrm>
        </p:spPr>
        <p:txBody>
          <a:bodyPr>
            <a:normAutofit fontScale="85000" lnSpcReduction="20000"/>
          </a:bodyPr>
          <a:lstStyle/>
          <a:p>
            <a:r>
              <a:rPr lang="es-ES" b="1" dirty="0" smtClean="0"/>
              <a:t>Artículo 24°.- (Programas de créditos y microcréditos) </a:t>
            </a:r>
            <a:endParaRPr lang="es-CL" dirty="0" smtClean="0"/>
          </a:p>
          <a:p>
            <a:pPr lvl="0">
              <a:buNone/>
            </a:pPr>
            <a:r>
              <a:rPr lang="es-ES" dirty="0" smtClean="0"/>
              <a:t>I)  La promoción de acceso a programas de crédito y microcrédito, deberá ser específicamente destinado al financiamiento de proyectos de auto empleo y emprendimientos económicos de las personas con discapacidad y/o cónyuges, padres, madres y tutores PCD.</a:t>
            </a:r>
            <a:endParaRPr lang="es-CL" dirty="0" smtClean="0"/>
          </a:p>
          <a:p>
            <a:pPr lvl="0">
              <a:buNone/>
            </a:pPr>
            <a:r>
              <a:rPr lang="es-ES" dirty="0" smtClean="0"/>
              <a:t>II) La Autoridad de Supervisión del Sistema Financiero - ASFI, deberá adecuar la reglamentación específica para que las entidades financieras adapten en lo conducente las modalidades de acceso a créditos y microcréditos para PCD.</a:t>
            </a:r>
            <a:endParaRPr lang="es-CL" dirty="0" smtClean="0"/>
          </a:p>
          <a:p>
            <a:endParaRPr lang="es-CL" dirty="0"/>
          </a:p>
        </p:txBody>
      </p:sp>
      <p:pic>
        <p:nvPicPr>
          <p:cNvPr id="4" name="3 Imagen" descr="https://encrypted-tbn3.gstatic.com/images?q=tbn:ANd9GcRvaalL2O1ugshgyepdsqvfelDMjViSCy_7qcovSKnK8M457e8O0vDblQ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8992" y="4286256"/>
            <a:ext cx="3286148" cy="257174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28660"/>
          </a:xfrm>
        </p:spPr>
        <p:txBody>
          <a:bodyPr>
            <a:normAutofit fontScale="90000"/>
          </a:bodyPr>
          <a:lstStyle/>
          <a:p>
            <a:r>
              <a:rPr lang="es-ES_tradnl" sz="2000" b="1" dirty="0" smtClean="0"/>
              <a:t>CAPÍTULO SEGUNDO</a:t>
            </a:r>
            <a:br>
              <a:rPr lang="es-ES_tradnl" sz="2000" b="1" dirty="0" smtClean="0"/>
            </a:br>
            <a:r>
              <a:rPr lang="es-ES_tradnl" sz="2000" b="1" dirty="0" smtClean="0"/>
              <a:t>DERECHOS Y DEBERES DE LAS PERSONAS CON DISCAPACIDAD </a:t>
            </a:r>
            <a:r>
              <a:rPr lang="es-CL" dirty="0" smtClean="0"/>
              <a:t/>
            </a:r>
            <a:br>
              <a:rPr lang="es-CL" dirty="0" smtClean="0"/>
            </a:b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s-ES_tradnl" b="1" dirty="0" smtClean="0"/>
              <a:t>Artículo 6. (DERECHO A LA VIDA).</a:t>
            </a:r>
            <a:endParaRPr lang="es-CL" dirty="0" smtClean="0"/>
          </a:p>
          <a:p>
            <a:pPr>
              <a:buNone/>
            </a:pPr>
            <a:r>
              <a:rPr lang="es-ES_tradnl" dirty="0" smtClean="0"/>
              <a:t>     El Estado Plurinacional de Bolivia, garantiza el derecho a la vida de las personas con discapacidad, desde su concepción, al igual que el resto de las personas. </a:t>
            </a:r>
            <a:endParaRPr lang="es-CL" dirty="0" smtClean="0"/>
          </a:p>
          <a:p>
            <a:pPr>
              <a:buNone/>
            </a:pPr>
            <a:r>
              <a:rPr lang="es-ES_tradnl" b="1" dirty="0" smtClean="0"/>
              <a:t>Artículo 7. (DERECHO A PROTECCIÓN DE SU FAMILIA).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I.</a:t>
            </a:r>
            <a:r>
              <a:rPr lang="es-CL" b="1" dirty="0" smtClean="0"/>
              <a:t> </a:t>
            </a:r>
            <a:r>
              <a:rPr lang="es-ES_tradnl" dirty="0" smtClean="0"/>
              <a:t>La familia siendo el primer espacio de inclusión está obligada a proporcionar protección y bienestar a la persona con discapacidad promoviendo su autonomía y respetando su autodeterminación.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II.</a:t>
            </a:r>
            <a:r>
              <a:rPr lang="es-CL" b="1" dirty="0" smtClean="0"/>
              <a:t> </a:t>
            </a:r>
            <a:r>
              <a:rPr lang="es-ES_tradnl" dirty="0" smtClean="0"/>
              <a:t>En ningún caso la protección de la familia podrá ser entendida como una limitación al ejercicio de sus derechos y deberes de las personas con discapacidad.</a:t>
            </a:r>
            <a:endParaRPr lang="es-CL" dirty="0" smtClean="0"/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14282" y="428604"/>
            <a:ext cx="8686800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ES_tradnl" b="1" dirty="0" smtClean="0"/>
              <a:t>Artículo 8. (DERECHO A CONSTITUIR SU FAMILIA).</a:t>
            </a:r>
            <a:endParaRPr lang="es-CL" dirty="0" smtClean="0"/>
          </a:p>
          <a:p>
            <a:pPr>
              <a:buNone/>
            </a:pPr>
            <a:r>
              <a:rPr lang="es-ES_tradnl" dirty="0" smtClean="0"/>
              <a:t>Se reconoce el derecho de las personas con discapacidad a constituir su propia familia, asumiendo las responsabilidades como padres, madres y cónyuges. </a:t>
            </a:r>
            <a:endParaRPr lang="es-CL" dirty="0" smtClean="0"/>
          </a:p>
          <a:p>
            <a:pPr>
              <a:buNone/>
            </a:pPr>
            <a:r>
              <a:rPr lang="es-ES_tradnl" b="1" dirty="0" smtClean="0"/>
              <a:t>Artículo 9. (DERECHO A LA PROTECCIÓN DEL ESTADO).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I.</a:t>
            </a:r>
            <a:r>
              <a:rPr lang="es-CL" b="1" dirty="0" smtClean="0"/>
              <a:t> </a:t>
            </a:r>
            <a:r>
              <a:rPr lang="es-ES_tradnl" dirty="0" smtClean="0"/>
              <a:t>El Estado Plurinacional de Bolivia adoptará e implementará políticas públicas destinadas a la protección y el desarrollo integral de la persona con discapacidad, de su familia y/o tutores.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II.</a:t>
            </a:r>
            <a:r>
              <a:rPr lang="es-CL" b="1" dirty="0" smtClean="0"/>
              <a:t> </a:t>
            </a:r>
            <a:r>
              <a:rPr lang="es-ES_tradnl" dirty="0" smtClean="0"/>
              <a:t>En caso que la persona con discapacidad quede en estado de abandono u orfandad el Estado asumirá la responsabilidad del mismo de acuerdo a sus competencias nacionales, departamentales, regionales, municipales e indígena originario campesinos. </a:t>
            </a:r>
            <a:endParaRPr lang="es-CL" dirty="0" smtClean="0"/>
          </a:p>
          <a:p>
            <a:endParaRPr lang="es-CL" dirty="0"/>
          </a:p>
        </p:txBody>
      </p:sp>
      <p:pic>
        <p:nvPicPr>
          <p:cNvPr id="6" name="5 Imagen" descr="https://encrypted-tbn0.gstatic.com/images?q=tbn:ANd9GcQxp3p8Q3YI-IyYRzRG4bA3NrihlgJ-wfKW-regGmIenmOoeWQUe4ufvtDc8A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78" y="4357694"/>
            <a:ext cx="3071834" cy="22145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s-ES_tradnl" b="1" dirty="0" smtClean="0"/>
              <a:t>Artículo 10. (DERECHO A LA EDUCACIÓN).</a:t>
            </a:r>
            <a:endParaRPr lang="es-CL" dirty="0" smtClean="0"/>
          </a:p>
          <a:p>
            <a:pPr>
              <a:buNone/>
            </a:pPr>
            <a:r>
              <a:rPr lang="es-ES_tradnl" dirty="0" smtClean="0"/>
              <a:t>El Estado Plurinacional de Bolivia garantiza el acceso y permanencia de estudiantes con discapacidad en el Sistema Educativo Plurinacional, en el marco de la educación inclusiva e integral. </a:t>
            </a:r>
            <a:endParaRPr lang="es-CL" dirty="0" smtClean="0"/>
          </a:p>
          <a:p>
            <a:pPr>
              <a:buNone/>
            </a:pPr>
            <a:r>
              <a:rPr lang="es-ES_tradnl" b="1" dirty="0" smtClean="0"/>
              <a:t>Artículo 11. (DERECHO A LA COMUNICACIÓN EN SISTEMAS Y LENGUAS ALTERNATIVAS).</a:t>
            </a:r>
            <a:endParaRPr lang="es-CL" dirty="0" smtClean="0"/>
          </a:p>
          <a:p>
            <a:pPr>
              <a:buNone/>
            </a:pPr>
            <a:r>
              <a:rPr lang="es-ES_tradnl" dirty="0" smtClean="0"/>
              <a:t>El Estado Plurinacional de Bolivia promueve la comunicación en sistemas y lenguas alternativas para la inclusión y el acceso a la información y al ejercicio pleno de las personas con discapacidad. </a:t>
            </a:r>
            <a:endParaRPr lang="es-CL" dirty="0" smtClean="0"/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714356"/>
            <a:ext cx="8686800" cy="5365769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s-ES_tradnl" b="1" dirty="0" smtClean="0"/>
              <a:t>Artículo 12. (DERECHO A SERVICIOS DE SALUD INTEGRALES Y GRATUITOS)</a:t>
            </a:r>
          </a:p>
          <a:p>
            <a:pPr>
              <a:buNone/>
            </a:pPr>
            <a:r>
              <a:rPr lang="es-ES_tradnl" b="1" dirty="0" smtClean="0"/>
              <a:t>     </a:t>
            </a:r>
            <a:r>
              <a:rPr lang="es-ES_tradnl" dirty="0" smtClean="0"/>
              <a:t>El Estado Plurinacional de Bolivia garantiza el acceso de las PCD a los servicios integrales de promoción, prevención, atención, rehabilitación y habilitación, con carácter gratuito, de calidad y con calidez, en la red de Servicios Públicos y en los tres niveles de atención. </a:t>
            </a:r>
            <a:endParaRPr lang="es-CL" dirty="0" smtClean="0"/>
          </a:p>
          <a:p>
            <a:pPr>
              <a:buNone/>
            </a:pPr>
            <a:r>
              <a:rPr lang="es-ES_tradnl" b="1" dirty="0" smtClean="0"/>
              <a:t>Artículo 13. (DERECHO A EMPLEO, TRABAJO DIGNO Y PERMANENTE).</a:t>
            </a:r>
            <a:endParaRPr lang="es-CL" dirty="0" smtClean="0"/>
          </a:p>
          <a:p>
            <a:pPr>
              <a:buNone/>
            </a:pPr>
            <a:r>
              <a:rPr lang="es-ES_tradnl" dirty="0" smtClean="0"/>
              <a:t>      El Estado Plurinacional garantiza y promueve el acceso de las PCD a toda forma de empleo y trabajo digno con una remuneración justa, a través de políticas públicas de inclusión socio-laboral en igualdad de oportunidades. </a:t>
            </a:r>
            <a:endParaRPr lang="es-CL" dirty="0" smtClean="0"/>
          </a:p>
          <a:p>
            <a:pPr>
              <a:buNone/>
            </a:pPr>
            <a:r>
              <a:rPr lang="es-ES_tradnl" b="1" dirty="0" smtClean="0"/>
              <a:t>Artículo 14. (DERECHO A LA IDENTIDAD).</a:t>
            </a:r>
            <a:endParaRPr lang="es-CL" dirty="0" smtClean="0"/>
          </a:p>
          <a:p>
            <a:pPr>
              <a:buNone/>
            </a:pPr>
            <a:r>
              <a:rPr lang="es-ES_tradnl" dirty="0" smtClean="0"/>
              <a:t>     El Estado Plurinacional de Bolivia garantiza el derecho de la persona con discapacidad a la identidad, respetando su pluriculturalidad, al nombre, nacionalidad, a ser inscrito y registrado inmediatamente después de su nacimiento o cuando así lo requiera, al igual que las demás personas. </a:t>
            </a:r>
            <a:endParaRPr lang="es-CL" dirty="0" smtClean="0"/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571480"/>
            <a:ext cx="8686800" cy="5508645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s-ES_tradnl" b="1" dirty="0" smtClean="0"/>
              <a:t>Artículo 15. (DERECHO A LA VIVIENDA).</a:t>
            </a:r>
            <a:endParaRPr lang="es-CL" dirty="0" smtClean="0"/>
          </a:p>
          <a:p>
            <a:pPr>
              <a:buNone/>
            </a:pPr>
            <a:r>
              <a:rPr lang="es-ES_tradnl" dirty="0" smtClean="0"/>
              <a:t>       El Estado Plurinacional de Bolivia, en todos sus niveles garantiza el derecho a programas y proyectos especiales de vivienda digna y adecuada para las personas con discapacidad, asimismo se tomará las medidas necesarias estableciendo un porcentaje del presupuesto de los planes de vivienda social. </a:t>
            </a:r>
            <a:endParaRPr lang="es-CL" dirty="0" smtClean="0"/>
          </a:p>
          <a:p>
            <a:pPr>
              <a:buNone/>
            </a:pPr>
            <a:r>
              <a:rPr lang="es-ES_tradnl" b="1" dirty="0" smtClean="0"/>
              <a:t>Artículo 16. (DERECHO A ALBERGUES O CENTROS DE ACOGIDA).</a:t>
            </a:r>
            <a:endParaRPr lang="es-CL" dirty="0" smtClean="0"/>
          </a:p>
          <a:p>
            <a:pPr>
              <a:buNone/>
            </a:pPr>
            <a:r>
              <a:rPr lang="es-ES_tradnl" dirty="0" smtClean="0"/>
              <a:t>      El Estado Plurinacional de Bolivia, para las PCD, en situación de abandono promueve la existencia de albergues o centros de acogida y garantiza una atención con calidad y calidez. </a:t>
            </a:r>
            <a:endParaRPr lang="es-CL" dirty="0" smtClean="0"/>
          </a:p>
          <a:p>
            <a:pPr>
              <a:buNone/>
            </a:pPr>
            <a:r>
              <a:rPr lang="es-ES_tradnl" b="1" dirty="0" smtClean="0"/>
              <a:t>Artículo 17. (DERECHO A LA ACCESIBILIDAD).</a:t>
            </a:r>
            <a:endParaRPr lang="es-CL" dirty="0" smtClean="0"/>
          </a:p>
          <a:p>
            <a:pPr>
              <a:buNone/>
            </a:pPr>
            <a:r>
              <a:rPr lang="es-ES_tradnl" dirty="0" smtClean="0"/>
              <a:t>      El Estado Plurinacional de Bolivia garantiza el derecho de las PCD, a gozar de condiciones de accesibilidad que les permitan utilizar la infraestructura y los servicios de las instituciones públicas, privadas, espacios públicos, medios y sistemas de comunicación, tecnología y transporte, para su utilización y disfrute de manera autónoma con independencia de su condición de discapacidad y a exigir a las instituciones del Estado la adopción de medidas de acción positiva para el ejercicio de éste derecho. </a:t>
            </a:r>
            <a:endParaRPr lang="es-CL" dirty="0" smtClean="0"/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034" y="1357298"/>
            <a:ext cx="8183880" cy="4187952"/>
          </a:xfrm>
        </p:spPr>
        <p:txBody>
          <a:bodyPr>
            <a:normAutofit lnSpcReduction="10000"/>
          </a:bodyPr>
          <a:lstStyle/>
          <a:p>
            <a:r>
              <a:rPr lang="es-ES" dirty="0"/>
              <a:t>El Gabinete Ministerial del presidente Evo Morales aprobó el </a:t>
            </a:r>
            <a:r>
              <a:rPr lang="es-ES" b="1" dirty="0"/>
              <a:t>Decreto Supremo N°1893</a:t>
            </a:r>
            <a:r>
              <a:rPr lang="es-ES" dirty="0"/>
              <a:t> que reglamenta la </a:t>
            </a:r>
            <a:r>
              <a:rPr lang="es-ES" b="1" dirty="0"/>
              <a:t>Ley General Nº 223 </a:t>
            </a:r>
            <a:r>
              <a:rPr lang="es-ES" dirty="0"/>
              <a:t>para Personas con Discapacidad, que garantiza el ejercicio pleno de sus derechos y deberes en igualdad de condiciones y equiparación de oportunidades y el trato preferente bajo un sistema de protección </a:t>
            </a:r>
            <a:r>
              <a:rPr lang="es-ES" dirty="0" smtClean="0"/>
              <a:t>integral.</a:t>
            </a:r>
            <a:r>
              <a:rPr lang="es-ES" i="1" dirty="0"/>
              <a:t> </a:t>
            </a:r>
            <a:endParaRPr lang="es-ES" dirty="0" smtClean="0"/>
          </a:p>
          <a:p>
            <a:endParaRPr lang="es-CL" dirty="0"/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571480"/>
            <a:ext cx="8686800" cy="5508645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s-ES_tradnl" b="1" dirty="0" smtClean="0"/>
              <a:t>Artículo 18. (DERECHO A LA PARTICIPACIÓN POLÍTICA).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I.</a:t>
            </a:r>
            <a:r>
              <a:rPr lang="es-CL" b="1" dirty="0" smtClean="0"/>
              <a:t> </a:t>
            </a:r>
            <a:r>
              <a:rPr lang="es-ES_tradnl" dirty="0" smtClean="0"/>
              <a:t>El Estado Plurinacional garantiza que las personas con discapacidad participen plena y efectivamente en las actividades de políticas públicas, en igualdad de condiciones y oportunidades, al igual que el resto de las personas.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II.</a:t>
            </a:r>
            <a:r>
              <a:rPr lang="es-CL" b="1" dirty="0" smtClean="0"/>
              <a:t> </a:t>
            </a:r>
            <a:r>
              <a:rPr lang="es-ES_tradnl" dirty="0" smtClean="0"/>
              <a:t>El Tribunal Supremo Electoral introducirá en los actos eleccionarios los ajustes razonables necesarios para que las personas con discapacidad voten libre y conscientemente. Este derecho incluye que ingresen a los recintos de votación acompañados de una persona de confianza elegida por ellos para recibir la ayuda necesaria.</a:t>
            </a:r>
            <a:endParaRPr lang="es-CL" dirty="0" smtClean="0"/>
          </a:p>
          <a:p>
            <a:pPr>
              <a:buNone/>
            </a:pPr>
            <a:r>
              <a:rPr lang="es-ES_tradnl" b="1" dirty="0" smtClean="0"/>
              <a:t>Artículo 19. (DERECHO A LA INTEGRIDAD).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I.</a:t>
            </a:r>
            <a:r>
              <a:rPr lang="es-CL" b="1" dirty="0" smtClean="0"/>
              <a:t> </a:t>
            </a:r>
            <a:r>
              <a:rPr lang="es-ES_tradnl" dirty="0" smtClean="0"/>
              <a:t>Toda persona con discapacidad tiene derecho a que se respete su integridad física y mental especialmente, de niñas, niños y mujeres con discapacidad.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II.</a:t>
            </a:r>
            <a:r>
              <a:rPr lang="es-CL" b="1" dirty="0" smtClean="0"/>
              <a:t> </a:t>
            </a:r>
            <a:r>
              <a:rPr lang="es-ES_tradnl" dirty="0" smtClean="0"/>
              <a:t>Las mujeres y varones con discapacidad, sus familias y toda persona que trabaja con mujeres, niños y adolescente con algún tipo de discapacidad deben estar plenamente informadas de las precauciones que se han de tomar para prevenir el abuso sexual.</a:t>
            </a:r>
            <a:endParaRPr lang="es-CL" dirty="0" smtClean="0"/>
          </a:p>
          <a:p>
            <a:endParaRPr lang="es-CL" dirty="0"/>
          </a:p>
        </p:txBody>
      </p:sp>
      <p:pic>
        <p:nvPicPr>
          <p:cNvPr id="4" name="3 Imagen" descr="https://encrypted-tbn0.gstatic.com/images?q=tbn:ANd9GcTkZ_hYBTxMox_neluTCsyLRPTJSUcJH4oQHeNazgy7G8_keLYlOYJxPw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256" y="5000636"/>
            <a:ext cx="2786082" cy="18573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571480"/>
            <a:ext cx="8686800" cy="5508645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s-ES_tradnl" b="1" dirty="0" smtClean="0"/>
              <a:t>Artículo 20. (DERECHO A TOMAR DECISIONES INDEPENDIENTES).</a:t>
            </a:r>
            <a:endParaRPr lang="es-CL" dirty="0" smtClean="0"/>
          </a:p>
          <a:p>
            <a:pPr>
              <a:buNone/>
            </a:pPr>
            <a:r>
              <a:rPr lang="es-ES_tradnl" dirty="0" smtClean="0"/>
              <a:t>   Las personas con discapacidad intelectual y mental, leve y/o moderada, tienen el derecho a ser consultadas respecto a todas las decisiones que se refieran a su vida, salud, educación, familia, seguridad social, según sus posibilidades y medios, proyectándose a la vida independiente.</a:t>
            </a:r>
          </a:p>
          <a:p>
            <a:pPr>
              <a:buNone/>
            </a:pPr>
            <a:r>
              <a:rPr lang="es-ES_tradnl" b="1" dirty="0" smtClean="0"/>
              <a:t>Artículo 21. (PÉRDIDA DE BENEFICIOS DE PERSONAS ALLEGADAS A LA PERSONA CON DISCAPACIDAD).</a:t>
            </a:r>
            <a:endParaRPr lang="es-CL" dirty="0" smtClean="0"/>
          </a:p>
          <a:p>
            <a:pPr>
              <a:buNone/>
            </a:pPr>
            <a:r>
              <a:rPr lang="es-ES_tradnl" dirty="0" smtClean="0"/>
              <a:t>Las personas a cargo de una persona con discapacidad perderán los beneficios a su favor establecidos en la presente Ley de manera enunciativa y no limitativa, cuando:</a:t>
            </a:r>
          </a:p>
          <a:p>
            <a:pPr>
              <a:buNone/>
            </a:pPr>
            <a:endParaRPr lang="es-CL" dirty="0" smtClean="0"/>
          </a:p>
          <a:p>
            <a:pPr>
              <a:buNone/>
            </a:pPr>
            <a:r>
              <a:rPr lang="en-US" b="1" dirty="0" smtClean="0"/>
              <a:t>a)</a:t>
            </a:r>
            <a:r>
              <a:rPr lang="es-ES_tradnl" dirty="0" smtClean="0"/>
              <a:t>La familia natural, la sustituía o los servicios sustitutivos del cuidado familiar, a pesar de contar con servicios de apoyo e información, limitan oportunidades de desarrollo y de autonomía a sus miembros con discapacidad.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b)</a:t>
            </a:r>
            <a:r>
              <a:rPr lang="es-ES_tradnl" dirty="0" smtClean="0"/>
              <a:t>Se cometen actos de violencia doméstica, violencia intrafamiliar y todo género de abusos y malos tratos, discriminación, racismo, 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c)</a:t>
            </a:r>
            <a:r>
              <a:rPr lang="es-ES_tradnl" dirty="0" smtClean="0"/>
              <a:t>Se cometen delitos contra la libertad sexual, acoso laboral, a las personas con discapacidad</a:t>
            </a:r>
            <a:endParaRPr lang="es-CL" dirty="0" smtClean="0"/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714356"/>
            <a:ext cx="8686800" cy="5365769"/>
          </a:xfrm>
        </p:spPr>
        <p:txBody>
          <a:bodyPr>
            <a:normAutofit fontScale="32500" lnSpcReduction="20000"/>
          </a:bodyPr>
          <a:lstStyle/>
          <a:p>
            <a:pPr>
              <a:buNone/>
            </a:pPr>
            <a:endParaRPr lang="es-ES_tradnl" sz="6200" b="1" dirty="0" smtClean="0"/>
          </a:p>
          <a:p>
            <a:pPr>
              <a:buNone/>
            </a:pPr>
            <a:r>
              <a:rPr lang="es-ES_tradnl" sz="7200" b="1" dirty="0" smtClean="0"/>
              <a:t>Artículo 22. (DEBERES DE LAS PERSONAS CON DISCAPACIDAD).</a:t>
            </a:r>
            <a:endParaRPr lang="es-CL" sz="7200" dirty="0" smtClean="0"/>
          </a:p>
          <a:p>
            <a:pPr>
              <a:buNone/>
            </a:pPr>
            <a:r>
              <a:rPr lang="es-ES_tradnl" sz="7200" dirty="0" smtClean="0"/>
              <a:t>En el marco de lo establecido por la presente Ley y sin perjuicio de otros establecidos en la normativa vigente, son deberes de las personas de acuerdo al grado de discapacidad:</a:t>
            </a:r>
            <a:endParaRPr lang="es-CL" sz="7200" dirty="0" smtClean="0"/>
          </a:p>
          <a:p>
            <a:pPr>
              <a:buNone/>
            </a:pPr>
            <a:r>
              <a:rPr lang="en-US" sz="7200" b="1" dirty="0" smtClean="0"/>
              <a:t>a)</a:t>
            </a:r>
            <a:r>
              <a:rPr lang="es-CL" sz="7200" b="1" dirty="0" smtClean="0"/>
              <a:t> </a:t>
            </a:r>
            <a:r>
              <a:rPr lang="es-ES_tradnl" sz="7200" dirty="0" smtClean="0"/>
              <a:t>Conocer, cumplir y hacer cumplir la Constitución Política del Estado, la presente ley y otras normas vigentes del Estado Plurinacional.</a:t>
            </a:r>
            <a:endParaRPr lang="es-CL" sz="7200" dirty="0" smtClean="0"/>
          </a:p>
          <a:p>
            <a:pPr>
              <a:buNone/>
            </a:pPr>
            <a:r>
              <a:rPr lang="en-US" sz="7200" b="1" dirty="0" smtClean="0"/>
              <a:t>b)</a:t>
            </a:r>
            <a:r>
              <a:rPr lang="es-CL" sz="7200" b="1" dirty="0" smtClean="0"/>
              <a:t> </a:t>
            </a:r>
            <a:r>
              <a:rPr lang="es-ES_tradnl" sz="7200" dirty="0" smtClean="0"/>
              <a:t>Respetar, valorar y defender los actos humanos. </a:t>
            </a:r>
            <a:endParaRPr lang="es-CL" sz="7200" dirty="0" smtClean="0"/>
          </a:p>
          <a:p>
            <a:pPr>
              <a:buNone/>
            </a:pPr>
            <a:r>
              <a:rPr lang="en-US" sz="7200" b="1" dirty="0" smtClean="0"/>
              <a:t>c)</a:t>
            </a:r>
            <a:r>
              <a:rPr lang="es-CL" sz="7200" b="1" dirty="0" smtClean="0"/>
              <a:t> </a:t>
            </a:r>
            <a:r>
              <a:rPr lang="es-ES_tradnl" sz="7200" dirty="0" smtClean="0"/>
              <a:t>Promover valores de respeto, solidaridad, honestidad, transparencia, justicia y tolerancia.</a:t>
            </a:r>
            <a:endParaRPr lang="es-CL" sz="7200" dirty="0" smtClean="0"/>
          </a:p>
          <a:p>
            <a:pPr>
              <a:buNone/>
            </a:pPr>
            <a:r>
              <a:rPr lang="en-US" sz="7200" b="1" dirty="0" smtClean="0"/>
              <a:t>d)</a:t>
            </a:r>
            <a:r>
              <a:rPr lang="es-CL" sz="7200" b="1" dirty="0" smtClean="0"/>
              <a:t> </a:t>
            </a:r>
            <a:r>
              <a:rPr lang="es-ES_tradnl" sz="7200" dirty="0" smtClean="0"/>
              <a:t>Defender los intereses nacionales, sus recursos económicos, naturales y humanos además de los patrimonios culturales.</a:t>
            </a:r>
            <a:endParaRPr lang="es-CL" sz="7200" dirty="0" smtClean="0"/>
          </a:p>
          <a:p>
            <a:pPr>
              <a:buNone/>
            </a:pPr>
            <a:r>
              <a:rPr lang="en-US" sz="7200" b="1" dirty="0" smtClean="0"/>
              <a:t>e)</a:t>
            </a:r>
            <a:r>
              <a:rPr lang="es-CL" sz="7200" b="1" dirty="0" smtClean="0"/>
              <a:t> </a:t>
            </a:r>
            <a:r>
              <a:rPr lang="es-ES_tradnl" sz="7200" dirty="0" smtClean="0"/>
              <a:t>Realizar acción social y/o trabajo social en beneficio de la sociedad.</a:t>
            </a:r>
            <a:endParaRPr lang="es-CL" sz="7200" dirty="0" smtClean="0"/>
          </a:p>
          <a:p>
            <a:pPr>
              <a:buNone/>
            </a:pPr>
            <a:r>
              <a:rPr lang="es-ES_tradnl" sz="7200" dirty="0" smtClean="0"/>
              <a:t> </a:t>
            </a:r>
            <a:endParaRPr lang="es-CL" sz="7200" dirty="0" smtClean="0"/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357166"/>
            <a:ext cx="8686800" cy="5722959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b="1" dirty="0" smtClean="0"/>
              <a:t>f) </a:t>
            </a:r>
            <a:r>
              <a:rPr lang="es-ES_tradnl" dirty="0" smtClean="0"/>
              <a:t>Conocer, valorizar, promocionar y promover los conocimientos ancestrales de los pueblos y naciones indígenas originarias campesinas.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g)</a:t>
            </a:r>
            <a:r>
              <a:rPr lang="es-CL" b="1" dirty="0" smtClean="0"/>
              <a:t> </a:t>
            </a:r>
            <a:r>
              <a:rPr lang="es-ES_tradnl" dirty="0" smtClean="0"/>
              <a:t>Respetar a sus ascendientes y descendientes, fomentando una cultura de diálogo y respeto </a:t>
            </a:r>
            <a:r>
              <a:rPr lang="es-ES_tradnl" dirty="0" err="1" smtClean="0"/>
              <a:t>intergeneracional</a:t>
            </a:r>
            <a:r>
              <a:rPr lang="es-ES_tradnl" dirty="0" smtClean="0"/>
              <a:t>, de género e intercultural.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h)</a:t>
            </a:r>
            <a:r>
              <a:rPr lang="es-CL" b="1" dirty="0" smtClean="0"/>
              <a:t> </a:t>
            </a:r>
            <a:r>
              <a:rPr lang="es-ES_tradnl" dirty="0" smtClean="0"/>
              <a:t>Asumir el proceso de su desarrollo personal, actuar con criterio de solidaridad y reciprocidad.</a:t>
            </a:r>
            <a:endParaRPr lang="es-CL" dirty="0" smtClean="0"/>
          </a:p>
          <a:p>
            <a:pPr>
              <a:buNone/>
            </a:pPr>
            <a:r>
              <a:rPr lang="en-US" b="1" dirty="0" err="1" smtClean="0"/>
              <a:t>i</a:t>
            </a:r>
            <a:r>
              <a:rPr lang="en-US" b="1" dirty="0" smtClean="0"/>
              <a:t>)</a:t>
            </a:r>
            <a:r>
              <a:rPr lang="es-CL" b="1" dirty="0" smtClean="0"/>
              <a:t> </a:t>
            </a:r>
            <a:r>
              <a:rPr lang="es-ES_tradnl" dirty="0" smtClean="0"/>
              <a:t>Conocer, informar, proteger y preservar el medio ambiente, la biodiversidad y otros factores ambientales para el cuidado y mejoramiento del entorno físico, social y cultural.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j)</a:t>
            </a:r>
            <a:r>
              <a:rPr lang="es-CL" b="1" dirty="0" smtClean="0"/>
              <a:t> </a:t>
            </a:r>
            <a:r>
              <a:rPr lang="es-ES_tradnl" dirty="0" smtClean="0"/>
              <a:t>Consumir la medicación prescrita, siendo la responsable de este deber la familia o el Estado, para lograr la estabilidad en su salud de las personas con discapacidad.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k)</a:t>
            </a:r>
            <a:r>
              <a:rPr lang="es-CL" b="1" dirty="0" smtClean="0"/>
              <a:t> </a:t>
            </a:r>
            <a:r>
              <a:rPr lang="es-ES_tradnl" dirty="0" smtClean="0"/>
              <a:t>Capacitarse y prepararse según sus posibilidades para ser una persona independiente y productiva, debiendo apoyar en este deber la familia.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l)</a:t>
            </a:r>
            <a:r>
              <a:rPr lang="es-CL" b="1" dirty="0" smtClean="0"/>
              <a:t> </a:t>
            </a:r>
            <a:r>
              <a:rPr lang="es-ES_tradnl" dirty="0" smtClean="0"/>
              <a:t>Someterse a los proyectos y programas dirigidos a su rehabilitación, inclusión social y otros, a su favor.</a:t>
            </a:r>
          </a:p>
          <a:p>
            <a:pPr>
              <a:buNone/>
            </a:pPr>
            <a:r>
              <a:rPr lang="en-US" b="1" dirty="0" smtClean="0"/>
              <a:t>m)</a:t>
            </a:r>
            <a:r>
              <a:rPr lang="es-CL" b="1" dirty="0" smtClean="0"/>
              <a:t> </a:t>
            </a:r>
            <a:r>
              <a:rPr lang="es-ES_tradnl" dirty="0" smtClean="0"/>
              <a:t>A su registro, calificación y </a:t>
            </a:r>
            <a:r>
              <a:rPr lang="es-ES_tradnl" dirty="0" err="1" smtClean="0"/>
              <a:t>carnetización</a:t>
            </a:r>
            <a:r>
              <a:rPr lang="es-ES_tradnl" dirty="0" smtClean="0"/>
              <a:t>.</a:t>
            </a:r>
            <a:endParaRPr lang="es-CL" dirty="0" smtClean="0"/>
          </a:p>
          <a:p>
            <a:pPr>
              <a:buNone/>
            </a:pPr>
            <a:endParaRPr lang="es-CL" dirty="0" smtClean="0"/>
          </a:p>
          <a:p>
            <a:endParaRPr lang="es-CL" dirty="0"/>
          </a:p>
        </p:txBody>
      </p:sp>
      <p:pic>
        <p:nvPicPr>
          <p:cNvPr id="4" name="3 Imagen" descr="https://encrypted-tbn2.gstatic.com/images?q=tbn:ANd9GcTZgqaE3_Jdg32jwHnJsjaPNgt5uN3lU45YkZbAJkfThJ4jYzZ7JfP4uKDR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16" y="5000636"/>
            <a:ext cx="3476640" cy="18573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800" y="0"/>
            <a:ext cx="8686800" cy="1196752"/>
          </a:xfrm>
        </p:spPr>
        <p:txBody>
          <a:bodyPr>
            <a:noAutofit/>
          </a:bodyPr>
          <a:lstStyle/>
          <a:p>
            <a:pPr algn="ctr"/>
            <a:r>
              <a:rPr lang="es-ES_tradnl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CAPÍTULO TERCERO</a:t>
            </a:r>
            <a:br>
              <a:rPr lang="es-ES_tradnl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ES_tradnl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GARANTÍAS PARA EL EJERCICIO DE LOS DERECHOS DE LAS PERSONAS CON DISCAPACIDAD</a:t>
            </a:r>
            <a:endParaRPr lang="es-BO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0" y="1196752"/>
            <a:ext cx="8587680" cy="5544616"/>
          </a:xfrm>
        </p:spPr>
        <p:txBody>
          <a:bodyPr>
            <a:normAutofit/>
          </a:bodyPr>
          <a:lstStyle/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s-ES_tradnl" sz="1600" b="1" dirty="0" smtClean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ES_tradnl" sz="1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Artículo </a:t>
            </a:r>
            <a:r>
              <a:rPr lang="es-ES_tradnl" sz="1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23. (REDUCCIÓN DE POBREZA).</a:t>
            </a:r>
            <a:endParaRPr lang="es-BO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ES_tradnl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Órgano Ejecutivo, los Gobiernos Autónomos Departamentales, los Gobiernos Autónomos Municipales y Gobiernos Autónomos Indígena Originario Campesinos deberán priorizar el acceso de personas con discapacidad, a planes y programas de promoción é inclusión social y a estrategias de reducción de la pobreza </a:t>
            </a: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ES_tradnl" sz="1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Artículo 24. (PROMOCIÓN ECONÓMICA).</a:t>
            </a:r>
            <a:endParaRPr lang="es-BO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ES_tradnl" sz="1600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Órgano Ejecutivo estimulará emprendimientos económicos productivos sociales, individuales y colectivos efectuados por personas con discapacidad, padres, madres y/o tutores de personas con discapacidad. </a:t>
            </a: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BO" sz="1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Artículo 25. (ACCESO AL CRÉDITO).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BO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El </a:t>
            </a:r>
            <a:r>
              <a:rPr lang="es-BO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Estado promoverá el acceso a programas de créditos y/o microcréditos, destinado al financiamiento de proyectos de autoempleo, y emprendimientos económicos en general.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BO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Las </a:t>
            </a:r>
            <a:r>
              <a:rPr lang="es-BO" sz="1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entidades financieras deberán adecuar toda Política crediticia eliminando todo aspecto restrictivo a libre acceso al crédito por parte de personas con discapacidad, padres, madres y/o </a:t>
            </a:r>
            <a:r>
              <a:rPr lang="es-BO" sz="1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tutores.</a:t>
            </a:r>
            <a:endParaRPr lang="es-BO" sz="16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40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0" y="188640"/>
            <a:ext cx="8686800" cy="589148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B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 26. (POLÍTICAS DE ESTÍMULO PARA ORGANIZAR SOCIEDADES COOPERATIVAS</a:t>
            </a:r>
            <a:r>
              <a:rPr lang="es-BO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ctr">
              <a:buNone/>
            </a:pPr>
            <a:endParaRPr lang="es-BO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El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Estado Plurinacional, promueve y respalda la organización y funcionamiento de las cooperativas organizadas por personas con discapacidad, padres, madres y /o tutores de personas con </a:t>
            </a: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discapacidad</a:t>
            </a: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B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s-BO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 </a:t>
            </a:r>
            <a:r>
              <a:rPr lang="es-B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27. (MICROCRÉDITOS PARA EMPRESAS DE ECONOMÍA SOCIAL</a:t>
            </a:r>
            <a:r>
              <a:rPr lang="es-BO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Órgano Ejecutivo promoverá el acceso de personas con discapacidad, padres, madres y/o tutores de personas con discapacidad, al microcrédito; destinado a la constitución de empresas de economía social. </a:t>
            </a:r>
          </a:p>
          <a:p>
            <a:pPr marL="0" indent="0" algn="ctr">
              <a:buNone/>
            </a:pPr>
            <a:r>
              <a:rPr lang="es-B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 28. (RENTA SOLIDARIA A FAVOR DE LAS PERSONAS CON DISCAPACIDAD).</a:t>
            </a: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Se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establece la renta solidaria para personas con discapacidad grave y muy grave a ser regulado por norma reglamentaria a partir del año 2013.</a:t>
            </a: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En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ningún caso, las personas con discapacidad visual podrán percibir la Renta Solidaria, ni aquéllas personas con discapacidad mientras desempeñen funciones en el sector público. </a:t>
            </a:r>
            <a:endParaRPr lang="es-BO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s-B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091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567546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B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 29. (RECURSOS ECONÓMICOS PARA GESTIÓN PÚBLICA EN DISCAPACIDAD).</a:t>
            </a:r>
          </a:p>
          <a:p>
            <a:pPr marL="0" indent="0" algn="just">
              <a:buNone/>
            </a:pP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recursos económicos para gestión pública en materia de discapacidad son: </a:t>
            </a:r>
          </a:p>
          <a:p>
            <a:pPr marL="0" indent="0" algn="just">
              <a:buNone/>
            </a:pP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Recursos provenientes de la Ley 3925 de 21 de agosto de 2008, referida a la eliminación de subsidios a partidos políticos.</a:t>
            </a:r>
          </a:p>
          <a:p>
            <a:pPr marL="0" indent="0" algn="just">
              <a:buNone/>
            </a:pP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b)Donaciones, legados y recursos de cooperación nacional e internacional. </a:t>
            </a:r>
          </a:p>
          <a:p>
            <a:pPr marL="0" indent="0" algn="ctr">
              <a:buNone/>
            </a:pPr>
            <a:r>
              <a:rPr lang="es-B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 30. (RESPONSABILIDAD SOCIAL EMPRESARIAL).</a:t>
            </a:r>
          </a:p>
          <a:p>
            <a:pPr marL="0" indent="0" algn="just">
              <a:buNone/>
            </a:pP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 empresas privadas legalmente constituidas en todo el territorio del Estado Plurinacional deberán cumplir con la responsabilidad social empresarial a favor de las personas con discapacidad realizando actividades de apoyo para las personas con discapacidad. </a:t>
            </a:r>
          </a:p>
          <a:p>
            <a:pPr marL="0" indent="0">
              <a:buNone/>
            </a:pPr>
            <a:endParaRPr lang="es-B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n 3" descr="Resultado de imagen para acceso a trabajo para personas con discapacida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3140968"/>
            <a:ext cx="3024336" cy="24482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 descr="Resultado de imagen para acceso a trabajo para personas con discapacida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140968"/>
            <a:ext cx="3018880" cy="24482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9179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0" y="260648"/>
            <a:ext cx="8686800" cy="60486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B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 31. (ÁMBITO DE EDUCACIÓN</a:t>
            </a:r>
            <a:r>
              <a:rPr lang="es-BO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ctr">
              <a:buNone/>
            </a:pPr>
            <a:endParaRPr lang="es-BO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 El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Estado Plurinacional garantiza la formación de equipos multidisciplinarios para la atención e inclusión de las personas con discapacidad al sistema educativo plurinacional.</a:t>
            </a: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El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Estado Plurinacional garantiza el desarrollo educativo permanente de las potencialidades individuales de la persona con discapacidad psicosocial a través de la constante capacitación de los diferentes estamentos educativos para la atención efectiva del desarrollo de estas potencialidades.</a:t>
            </a: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III.  El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Estado Plurinacional, introducirá en todos los planes de estudio, psicopedagógicos que habiliten a todos los maestros y maestras, en formación para la enseñanza personalizada a todos los estudiantes con discapacidad.</a:t>
            </a: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IV.  El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Estado Plurinacional, en coordinación con los Gobiernos autónomos municipales, promueve y garantiza la supresión de todas las barreras arquitectónicas, psicopedagógicas y comunicacionales existentes en el actual sistema educativo </a:t>
            </a: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boliviano.</a:t>
            </a: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V.  El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Estado Plurinacional promoverá la dotación de todos los recursos didácticos y comunicacionales necesarios para la enseñanza a estudiantes con discapacidad a las Unidades Educativas Regulares, Centros de Educación Alternativa y Especial, Escuelas Superiores de Formación de Maestras y Maestros e Instituciones Técnicas de dependencia fiscal y de convenio. </a:t>
            </a:r>
          </a:p>
        </p:txBody>
      </p:sp>
    </p:spTree>
    <p:extLst>
      <p:ext uri="{BB962C8B-B14F-4D97-AF65-F5344CB8AC3E}">
        <p14:creationId xmlns:p14="http://schemas.microsoft.com/office/powerpoint/2010/main" val="119209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9513521"/>
              </p:ext>
            </p:extLst>
          </p:nvPr>
        </p:nvGraphicFramePr>
        <p:xfrm>
          <a:off x="250825" y="260648"/>
          <a:ext cx="8674100" cy="3364992"/>
        </p:xfrm>
        <a:graphic>
          <a:graphicData uri="http://schemas.openxmlformats.org/drawingml/2006/table">
            <a:tbl>
              <a:tblPr firstRow="1" firstCol="1" bandRow="1"/>
              <a:tblGrid>
                <a:gridCol w="358775"/>
                <a:gridCol w="8315325"/>
              </a:tblGrid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VI.</a:t>
                      </a:r>
                      <a:endParaRPr lang="es-BO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_tradnl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 Estado Plurinacional, realizará la creación racional de carreras multidisciplinarias para la atención a las necesidades biológicas, psicológicas y sóplales de las personas con discapacidad.</a:t>
                      </a:r>
                      <a:endParaRPr lang="es-BO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971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BO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endParaRPr lang="es-BO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VII</a:t>
                      </a:r>
                      <a:endParaRPr lang="es-BO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_tradnl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Todas las universidades Públicas y Privadas deberán extender de manera gratuita los diplomas académicos, y títulos en provisión nacional a las personas con discapacidad.</a:t>
                      </a:r>
                      <a:endParaRPr lang="es-BO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9001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IX.</a:t>
                      </a:r>
                      <a:endParaRPr lang="es-BO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_tradnl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Los Institutos Técnicos, Escuelas de Formación Superior, Universidades Públicas y Privadas deberán facilitar las condiciones para que todos los postulantes y estudiantes con discapacidad sensorial cuenten con instrumentos de evaluación adecuados, especialmente a través de dotación de instrumentos de apoyo en braille e intérpretes de lengua de señas. Asimismo, deberá fomentar en las diversas carreras la enseñanza y aprendizaje de lengua de señas.</a:t>
                      </a:r>
                      <a:endParaRPr lang="es-BO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00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X.</a:t>
                      </a:r>
                      <a:endParaRPr lang="es-BO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es-ES_tradnl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El Sistema Universitario Nacional Privado, deberá contar con planes específicos de descuentos en todos sus niveles de estudio y becas para las personas con discapacidad.</a:t>
                      </a:r>
                      <a:endParaRPr lang="es-BO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3" name="Imagen 2" descr="http://sevilla.abc.es/Media/201307/13/escuelas-verano-644x362--644x36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645024"/>
            <a:ext cx="3744416" cy="188101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 descr="Resultado de imagen para comunicadores para personas con discapacida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645024"/>
            <a:ext cx="3312368" cy="18810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156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0" y="332656"/>
            <a:ext cx="8686800" cy="5747469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B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 32. (ÁMBITO DE SALUD</a:t>
            </a:r>
            <a:r>
              <a:rPr lang="es-BO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ctr">
              <a:buNone/>
            </a:pPr>
            <a:endParaRPr lang="es-BO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 El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Estado Plurinacional de Bolivia, diseñará, ejecutará y evaluará planes y proyectos para capacitar al personal de la red de servicios de salud pública, para prestar servicios de promoción, prevención y rehabilitación de calidad y con calidez y que respondan a las necesidades de las personas con discapacidad</a:t>
            </a: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B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El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Estado Plurinacional de Bolivia, otorgará medicamentos e insumos de necesidad permanente relacionados con la discapacidad de manera </a:t>
            </a: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gratuita.</a:t>
            </a:r>
            <a:endParaRPr lang="es-B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III. El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Estado Plurinacional de </a:t>
            </a: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Bolivia,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mantendrán y distribuirán </a:t>
            </a: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racionalmente,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equipos multidisciplinarios para la calificación continua de todas las personas con discapacidad. </a:t>
            </a: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IV.  El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Ministerio de Salud y Deportes deberá capacitar al personal de las Unidades Municipales de Atención a la persona con discapacidad de los municipios para que puedan coadyuvar las actividades de los equipos de calificación.</a:t>
            </a:r>
          </a:p>
          <a:p>
            <a:pPr marL="0" indent="0" algn="just">
              <a:buNone/>
            </a:pPr>
            <a:endParaRPr lang="es-B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Imagen 3" descr="Resultado de imagen para acceso en salud para personas discapacitada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789040"/>
            <a:ext cx="3096344" cy="29290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337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158" y="1071546"/>
            <a:ext cx="8183880" cy="4187952"/>
          </a:xfrm>
        </p:spPr>
        <p:txBody>
          <a:bodyPr/>
          <a:lstStyle/>
          <a:p>
            <a:pPr>
              <a:buNone/>
            </a:pPr>
            <a:r>
              <a:rPr lang="es-ES" dirty="0" smtClean="0"/>
              <a:t> </a:t>
            </a:r>
            <a:r>
              <a:rPr lang="es-ES" dirty="0"/>
              <a:t>La ley 223 aprobada el 02 de marzo de </a:t>
            </a:r>
            <a:r>
              <a:rPr lang="es-ES" dirty="0" smtClean="0"/>
              <a:t>2012.</a:t>
            </a:r>
            <a:endParaRPr lang="es-ES" dirty="0"/>
          </a:p>
          <a:p>
            <a:pPr>
              <a:buNone/>
            </a:pPr>
            <a:r>
              <a:rPr lang="es-ES" dirty="0" smtClean="0"/>
              <a:t>La </a:t>
            </a:r>
            <a:r>
              <a:rPr lang="es-ES" dirty="0"/>
              <a:t>misma que es aplicable  en todo el territorio del Estado Plurinacional y de cumplimiento obligatorio  por todos órganos del estado, así como instituciones </a:t>
            </a:r>
            <a:r>
              <a:rPr lang="es-ES" dirty="0" smtClean="0"/>
              <a:t>públicas privadas, </a:t>
            </a:r>
            <a:r>
              <a:rPr lang="es-ES_tradnl" dirty="0" smtClean="0"/>
              <a:t>cooperativas y/o de economía mixta.</a:t>
            </a:r>
            <a:r>
              <a:rPr lang="es-ES" dirty="0" smtClean="0"/>
              <a:t> </a:t>
            </a:r>
            <a:endParaRPr lang="es-CL" dirty="0"/>
          </a:p>
        </p:txBody>
      </p:sp>
      <p:pic>
        <p:nvPicPr>
          <p:cNvPr id="4" name="3 Imagen" descr="https://encrypted-tbn2.gstatic.com/images?q=tbn:ANd9GcSwTmSxpeEd_yKhPtL3SqDu6m--emblSCfMD0CzQdQ36FW9iGqpabmm3Zo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071942"/>
            <a:ext cx="3143272" cy="236221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s://encrypted-tbn3.gstatic.com/images?q=tbn:ANd9GcQ4K_ik9kPXBfwjL7DCTPRwgr3kL2Mv_4T5wNWLFfpKqWsJKbfscYS99Q1U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5852" y="4143380"/>
            <a:ext cx="2786082" cy="22860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7504" y="188640"/>
            <a:ext cx="8686800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V.   El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Estado Plurinacional de Bolivia establecerá la incorporación de la estrategia de la rehabilitación basada en la comunidad en políticas sociales, culturales, interculturales y económicas para personas con discapacidad</a:t>
            </a: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B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VI.  El Estado Plurinacional de Bolivia, garantizará el acceso a servicios de información de salud sexual y reproductiva, en toda red de servicios públicos de salud, salvaguardando los derechos sexuales y reproductivos, contra la esterilización obligatoria o suministro de métodos anticonceptivos obligatorios, estableciéndose servicios especializados en planificación familiar para la orientación y prevención de embarazos no deseados.</a:t>
            </a:r>
          </a:p>
        </p:txBody>
      </p:sp>
      <p:pic>
        <p:nvPicPr>
          <p:cNvPr id="5" name="Imagen 4" descr="Resultado de imagen para acceso en salud para personas discapacitadas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6668" y="2708920"/>
            <a:ext cx="4248471" cy="331243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666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5675461"/>
          </a:xfrm>
        </p:spPr>
        <p:txBody>
          <a:bodyPr>
            <a:normAutofit/>
          </a:bodyPr>
          <a:lstStyle/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BO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Artículo 33. (LIBERACIÓN DE TRIBUTOS).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BO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Estado Plurinacional otorgará a favor de Centros de Habilitación y Rehabilitación de personas con discapacidad, Organizaciones de Personas con Discapacidad </a:t>
            </a:r>
            <a:r>
              <a:rPr lang="es-BO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s-BO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debidamente acreditados, la </a:t>
            </a:r>
            <a:r>
              <a:rPr lang="es-BO" sz="1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extención</a:t>
            </a:r>
            <a:r>
              <a:rPr lang="es-BO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BO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total del pago de tributos para la importación de </a:t>
            </a:r>
            <a:r>
              <a:rPr lang="es-BO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órtesis</a:t>
            </a:r>
            <a:r>
              <a:rPr lang="es-BO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prótesis y ayudas técnicas, </a:t>
            </a:r>
            <a:r>
              <a:rPr lang="es-BO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estricta </a:t>
            </a:r>
            <a:r>
              <a:rPr lang="es-BO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 exclusivamente utilizadas en la habilitación y rehabilitación de personas con </a:t>
            </a:r>
            <a:r>
              <a:rPr lang="es-BO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discapacidad.</a:t>
            </a:r>
            <a:endParaRPr lang="es-BO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s-BO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BO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Artículo </a:t>
            </a:r>
            <a:r>
              <a:rPr lang="es-BO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34. (ÁMBITO DEL TRABAJO).</a:t>
            </a:r>
          </a:p>
          <a:p>
            <a:pPr marL="400050" lvl="0" indent="-40005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AutoNum type="romanUcPeriod"/>
            </a:pPr>
            <a:r>
              <a:rPr lang="es-BO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BO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Estado Plurinacional de Bolivia en todos sus niveles de gobierno, deberá incorporar planes, programas y proyectos de desarrollo inclusivo basado en la </a:t>
            </a:r>
            <a:r>
              <a:rPr lang="es-BO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comunidad.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BO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El </a:t>
            </a:r>
            <a:r>
              <a:rPr lang="es-BO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Estado Plurinacional de Bolivia garantizará la inamovilidad laboral a las personas con discapacidad, cónyuges, padres, madres y/o tutores de hijos con discapacidad, siempre y cuando cumplan con la normativa vigente y no existan causales que justifiquen debidamente su despido.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BO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Las </a:t>
            </a:r>
            <a:r>
              <a:rPr lang="es-BO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entidades públicas y privadas deberán brindar accesibilidad a su personal con discapacidad.</a:t>
            </a:r>
          </a:p>
          <a:p>
            <a:pPr marL="400050" lvl="0" indent="-40005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AutoNum type="romanUcPeriod" startAt="4"/>
            </a:pPr>
            <a:r>
              <a:rPr lang="es-BO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Las </a:t>
            </a:r>
            <a:r>
              <a:rPr lang="es-BO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personas con discapacidad deberán contar con una fuente de trabajo</a:t>
            </a:r>
            <a:r>
              <a:rPr lang="es-BO" sz="1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s-BO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BO" sz="1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Artículo </a:t>
            </a:r>
            <a:r>
              <a:rPr lang="es-BO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35. (GRATUIDAD A LA PERSONALIDAD JURÍDICA).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s-BO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 Ministerio de Autonomías y los Gobiernos Departamentales del Estado Plurinacional otorgarán el beneficio de gratuidad para el trámite de reconocimiento, de la personalidad jurídica de las organizaciones de personas con discapacidad, asociaciones de familiares y/o tutores legales de personas con discapacidad.</a:t>
            </a:r>
          </a:p>
        </p:txBody>
      </p:sp>
    </p:spTree>
    <p:extLst>
      <p:ext uri="{BB962C8B-B14F-4D97-AF65-F5344CB8AC3E}">
        <p14:creationId xmlns:p14="http://schemas.microsoft.com/office/powerpoint/2010/main" val="1329353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0" y="116632"/>
            <a:ext cx="8686800" cy="59634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BO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 </a:t>
            </a:r>
            <a:r>
              <a:rPr lang="es-B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36. (ÁMBITO DE LA COMUNICACIÓN).</a:t>
            </a: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 Las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instituciones públicas, servicios privados y Unidades Educativas están obligadas a incorporar la comunicación alternativa y un intérprete en Lengua de Señas Boliviana (</a:t>
            </a: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LSB)</a:t>
            </a: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Las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instituciones públicas, servicios privados y Unidades Educativas deberán contar con recursos humanos capacitados en lengua de señas y tener la señalización apropiada interna y externa en dichas </a:t>
            </a: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instituciones.</a:t>
            </a:r>
          </a:p>
          <a:p>
            <a:pPr marL="0" indent="0" algn="ctr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BO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 </a:t>
            </a:r>
            <a:r>
              <a:rPr lang="es-B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37. (ÁMBITO DE LA ACCESIBILIDAD A INFRAESTRUCTURAS Y OTROS DERECHOS).</a:t>
            </a: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El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Estado Plurinacional de Bolivia definirá políticas públicas en materia de accesibilidad que garanticen el ejercicio pleno de este derecho.</a:t>
            </a: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Todos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los Órganos del Estado Plurinacional, en sus distintos niveles, instituciones públicas y privadas, deberán adecuar su estructura arquitectónica, sistemas, medios de comunicación y medios de </a:t>
            </a: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transporte.</a:t>
            </a:r>
          </a:p>
          <a:p>
            <a:pPr marL="0" indent="0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s-BO" sz="1600" dirty="0"/>
          </a:p>
        </p:txBody>
      </p:sp>
      <p:pic>
        <p:nvPicPr>
          <p:cNvPr id="4" name="Imagen 3" descr="Resultado de imagen para comunicadores para personas con discapacida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802948"/>
            <a:ext cx="2952328" cy="259228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 descr="Resultado de imagen para comite nacional de derechos y obligaciones de pc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802948"/>
            <a:ext cx="2962275" cy="25922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205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0" y="332656"/>
            <a:ext cx="8686800" cy="60486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B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 38. (ACCESO A LA JUSTICIA).</a:t>
            </a:r>
          </a:p>
          <a:p>
            <a:pPr marL="400050" indent="-400050" algn="just">
              <a:buAutoNum type="romanUcPeriod"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Estado Plurinacional de Bolivia, asegurará que las personas con discapacidad tengan acceso a la justicia y ayuda psicológica, social y comunicacional en igualdad de condiciones con los </a:t>
            </a: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demás.</a:t>
            </a:r>
          </a:p>
          <a:p>
            <a:pPr marL="0" indent="0" algn="ctr">
              <a:buNone/>
            </a:pPr>
            <a:r>
              <a:rPr lang="es-BO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 </a:t>
            </a:r>
            <a:r>
              <a:rPr lang="es-B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39. (CONCIENTIZACION SOCIAL).</a:t>
            </a:r>
          </a:p>
          <a:p>
            <a:pPr marL="0" indent="0" algn="just">
              <a:buNone/>
            </a:pP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Todos los medios de comunicación adoptarán medidas para que la sociedad tome mayor conciencia sobre la situación y condición de las niñas y niños, adolescentes, mujeres y hombres, con discapacidad, sus </a:t>
            </a: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derechos,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eliminando lenguaje discriminatorio en sus programas o producción de materiales. </a:t>
            </a:r>
          </a:p>
          <a:p>
            <a:pPr marL="0" indent="0" algn="ctr">
              <a:buNone/>
            </a:pPr>
            <a:r>
              <a:rPr lang="es-B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 40. (GRATUIDAD DE LA LIBRETA DE SERVICIO MILITAR).</a:t>
            </a:r>
          </a:p>
          <a:p>
            <a:pPr marL="0" indent="0" algn="just">
              <a:buNone/>
            </a:pP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establece la gratuidad del tramité de la libreta del servicio militar para las personas con discapacidad que requieran de este documento. </a:t>
            </a:r>
          </a:p>
          <a:p>
            <a:pPr marL="0" indent="0" algn="ctr">
              <a:buNone/>
            </a:pP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Artí</a:t>
            </a:r>
            <a:r>
              <a:rPr lang="es-B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culo 41. (GRATUIDAD EN DOCUMENTOS DE REGISTRO CIVIL).</a:t>
            </a:r>
          </a:p>
          <a:p>
            <a:pPr marL="0" indent="0" algn="just">
              <a:buNone/>
            </a:pP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Órgano Electoral Plurinacional implementará las medidas correspondientes que permitan a toda persona con discapacidad grave y muy grave acceder al beneficio de gratuidad en la emisión de certificados de nacimiento, matrimonio y defunción. </a:t>
            </a:r>
          </a:p>
          <a:p>
            <a:endParaRPr lang="es-BO" sz="1600" dirty="0"/>
          </a:p>
        </p:txBody>
      </p:sp>
      <p:pic>
        <p:nvPicPr>
          <p:cNvPr id="4" name="Imagen 3" descr="Resultado de imagen para comite nacional de derechos y obligaciones de pc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4221088"/>
            <a:ext cx="3672408" cy="244827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0609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04800" y="260648"/>
            <a:ext cx="8686800" cy="792088"/>
          </a:xfrm>
        </p:spPr>
        <p:txBody>
          <a:bodyPr>
            <a:noAutofit/>
          </a:bodyPr>
          <a:lstStyle/>
          <a:p>
            <a:pPr algn="ctr"/>
            <a:r>
              <a:rPr lang="es-BO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CAPÍTULO </a:t>
            </a:r>
            <a:r>
              <a:rPr lang="es-BO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CUARTO</a:t>
            </a:r>
            <a:r>
              <a:rPr lang="es-BO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s-BO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s-BO" sz="1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GESTIÓN </a:t>
            </a:r>
            <a:r>
              <a:rPr lang="es-BO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PÚBLICA PARA LAS PERSONAS CON DISCAPACIDAD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0" y="1052736"/>
            <a:ext cx="8686800" cy="5027389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s-BO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 42. (UNIDADES ESPECIALIZADAS).</a:t>
            </a:r>
          </a:p>
          <a:p>
            <a:pPr marL="0" indent="0" algn="just">
              <a:buNone/>
            </a:pPr>
            <a:r>
              <a:rPr lang="es-BO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Órgano Ejecutivo, los Gobiernos Autónomos Departamentales, Regionales y Municipales, en el marco de la Constitución Política del Estado y la Ley Nº 31 de 19 de julio de 2010 Marco de Autonomías y Descentralización "Andrés Ibáñez", contarán con unidades especializadas para la ejecución de planes, programas y proyectos integrales a favor de las personas con discapacidad. </a:t>
            </a:r>
          </a:p>
          <a:p>
            <a:pPr marL="0" indent="0" algn="ctr">
              <a:buNone/>
            </a:pPr>
            <a:r>
              <a:rPr lang="es-BO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 43. (TRANSVERSALIDAD DE LA TEMÁTICA DE DISCAPACIDAD).</a:t>
            </a:r>
          </a:p>
          <a:p>
            <a:pPr marL="0" indent="0" algn="just">
              <a:buNone/>
            </a:pPr>
            <a:r>
              <a:rPr lang="es-BO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Estado Plurinacional en todos sus niveles deberá transversalizar la temática de discapacidad, en su régimen normativo, planes, programas y proyectos de acuerdo a su competencia. </a:t>
            </a:r>
          </a:p>
          <a:p>
            <a:pPr marL="0" indent="0" algn="ctr">
              <a:buNone/>
            </a:pPr>
            <a:r>
              <a:rPr lang="es-BO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 44. (CONTROL SOCIAL).</a:t>
            </a:r>
          </a:p>
          <a:p>
            <a:pPr marL="0" indent="0" algn="just">
              <a:buNone/>
            </a:pPr>
            <a:r>
              <a:rPr lang="es-BO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 políticas públicas, programas y proyectos en materia de discapacidad, estarán sujetos al control social, rendición de cuentas y a la consulta permanente con las organizaciones de personas con discapacidad. </a:t>
            </a:r>
          </a:p>
          <a:p>
            <a:pPr marL="0" indent="0" algn="ctr">
              <a:buNone/>
            </a:pPr>
            <a:r>
              <a:rPr lang="es-BO" sz="1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 45. (COMITÉ NACIONAL DE PERSONAS CON DISCAPACIDAD).</a:t>
            </a:r>
          </a:p>
          <a:p>
            <a:pPr marL="0" indent="0" algn="just">
              <a:buNone/>
            </a:pPr>
            <a:r>
              <a:rPr lang="es-BO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El </a:t>
            </a:r>
            <a:r>
              <a:rPr lang="es-BO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Comité Nacional para Personas con Discapacidad - CONALPEDIS es una entidad descentralizada, para la defensa de los derechos de las personas con discapacidad, con autonomía de gestión y patrimonio propio, bajo tuición del Ministerio de Justicia, está encargado de la planificación estratégica en materia de discapacidad.</a:t>
            </a:r>
          </a:p>
          <a:p>
            <a:pPr marL="0" indent="0" algn="just">
              <a:buNone/>
            </a:pPr>
            <a:r>
              <a:rPr lang="es-BO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El </a:t>
            </a:r>
            <a:r>
              <a:rPr lang="es-BO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CONALPEDIS contará con un Directorio con funciones de control y fiscalización. Sus decisiones se tomarán por mayoría de votos del total de los miembros.</a:t>
            </a:r>
          </a:p>
          <a:p>
            <a:endParaRPr lang="es-BO" sz="1600" dirty="0"/>
          </a:p>
        </p:txBody>
      </p:sp>
    </p:spTree>
    <p:extLst>
      <p:ext uri="{BB962C8B-B14F-4D97-AF65-F5344CB8AC3E}">
        <p14:creationId xmlns:p14="http://schemas.microsoft.com/office/powerpoint/2010/main" val="102574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0" y="260648"/>
            <a:ext cx="8686800" cy="58194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B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 46. (ATRIBUCIONES DEL COMITÉ NACIONAL DE PERSONAS CON DISCAPACIDAD).</a:t>
            </a:r>
          </a:p>
          <a:p>
            <a:pPr marL="0" indent="0" algn="just">
              <a:buNone/>
            </a:pP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 atribuciones del Comité Nacional de Personas con Discapacidad - CONALPEDIS las siguientes:</a:t>
            </a: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Tomar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acciones para generar la equiparación de oportunidades en las personas con discapacidad.</a:t>
            </a: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Impulsar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ejercicio pleno de los derechos de las personas con </a:t>
            </a: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discapacidad.</a:t>
            </a:r>
            <a:endParaRPr lang="es-B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c)  Promover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coordinar con otras instituciones del Estado medidas para incrementar la infraestructura física de instalaciones públicas y los recursos técnicos, materiales y </a:t>
            </a: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humanos.</a:t>
            </a:r>
            <a:endParaRPr lang="es-B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d) Promover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fomentar el enfoque de discapacidad bajo un modelo socia de derechos en el marco de una cultura de la dignidad, respeto de las personas con discapacidad, a través de programas y campañas de sensibilización y concientización con un enfoque de inclusión social.</a:t>
            </a: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e) Tomar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acciones para el cumplimiento de los instrumentos jurídicos internacionales y </a:t>
            </a: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regionales.</a:t>
            </a:r>
            <a:endParaRPr lang="es-B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f) Difundir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dar seguimiento al cumplimiento de las obligaciones contraídas con gobiernos o entidades de otros países y organismos internacionales relacionados con la discapacidad.</a:t>
            </a: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g) Establecer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relaciones con las autoridades de la Policía Boliviana en materia de seguridad </a:t>
            </a: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pública.</a:t>
            </a:r>
            <a:endParaRPr lang="es-B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h) Difundir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promover y publicar textos y obras relacionadas con las materias objeto de esta Ley.</a:t>
            </a: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i) Ser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organismo de consulta y asesoría obligatoria para las dependencias y Ministerios del Órgano Ejecutivo que realicen programas y proyectos relacionados con las personas con discapacidad.</a:t>
            </a: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j) Registrar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las Organizaciones no Gubernamentales, Fundaciones y Asociaciones Civiles sin fines de lucro que trabajan con programas y proyectos en materia de discapacidad.</a:t>
            </a:r>
          </a:p>
          <a:p>
            <a:pPr marL="0" indent="0" algn="just">
              <a:buNone/>
            </a:pP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k) Realizar </a:t>
            </a: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actualizar un registro de los programas públicos y privados de servicio social, religioso, de convenio y autoayuda de personas con discapacidad</a:t>
            </a:r>
            <a:r>
              <a:rPr lang="es-BO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s-BO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463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59766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BO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  47. (DIRECTORIO).</a:t>
            </a:r>
          </a:p>
          <a:p>
            <a:pPr marL="0" indent="0" algn="just">
              <a:buNone/>
            </a:pPr>
            <a:r>
              <a:rPr lang="es-BO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I. Son </a:t>
            </a:r>
            <a:r>
              <a:rPr lang="es-BO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miembros del Directorio del Comité Nacional de las Personas con Discapacidad:</a:t>
            </a:r>
          </a:p>
          <a:p>
            <a:pPr marL="0" indent="0" algn="just">
              <a:buNone/>
            </a:pPr>
            <a:r>
              <a:rPr lang="es-BO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 Nueve </a:t>
            </a:r>
            <a:r>
              <a:rPr lang="es-BO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representantes de la Confederación Boliviana de Personas con Discapacidad – COBOPDI.</a:t>
            </a:r>
          </a:p>
          <a:p>
            <a:pPr marL="0" indent="0" algn="just">
              <a:buNone/>
            </a:pPr>
            <a:r>
              <a:rPr lang="es-BO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 Nueve </a:t>
            </a:r>
            <a:r>
              <a:rPr lang="es-BO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representantes del Órgano Ejecutivo designados mediante Resolución Ministerial de los Ministerios de Justicia, Salud y Deportes, Trabajo Empleo y Previsión Social, Obras Públicas Servicios y Vivienda, Comunicación, Educación, Presidencia, Planificación del Desarrollo y Economía y Finanzas Públicas.</a:t>
            </a:r>
          </a:p>
          <a:p>
            <a:pPr marL="0" indent="0" algn="just">
              <a:buNone/>
            </a:pPr>
            <a:r>
              <a:rPr lang="es-BO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II. Los </a:t>
            </a:r>
            <a:r>
              <a:rPr lang="es-BO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representantes del Órgano Ejecutivo no percibirán dietas, ni remuneraciones.</a:t>
            </a:r>
          </a:p>
          <a:p>
            <a:pPr marL="0" indent="0" algn="just">
              <a:buNone/>
            </a:pPr>
            <a:r>
              <a:rPr lang="es-BO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III. Sus </a:t>
            </a:r>
            <a:r>
              <a:rPr lang="es-BO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atribuciones serán establecidas mediante norma reglamentaria.</a:t>
            </a:r>
          </a:p>
          <a:p>
            <a:pPr marL="0" indent="0" algn="just">
              <a:buNone/>
            </a:pPr>
            <a:r>
              <a:rPr lang="es-BO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IV. El </a:t>
            </a:r>
            <a:r>
              <a:rPr lang="es-BO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la Director(a) Ejecutivo(a) del CONALPEDIS será designado(a) por el Órgano Ejecutivo.</a:t>
            </a:r>
          </a:p>
          <a:p>
            <a:pPr marL="0" indent="0" algn="just">
              <a:buNone/>
            </a:pPr>
            <a:r>
              <a:rPr lang="es-BO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f) Señalización </a:t>
            </a:r>
            <a:r>
              <a:rPr lang="es-BO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audición para personas ciegas en todos los espacios públicos y privados.</a:t>
            </a:r>
          </a:p>
          <a:p>
            <a:endParaRPr lang="es-BO" sz="1600" dirty="0"/>
          </a:p>
          <a:p>
            <a:endParaRPr lang="es-BO" sz="1600" dirty="0"/>
          </a:p>
        </p:txBody>
      </p:sp>
      <p:pic>
        <p:nvPicPr>
          <p:cNvPr id="4" name="Imagen 3" descr="Resultado de imagen para comite nacional de derechos y obligaciones de pc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77072"/>
            <a:ext cx="3096344" cy="230425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 descr="Resultado de imagen para comite nacional de derechos y obligaciones de pcd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9680" y="4073260"/>
            <a:ext cx="3236168" cy="228863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87166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567546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B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 48. (ATRIBUCIÓN DE LAS ASAMBLEAS LEGISLATIVAS AUTÓNOMAS DEPARTAMENTALES Y MUNICIPALES).</a:t>
            </a:r>
          </a:p>
          <a:p>
            <a:pPr marL="0" indent="0" algn="just">
              <a:buNone/>
            </a:pP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I. Los Gobiernos Autónomos Departamentales y Gobiernos Autónomos Municipales, dictarán normas sobre condiciones y especificaciones técnicas de diseño y elaboración de proyectos </a:t>
            </a:r>
          </a:p>
          <a:p>
            <a:pPr marL="0" indent="0" algn="just">
              <a:buNone/>
            </a:pP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II. En concordancia con las normas regulatorias aprobadas por la Autoridad de Fiscalización y Control Social de Telecomunicaciones y Transportes, las Asambleas Legislativas Departamentales y Concejos Municipales dictarán normas que garanticen accesibilidad para personas con discapacidad en los siguientes ámbitos:</a:t>
            </a:r>
          </a:p>
          <a:p>
            <a:pPr marL="0" indent="0" algn="just">
              <a:buNone/>
            </a:pP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Rutas y vías peatonales accesibles, libres de barreras arquitectónicas de acuerdo a reglamentación.</a:t>
            </a:r>
          </a:p>
          <a:p>
            <a:pPr marL="0" indent="0" algn="just">
              <a:buNone/>
            </a:pP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Señalización de sistemas de avisos en espacios públicos para orientar a personas con discapacidad con deficiencias físicas, auditivas, visuales e intelectuales.</a:t>
            </a:r>
          </a:p>
          <a:p>
            <a:pPr marL="0" indent="0" algn="just">
              <a:buNone/>
            </a:pP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Señales de acceso a través de símbolos convencionales de personas con discapacidad utilizados para señalar la accesibilidad a edificios, condominios, multifamiliares y cualquier espacio público en general, </a:t>
            </a:r>
          </a:p>
          <a:p>
            <a:pPr marL="0" indent="0" algn="just">
              <a:buNone/>
            </a:pP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d) Beneficios extraordinarios y descuentos cuando se utilicen medios de transporte aéreo, fluvial, ferroviario, lacustre y terrestre, interdepartamental, para las personas con discapacidad y su acompañante, de acuerdo a reglamentación.</a:t>
            </a:r>
          </a:p>
          <a:p>
            <a:pPr marL="0" indent="0" algn="just">
              <a:buNone/>
            </a:pP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 Privilegio en los espacios de parques públicos y libre estacionamiento.</a:t>
            </a:r>
          </a:p>
          <a:p>
            <a:pPr marL="0" indent="0" algn="just">
              <a:buNone/>
            </a:pP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f) Señalización de audición para personas ciegas en todos los espacios públicos y privados.</a:t>
            </a:r>
          </a:p>
        </p:txBody>
      </p:sp>
    </p:spTree>
    <p:extLst>
      <p:ext uri="{BB962C8B-B14F-4D97-AF65-F5344CB8AC3E}">
        <p14:creationId xmlns:p14="http://schemas.microsoft.com/office/powerpoint/2010/main" val="2086973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04800" y="404664"/>
            <a:ext cx="8686800" cy="567546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s-BO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Artículo </a:t>
            </a:r>
            <a:r>
              <a:rPr lang="es-BO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49. (ROL PARTICIPATIVO DE LAS PERSONAS CON DISCAPACIDAD).</a:t>
            </a:r>
          </a:p>
          <a:p>
            <a:pPr marL="0" indent="0" algn="just">
              <a:buNone/>
            </a:pPr>
            <a:r>
              <a:rPr lang="es-BO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Estado Plurinacional promoverá todas las formas de auto organización de las personas con discapacidad, adoptadas para la defensa de sus derechos y obligaciones civiles, sociales, económicas y garantiza su participación efectiva en la toma de decisiones en materia de políticas públicas permanentes sobre discapacidad. </a:t>
            </a:r>
          </a:p>
        </p:txBody>
      </p:sp>
      <p:pic>
        <p:nvPicPr>
          <p:cNvPr id="4" name="Imagen 3" descr="Resultado de imagen para acceso para personas con discapacidad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988840"/>
            <a:ext cx="4447034" cy="3800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055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428604"/>
            <a:ext cx="8686800" cy="565152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s-ES_tradnl" b="1" dirty="0" smtClean="0"/>
              <a:t>Artículo 2. (FINES).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a)</a:t>
            </a:r>
            <a:r>
              <a:rPr lang="es-ES_tradnl" dirty="0" smtClean="0"/>
              <a:t>Promover, proteger y asegurar el goce pleno, en condiciones de igualdad, de todos los derechos humanos, libertades fundamentales y el respeto de su dignidad de las PCD.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b)</a:t>
            </a:r>
            <a:r>
              <a:rPr lang="es-ES_tradnl" dirty="0" smtClean="0"/>
              <a:t>Lograr la efectiva inclusión social de PCD en las entidades públicas del Estado en sus niveles Central, Departamental, Regional, Municipal e Indígena Originario Campesino y en las instituciones privadas.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c)</a:t>
            </a:r>
            <a:r>
              <a:rPr lang="es-ES_tradnl" dirty="0" smtClean="0"/>
              <a:t>Establecer la inclusión de las instituciones privadas en políticas sociales, culturales, ambientales y económicas para personas con discapacidad.</a:t>
            </a:r>
            <a:endParaRPr lang="es-CL" dirty="0" smtClean="0"/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642918"/>
            <a:ext cx="8686800" cy="543720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es-CL" dirty="0" smtClean="0"/>
          </a:p>
          <a:p>
            <a:pPr>
              <a:buNone/>
            </a:pPr>
            <a:r>
              <a:rPr lang="en-US" b="1" dirty="0" smtClean="0"/>
              <a:t>e) </a:t>
            </a:r>
            <a:r>
              <a:rPr lang="es-ES_tradnl" dirty="0" smtClean="0"/>
              <a:t>Promover políticas públicas en los ámbitos de salud, educación, deporte, recreación, empleo, desarrollo económico, cultural, político y social a favor de las personas con discapacidad.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f) </a:t>
            </a:r>
            <a:r>
              <a:rPr lang="es-ES_tradnl" dirty="0" smtClean="0"/>
              <a:t>Mejorar la calidad de vida de las personas con discapacidad, reduciendo los índices de pobreza y exclusión social.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g)</a:t>
            </a:r>
            <a:r>
              <a:rPr lang="es-CL" b="1" dirty="0" smtClean="0"/>
              <a:t> </a:t>
            </a:r>
            <a:r>
              <a:rPr lang="es-ES_tradnl" dirty="0" smtClean="0"/>
              <a:t>Promover los derechos humanos y las libertades fundamentales de las niñas, niños, jóvenes y mujeres con discapacidad en igualdad de oportunidades en todas las esferas de la vida.</a:t>
            </a:r>
            <a:endParaRPr lang="es-CL" dirty="0" smtClean="0"/>
          </a:p>
          <a:p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857232"/>
            <a:ext cx="6338902" cy="5643602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s-ES_tradnl" sz="8000" b="1" dirty="0" smtClean="0"/>
              <a:t>Artículo 4. (PRINCIPIOS GENERALES).</a:t>
            </a:r>
            <a:endParaRPr lang="es-CL" sz="8000" dirty="0" smtClean="0"/>
          </a:p>
          <a:p>
            <a:pPr>
              <a:buNone/>
            </a:pPr>
            <a:r>
              <a:rPr lang="es-ES_tradnl" sz="8000" dirty="0" smtClean="0"/>
              <a:t>La presente Ley, en concordancia con los Convenios Internacionales y la Constitución Política del Estado, se rige por los siguientes principios:</a:t>
            </a:r>
            <a:endParaRPr lang="es-CL" sz="8000" dirty="0" smtClean="0"/>
          </a:p>
          <a:p>
            <a:pPr>
              <a:buNone/>
            </a:pPr>
            <a:r>
              <a:rPr lang="en-US" sz="8000" b="1" dirty="0" smtClean="0"/>
              <a:t>a)</a:t>
            </a:r>
            <a:r>
              <a:rPr lang="es-CL" sz="8000" b="1" dirty="0" smtClean="0"/>
              <a:t> </a:t>
            </a:r>
            <a:r>
              <a:rPr lang="es-ES_tradnl" sz="8000" b="1" dirty="0" smtClean="0"/>
              <a:t>Igualdad en Dignidad.</a:t>
            </a:r>
            <a:r>
              <a:rPr lang="es-ES_tradnl" sz="8000" dirty="0" smtClean="0"/>
              <a:t> PCD, tienen la misma dignidad y derechos que el resto de los seres humanos.</a:t>
            </a:r>
            <a:endParaRPr lang="es-CL" sz="8000" dirty="0" smtClean="0"/>
          </a:p>
          <a:p>
            <a:pPr>
              <a:buNone/>
            </a:pPr>
            <a:r>
              <a:rPr lang="en-US" sz="8000" b="1" dirty="0" smtClean="0"/>
              <a:t>b) </a:t>
            </a:r>
            <a:r>
              <a:rPr lang="es-ES_tradnl" sz="8000" b="1" dirty="0" smtClean="0"/>
              <a:t>No Discriminación.</a:t>
            </a:r>
            <a:r>
              <a:rPr lang="es-ES_tradnl" sz="8000" dirty="0" smtClean="0"/>
              <a:t> No se anula o afecta el reconocimiento, goce o ejercicio pleno de los derechos en base a cualquier forma de distinción, exclusión, restricción o preferencia, fundada en razón de su situación de PCD.</a:t>
            </a:r>
            <a:endParaRPr lang="es-CL" sz="8000" dirty="0" smtClean="0"/>
          </a:p>
          <a:p>
            <a:pPr>
              <a:buNone/>
            </a:pPr>
            <a:r>
              <a:rPr lang="en-US" sz="8000" b="1" dirty="0" smtClean="0"/>
              <a:t>c)</a:t>
            </a:r>
            <a:r>
              <a:rPr lang="es-CL" sz="8000" b="1" dirty="0" smtClean="0"/>
              <a:t> </a:t>
            </a:r>
            <a:r>
              <a:rPr lang="es-ES_tradnl" sz="8000" b="1" dirty="0" smtClean="0"/>
              <a:t>Inclusión.</a:t>
            </a:r>
            <a:r>
              <a:rPr lang="es-ES_tradnl" sz="8000" dirty="0" smtClean="0"/>
              <a:t> Todas PCD, participan plena y afectivamente en la sociedad en igualdad de oportunidades, en los ámbitos: económico, político, cultural, social, educativo, deportivo y recreacional.</a:t>
            </a:r>
            <a:endParaRPr lang="es-CL" sz="8000" dirty="0" smtClean="0"/>
          </a:p>
          <a:p>
            <a:pPr>
              <a:buNone/>
            </a:pPr>
            <a:r>
              <a:rPr lang="en-US" sz="8000" b="1" dirty="0" smtClean="0"/>
              <a:t>d)</a:t>
            </a:r>
            <a:r>
              <a:rPr lang="es-CL" sz="8000" b="1" dirty="0" smtClean="0"/>
              <a:t> </a:t>
            </a:r>
            <a:r>
              <a:rPr lang="es-ES_tradnl" sz="8000" b="1" dirty="0" smtClean="0"/>
              <a:t>Accesibilidad. </a:t>
            </a:r>
            <a:r>
              <a:rPr lang="es-ES_tradnl" sz="8000" dirty="0" smtClean="0"/>
              <a:t>Por el que los servicios que goza la sociedad puedan también acomodarse para ser accedidos PCD, sin restricción alguna, sean arquitectónicas, físicas, sociales, económicas, culturales, comunicacionales. </a:t>
            </a:r>
            <a:endParaRPr lang="es-CL" sz="8000" dirty="0" smtClean="0"/>
          </a:p>
          <a:p>
            <a:endParaRPr lang="es-ES" sz="5500" b="1" dirty="0" smtClean="0"/>
          </a:p>
          <a:p>
            <a:pPr>
              <a:buNone/>
            </a:pPr>
            <a:r>
              <a:rPr lang="es-ES" sz="5500" b="1" dirty="0" smtClean="0"/>
              <a:t> </a:t>
            </a:r>
            <a:endParaRPr lang="es-ES" sz="5500" dirty="0" smtClean="0"/>
          </a:p>
          <a:p>
            <a:pPr>
              <a:buNone/>
            </a:pPr>
            <a:endParaRPr lang="es-ES" dirty="0" smtClean="0"/>
          </a:p>
          <a:p>
            <a:pPr>
              <a:buNone/>
            </a:pPr>
            <a:endParaRPr lang="es-CL" dirty="0" smtClean="0"/>
          </a:p>
          <a:p>
            <a:endParaRPr lang="es-CL" dirty="0"/>
          </a:p>
        </p:txBody>
      </p:sp>
      <p:pic>
        <p:nvPicPr>
          <p:cNvPr id="4" name="3 Imagen" descr="https://encrypted-tbn0.gstatic.com/images?q=tbn:ANd9GcRWa9gFKbJkYb_DjKReUwpvfntDe4BB-dFnbRS6G6zP0UFAT1RyvqXvYyB7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64" y="3500438"/>
            <a:ext cx="2571736" cy="307183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4 Imagen" descr="https://encrypted-tbn1.gstatic.com/images?q=tbn:ANd9GcTuZ0tbV4G5Bb-_wOSPLf5hf5L6J3QoG2MPf7LOI3Vgrg-bKujrJjPjr8ae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64" y="571480"/>
            <a:ext cx="2286016" cy="25717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85720" y="500042"/>
            <a:ext cx="8686800" cy="507209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b="1" dirty="0" smtClean="0"/>
              <a:t>e)</a:t>
            </a:r>
            <a:r>
              <a:rPr lang="es-CL" b="1" dirty="0" smtClean="0"/>
              <a:t> </a:t>
            </a:r>
            <a:r>
              <a:rPr lang="es-ES_tradnl" b="1" dirty="0" smtClean="0"/>
              <a:t>Equidad de Género.</a:t>
            </a:r>
            <a:r>
              <a:rPr lang="es-ES_tradnl" dirty="0" smtClean="0"/>
              <a:t> Por el que se equiparan las diferencias en razón de género existentes entre hombres y mujeres con discapacidad, reconociendo la orientación sexual e identidad de género, en el marco del ejercicio de los derechos reconocidos en la Constitución Política del Estado.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f)</a:t>
            </a:r>
            <a:r>
              <a:rPr lang="es-CL" b="1" dirty="0" smtClean="0"/>
              <a:t> </a:t>
            </a:r>
            <a:r>
              <a:rPr lang="es-ES_tradnl" b="1" dirty="0" smtClean="0"/>
              <a:t>Igualdad de Oportunidades.</a:t>
            </a:r>
            <a:r>
              <a:rPr lang="es-ES_tradnl" dirty="0" smtClean="0"/>
              <a:t> PCD, tienen las mismas posibilidades de acceso al ejercicio de los derechos económicos, sociales, políticos, religiosos, culturales, deportivos, recreacionales y al medio ambiente, sin discriminación alguna.</a:t>
            </a:r>
            <a:endParaRPr lang="es-CL" dirty="0" smtClean="0"/>
          </a:p>
          <a:p>
            <a:pPr>
              <a:buNone/>
            </a:pPr>
            <a:r>
              <a:rPr lang="en-US" b="1" dirty="0" smtClean="0"/>
              <a:t>g)</a:t>
            </a:r>
            <a:r>
              <a:rPr lang="es-CL" b="1" dirty="0" smtClean="0"/>
              <a:t> </a:t>
            </a:r>
            <a:r>
              <a:rPr lang="es-ES_tradnl" b="1" dirty="0" smtClean="0"/>
              <a:t>No Violencia. </a:t>
            </a:r>
            <a:r>
              <a:rPr lang="es-ES_tradnl" dirty="0" smtClean="0"/>
              <a:t>Garantía y protección a las PCD, con énfasis a mujeres, niños y niñas y adolescentes contra toda forma de violencia física, psicológica o sexual.</a:t>
            </a:r>
            <a:r>
              <a:rPr lang="es-CL" dirty="0" smtClean="0"/>
              <a:t> </a:t>
            </a:r>
          </a:p>
          <a:p>
            <a:pPr>
              <a:buNone/>
            </a:pPr>
            <a:r>
              <a:rPr lang="en-US" b="1" dirty="0" smtClean="0"/>
              <a:t>h)</a:t>
            </a:r>
            <a:r>
              <a:rPr lang="es-CL" b="1" dirty="0" smtClean="0"/>
              <a:t> </a:t>
            </a:r>
            <a:r>
              <a:rPr lang="es-ES_tradnl" b="1" dirty="0" smtClean="0"/>
              <a:t>Asistencia Económica Estatal.</a:t>
            </a:r>
            <a:r>
              <a:rPr lang="es-ES_tradnl" dirty="0" smtClean="0"/>
              <a:t> Por el que el Estado promueve una renta solidaria para las PCD, grave y muy grave; y asistencia económica mediante planes, programas y proyectos.</a:t>
            </a:r>
            <a:endParaRPr lang="es-CL" dirty="0" smtClean="0"/>
          </a:p>
          <a:p>
            <a:endParaRPr lang="es-CL" dirty="0"/>
          </a:p>
        </p:txBody>
      </p:sp>
      <p:pic>
        <p:nvPicPr>
          <p:cNvPr id="4" name="3 Imagen" descr="https://encrypted-tbn0.gstatic.com/images?q=tbn:ANd9GcRA67986UNHzz_8k9pgsUAKDr67fScoLlu9s8iBDjWOVl8Uz4B5-SWOOfMa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6116" y="4857760"/>
            <a:ext cx="2857520" cy="2000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500042"/>
            <a:ext cx="8686800" cy="472282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_tradnl" sz="1800" b="1" dirty="0" smtClean="0"/>
              <a:t>Artículo 5. (DEFINICIONES).</a:t>
            </a:r>
            <a:endParaRPr lang="es-CL" sz="1800" dirty="0" smtClean="0"/>
          </a:p>
          <a:p>
            <a:pPr>
              <a:buNone/>
            </a:pPr>
            <a:r>
              <a:rPr lang="es-ES_tradnl" sz="1800" dirty="0" smtClean="0"/>
              <a:t>Son definiciones aplicables las siguientes:</a:t>
            </a:r>
            <a:endParaRPr lang="es-CL" sz="1800" dirty="0" smtClean="0"/>
          </a:p>
          <a:p>
            <a:pPr>
              <a:buNone/>
            </a:pPr>
            <a:r>
              <a:rPr lang="en-US" sz="1800" b="1" dirty="0" smtClean="0"/>
              <a:t>a)</a:t>
            </a:r>
            <a:r>
              <a:rPr lang="es-CL" sz="1800" b="1" dirty="0" smtClean="0"/>
              <a:t> </a:t>
            </a:r>
            <a:r>
              <a:rPr lang="es-ES_tradnl" sz="1800" b="1" dirty="0" smtClean="0"/>
              <a:t>Discapacidad.</a:t>
            </a:r>
            <a:r>
              <a:rPr lang="es-ES_tradnl" sz="1800" dirty="0" smtClean="0"/>
              <a:t> Es el resultado de la interacción de la persona, con deficiencias de función físicas, psíquicas, intelectuales y/o sensoriales a largo plazo o permanentes, con diversas barreras físicas, psicológicas, sociales, culturales y comunicacionales.</a:t>
            </a:r>
            <a:endParaRPr lang="es-CL" sz="1800" dirty="0" smtClean="0"/>
          </a:p>
          <a:p>
            <a:pPr>
              <a:buNone/>
            </a:pPr>
            <a:r>
              <a:rPr lang="en-US" sz="1800" b="1" dirty="0" smtClean="0"/>
              <a:t>b)</a:t>
            </a:r>
            <a:r>
              <a:rPr lang="es-CL" sz="1800" b="1" dirty="0" smtClean="0"/>
              <a:t> </a:t>
            </a:r>
            <a:r>
              <a:rPr lang="es-ES_tradnl" sz="1800" b="1" dirty="0" smtClean="0"/>
              <a:t>Trato Preferente.</a:t>
            </a:r>
            <a:r>
              <a:rPr lang="es-ES_tradnl" sz="1800" dirty="0" smtClean="0"/>
              <a:t> Son las acciones integradoras que procuran eliminar las desventajas de las personas con discapacidad, garantizando su equiparación e igualdad con el resto de las personas con carácter de primacía.</a:t>
            </a:r>
            <a:endParaRPr lang="es-CL" sz="1800" dirty="0" smtClean="0"/>
          </a:p>
          <a:p>
            <a:pPr>
              <a:buNone/>
            </a:pPr>
            <a:r>
              <a:rPr lang="en-US" sz="1800" b="1" dirty="0" smtClean="0"/>
              <a:t>c)</a:t>
            </a:r>
            <a:r>
              <a:rPr lang="es-CL" sz="1800" b="1" dirty="0" smtClean="0"/>
              <a:t> </a:t>
            </a:r>
            <a:r>
              <a:rPr lang="es-ES_tradnl" sz="1800" b="1" dirty="0" smtClean="0"/>
              <a:t>Personas con Discapacidad.</a:t>
            </a:r>
            <a:r>
              <a:rPr lang="es-ES_tradnl" sz="1800" dirty="0" smtClean="0"/>
              <a:t> Son aquellas personas con deficiencias físicas, mentales, intelectuales y/o sensoriales a largo plazo o permanentes, que al interactuar con diversas barreras puedan impedir su participación plena y efectiva en la sociedad, en igualdad de condiciones con las demás. </a:t>
            </a:r>
            <a:endParaRPr lang="es-CL" sz="1800" dirty="0" smtClean="0"/>
          </a:p>
          <a:p>
            <a:pPr>
              <a:buNone/>
            </a:pPr>
            <a:r>
              <a:rPr lang="en-US" sz="1800" b="1" dirty="0" smtClean="0"/>
              <a:t>d)</a:t>
            </a:r>
            <a:r>
              <a:rPr lang="es-CL" sz="1800" b="1" dirty="0" smtClean="0"/>
              <a:t> </a:t>
            </a:r>
            <a:r>
              <a:rPr lang="es-ES_tradnl" sz="1800" b="1" dirty="0" smtClean="0"/>
              <a:t>Deficiencia.</a:t>
            </a:r>
            <a:r>
              <a:rPr lang="es-ES_tradnl" sz="1800" dirty="0" smtClean="0"/>
              <a:t> Son problemas en las funciones fisiológicas o en las estructuras corporales de una persona. Pueden: consistir en una perdida, defecto, anomalía o cualquier otra desviación significativa respecto a la norma estadísticamente establecida.</a:t>
            </a:r>
            <a:endParaRPr lang="es-CL" sz="1800" dirty="0" smtClean="0"/>
          </a:p>
          <a:p>
            <a:pPr lvl="0">
              <a:buNone/>
            </a:pPr>
            <a:r>
              <a:rPr lang="es-ES" sz="1800" dirty="0" smtClean="0"/>
              <a:t>.</a:t>
            </a:r>
            <a:r>
              <a:rPr lang="en-US" sz="1800" b="1" dirty="0" smtClean="0"/>
              <a:t>e)</a:t>
            </a:r>
            <a:r>
              <a:rPr lang="es-CL" sz="1800" b="1" dirty="0" smtClean="0"/>
              <a:t> </a:t>
            </a:r>
            <a:r>
              <a:rPr lang="es-ES_tradnl" sz="1800" b="1" dirty="0" smtClean="0"/>
              <a:t>Personas con Discapacidad Física - Motora.</a:t>
            </a:r>
            <a:r>
              <a:rPr lang="es-ES_tradnl" sz="1800" dirty="0" smtClean="0"/>
              <a:t> Son las personas con deficiencias anatómicas y </a:t>
            </a:r>
            <a:r>
              <a:rPr lang="es-ES_tradnl" sz="1800" dirty="0" err="1" smtClean="0"/>
              <a:t>neuromusculo</a:t>
            </a:r>
            <a:r>
              <a:rPr lang="es-ES_tradnl" sz="1800" dirty="0" smtClean="0"/>
              <a:t> -funcionales causantes de limitaciones en el movimiento.</a:t>
            </a:r>
            <a:endParaRPr lang="es-CL" sz="1800" dirty="0" smtClean="0"/>
          </a:p>
          <a:p>
            <a:endParaRPr lang="es-CL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4800" y="857232"/>
            <a:ext cx="8686800" cy="5222893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8000" b="1" dirty="0" smtClean="0"/>
              <a:t>f)</a:t>
            </a:r>
            <a:r>
              <a:rPr lang="es-CL" sz="8000" b="1" dirty="0" smtClean="0"/>
              <a:t> </a:t>
            </a:r>
            <a:r>
              <a:rPr lang="es-ES_tradnl" sz="8000" b="1" dirty="0" smtClean="0"/>
              <a:t>Personas con Discapacidad Visual.</a:t>
            </a:r>
            <a:r>
              <a:rPr lang="es-ES_tradnl" sz="8000" dirty="0" smtClean="0"/>
              <a:t> Son las personas con deficiencias anatómicas y/o funcionales; causantes de ceguera y baja visión.</a:t>
            </a:r>
            <a:endParaRPr lang="es-CL" sz="8000" dirty="0" smtClean="0"/>
          </a:p>
          <a:p>
            <a:pPr>
              <a:buNone/>
            </a:pPr>
            <a:r>
              <a:rPr lang="en-US" sz="8000" b="1" dirty="0" smtClean="0"/>
              <a:t>g)</a:t>
            </a:r>
            <a:r>
              <a:rPr lang="es-CL" sz="8000" b="1" dirty="0" smtClean="0"/>
              <a:t> </a:t>
            </a:r>
            <a:r>
              <a:rPr lang="es-ES_tradnl" sz="8000" b="1" dirty="0" smtClean="0"/>
              <a:t>Personas con Discapacidad Auditiva.</a:t>
            </a:r>
            <a:r>
              <a:rPr lang="es-ES_tradnl" sz="8000" dirty="0" smtClean="0"/>
              <a:t> Son las Personas con perdida y/o limitación auditiva en menor o mayor grado. A través del sentido de la visión, estructura su experiencia e integración con el medio. Se enfrenta cotidianamente con barreras de comunicación que impiden en cierta medida su acceso y participación en la sociedad en igualdad de condiciones que sus pares oyentes.</a:t>
            </a:r>
            <a:endParaRPr lang="es-CL" sz="8000" dirty="0" smtClean="0"/>
          </a:p>
          <a:p>
            <a:pPr>
              <a:buNone/>
            </a:pPr>
            <a:r>
              <a:rPr lang="en-US" sz="8000" b="1" dirty="0" smtClean="0"/>
              <a:t>h)</a:t>
            </a:r>
            <a:r>
              <a:rPr lang="es-CL" sz="8000" b="1" dirty="0" smtClean="0"/>
              <a:t> </a:t>
            </a:r>
            <a:r>
              <a:rPr lang="es-ES_tradnl" sz="8000" b="1" dirty="0" smtClean="0"/>
              <a:t>Personas con Discapacidad Intelectual.</a:t>
            </a:r>
            <a:r>
              <a:rPr lang="es-ES_tradnl" sz="8000" dirty="0" smtClean="0"/>
              <a:t> Son las personas caracterizadas por deficiencias anatómicas y/o funcionales del sistema nervioso central, que ocasionan limitaciones significativas tanto en el funcionamiento de la inteligencia, el desarrollo psicológico evolutivo como en la conducta adaptativa.</a:t>
            </a:r>
            <a:endParaRPr lang="es-CL" sz="8000" dirty="0" smtClean="0"/>
          </a:p>
          <a:p>
            <a:pPr>
              <a:buNone/>
            </a:pPr>
            <a:r>
              <a:rPr lang="en-US" sz="8000" b="1" dirty="0" err="1" smtClean="0"/>
              <a:t>i</a:t>
            </a:r>
            <a:r>
              <a:rPr lang="en-US" sz="8000" b="1" dirty="0" smtClean="0"/>
              <a:t>)</a:t>
            </a:r>
            <a:r>
              <a:rPr lang="es-CL" sz="8000" b="1" dirty="0" smtClean="0"/>
              <a:t> </a:t>
            </a:r>
            <a:r>
              <a:rPr lang="es-ES_tradnl" sz="8000" b="1" dirty="0" smtClean="0"/>
              <a:t>Personas con Discapacidad Mental o Psíquica.</a:t>
            </a:r>
            <a:r>
              <a:rPr lang="es-ES_tradnl" sz="8000" dirty="0" smtClean="0"/>
              <a:t> Son personas que debido a causas biológicas, </a:t>
            </a:r>
            <a:r>
              <a:rPr lang="es-ES_tradnl" sz="8000" dirty="0" err="1" smtClean="0"/>
              <a:t>psicodinámicas</a:t>
            </a:r>
            <a:r>
              <a:rPr lang="es-ES_tradnl" sz="8000" dirty="0" smtClean="0"/>
              <a:t> o ambientales son afectadas por alteraciones de los procesos cognitivos, lógicos, volitivos, afectivos o psicosociales que se traducen en trastornos del razonamiento, de la personalidad, del comportamiento, del juicio y comprensión de la realidad, que les dificultan adaptarse a ella y a sus particulares condiciones de vida, además de impedirles el desarrollo armónico de relaciones familiares, laborales y sociales, sin tener conciencia de la enfermedad psíquica.</a:t>
            </a:r>
            <a:endParaRPr lang="es-CL" sz="8000" dirty="0" smtClean="0"/>
          </a:p>
          <a:p>
            <a:pPr>
              <a:buNone/>
            </a:pPr>
            <a:endParaRPr lang="es-C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iajes">
  <a:themeElements>
    <a:clrScheme name="Viajes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iaj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Viajes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358</TotalTime>
  <Words>5479</Words>
  <Application>Microsoft Office PowerPoint</Application>
  <PresentationFormat>Presentación en pantalla (4:3)</PresentationFormat>
  <Paragraphs>227</Paragraphs>
  <Slides>38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38</vt:i4>
      </vt:variant>
    </vt:vector>
  </HeadingPairs>
  <TitlesOfParts>
    <vt:vector size="39" baseType="lpstr">
      <vt:lpstr>Viajes</vt:lpstr>
      <vt:lpstr>Reglamento de la Ley Nº 223 - Ley General para Personas con Discapacidad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CAPÍTULO SEGUNDO DERECHOS Y DEBERES DE LAS PERSONAS CON DISCAPACIDAD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CAPÍTULO TERCERO GARANTÍAS PARA EL EJERCICIO DE LOS DERECHOS DE LAS PERSONAS CON DISCAPACIDAD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CAPÍTULO CUARTO GESTIÓN PÚBLICA PARA LAS PERSONAS CON DISCAPACIDAD </vt:lpstr>
      <vt:lpstr>Presentación de PowerPoint</vt:lpstr>
      <vt:lpstr>Presentación de PowerPoint</vt:lpstr>
      <vt:lpstr>Presentación de PowerPoint</vt:lpstr>
      <vt:lpstr>Presentación de PowerPoint</vt:lpstr>
    </vt:vector>
  </TitlesOfParts>
  <Company>AdministradorPC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AdministradorPC</dc:creator>
  <cp:lastModifiedBy>USUARIO</cp:lastModifiedBy>
  <cp:revision>39</cp:revision>
  <dcterms:created xsi:type="dcterms:W3CDTF">2015-07-02T06:19:27Z</dcterms:created>
  <dcterms:modified xsi:type="dcterms:W3CDTF">2015-07-14T17:10:26Z</dcterms:modified>
</cp:coreProperties>
</file>