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958" r:id="rId1"/>
  </p:sldMasterIdLst>
  <p:notesMasterIdLst>
    <p:notesMasterId r:id="rId36"/>
  </p:notesMasterIdLst>
  <p:sldIdLst>
    <p:sldId id="256" r:id="rId2"/>
    <p:sldId id="281" r:id="rId3"/>
    <p:sldId id="257" r:id="rId4"/>
    <p:sldId id="293" r:id="rId5"/>
    <p:sldId id="313" r:id="rId6"/>
    <p:sldId id="314" r:id="rId7"/>
    <p:sldId id="315" r:id="rId8"/>
    <p:sldId id="316" r:id="rId9"/>
    <p:sldId id="317" r:id="rId10"/>
    <p:sldId id="346" r:id="rId11"/>
    <p:sldId id="345" r:id="rId12"/>
    <p:sldId id="338" r:id="rId13"/>
    <p:sldId id="310" r:id="rId14"/>
    <p:sldId id="311" r:id="rId15"/>
    <p:sldId id="333" r:id="rId16"/>
    <p:sldId id="336" r:id="rId17"/>
    <p:sldId id="339" r:id="rId18"/>
    <p:sldId id="330" r:id="rId19"/>
    <p:sldId id="312" r:id="rId20"/>
    <p:sldId id="285" r:id="rId21"/>
    <p:sldId id="320" r:id="rId22"/>
    <p:sldId id="321" r:id="rId23"/>
    <p:sldId id="322" r:id="rId24"/>
    <p:sldId id="337" r:id="rId25"/>
    <p:sldId id="319" r:id="rId26"/>
    <p:sldId id="323" r:id="rId27"/>
    <p:sldId id="290" r:id="rId28"/>
    <p:sldId id="340" r:id="rId29"/>
    <p:sldId id="341" r:id="rId30"/>
    <p:sldId id="342" r:id="rId31"/>
    <p:sldId id="343" r:id="rId32"/>
    <p:sldId id="344" r:id="rId33"/>
    <p:sldId id="329" r:id="rId34"/>
    <p:sldId id="34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46" autoAdjust="0"/>
  </p:normalViewPr>
  <p:slideViewPr>
    <p:cSldViewPr>
      <p:cViewPr varScale="1">
        <p:scale>
          <a:sx n="61" d="100"/>
          <a:sy n="61" d="100"/>
        </p:scale>
        <p:origin x="19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23D3B-562E-4C83-8E8D-8351E966C5F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BO"/>
        </a:p>
      </dgm:t>
    </dgm:pt>
    <dgm:pt modelId="{5BE9F6F8-7A0B-4CEE-8694-C8E78C97957C}">
      <dgm:prSet phldrT="[Texto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BO" dirty="0" smtClean="0">
              <a:solidFill>
                <a:srgbClr val="002060"/>
              </a:solidFill>
            </a:rPr>
            <a:t>CUERPO</a:t>
          </a:r>
        </a:p>
        <a:p>
          <a:r>
            <a:rPr lang="es-BO" dirty="0" smtClean="0">
              <a:solidFill>
                <a:srgbClr val="002060"/>
              </a:solidFill>
            </a:rPr>
            <a:t>Sexo</a:t>
          </a:r>
        </a:p>
      </dgm:t>
    </dgm:pt>
    <dgm:pt modelId="{87BEAB07-281D-488D-8F6B-044D5D79B2B4}" type="parTrans" cxnId="{9D43EA43-04D7-4EC2-AF94-353438578A17}">
      <dgm:prSet/>
      <dgm:spPr/>
      <dgm:t>
        <a:bodyPr/>
        <a:lstStyle/>
        <a:p>
          <a:endParaRPr lang="es-BO"/>
        </a:p>
      </dgm:t>
    </dgm:pt>
    <dgm:pt modelId="{7B319494-5F48-4E86-8034-167952F235C4}" type="sibTrans" cxnId="{9D43EA43-04D7-4EC2-AF94-353438578A17}">
      <dgm:prSet/>
      <dgm:spPr/>
      <dgm:t>
        <a:bodyPr/>
        <a:lstStyle/>
        <a:p>
          <a:endParaRPr lang="es-BO"/>
        </a:p>
      </dgm:t>
    </dgm:pt>
    <dgm:pt modelId="{44990596-B01E-42A1-9B52-98F61EF2222A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BO" dirty="0" smtClean="0">
              <a:solidFill>
                <a:srgbClr val="002060"/>
              </a:solidFill>
            </a:rPr>
            <a:t>Coito</a:t>
          </a:r>
        </a:p>
      </dgm:t>
    </dgm:pt>
    <dgm:pt modelId="{DF3B4174-0C41-4AC6-920A-436DE93573A9}" type="sibTrans" cxnId="{86C434E0-56B6-4FF6-A7C9-E6537628947C}">
      <dgm:prSet/>
      <dgm:spPr/>
      <dgm:t>
        <a:bodyPr/>
        <a:lstStyle/>
        <a:p>
          <a:endParaRPr lang="es-BO"/>
        </a:p>
      </dgm:t>
    </dgm:pt>
    <dgm:pt modelId="{B114895C-09E6-45C2-9092-FA3AAF2B985A}" type="parTrans" cxnId="{86C434E0-56B6-4FF6-A7C9-E6537628947C}">
      <dgm:prSet/>
      <dgm:spPr/>
      <dgm:t>
        <a:bodyPr/>
        <a:lstStyle/>
        <a:p>
          <a:endParaRPr lang="es-BO"/>
        </a:p>
      </dgm:t>
    </dgm:pt>
    <dgm:pt modelId="{BFED0489-E736-44F7-A74D-D2846DA82CCF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Identidad de género</a:t>
          </a:r>
          <a:endParaRPr lang="es-BO" dirty="0">
            <a:solidFill>
              <a:srgbClr val="002060"/>
            </a:solidFill>
          </a:endParaRPr>
        </a:p>
      </dgm:t>
    </dgm:pt>
    <dgm:pt modelId="{9F448805-A3D4-4296-9234-F71239279A33}" type="parTrans" cxnId="{EC217925-0170-4C3A-8AD8-3E2E0774543B}">
      <dgm:prSet/>
      <dgm:spPr/>
      <dgm:t>
        <a:bodyPr/>
        <a:lstStyle/>
        <a:p>
          <a:endParaRPr lang="es-BO"/>
        </a:p>
      </dgm:t>
    </dgm:pt>
    <dgm:pt modelId="{A70475CA-CD75-4A0F-88D1-6DC6AD9E6884}" type="sibTrans" cxnId="{EC217925-0170-4C3A-8AD8-3E2E0774543B}">
      <dgm:prSet/>
      <dgm:spPr/>
      <dgm:t>
        <a:bodyPr/>
        <a:lstStyle/>
        <a:p>
          <a:endParaRPr lang="es-BO"/>
        </a:p>
      </dgm:t>
    </dgm:pt>
    <dgm:pt modelId="{AABD60C5-8476-458D-9344-F09E299427B1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rgbClr val="002060"/>
              </a:solidFill>
            </a:rPr>
            <a:t>Sentimientos</a:t>
          </a:r>
          <a:endParaRPr lang="es-BO" dirty="0">
            <a:solidFill>
              <a:srgbClr val="002060"/>
            </a:solidFill>
          </a:endParaRPr>
        </a:p>
      </dgm:t>
    </dgm:pt>
    <dgm:pt modelId="{7F527FA6-C293-4C53-98AA-590B697C3DCD}" type="parTrans" cxnId="{C97CFED7-6C11-4DD0-9EF2-FE0FD84ABF75}">
      <dgm:prSet/>
      <dgm:spPr/>
      <dgm:t>
        <a:bodyPr/>
        <a:lstStyle/>
        <a:p>
          <a:endParaRPr lang="es-BO"/>
        </a:p>
      </dgm:t>
    </dgm:pt>
    <dgm:pt modelId="{679A4A40-8113-4808-8426-1A3D663DCAC1}" type="sibTrans" cxnId="{C97CFED7-6C11-4DD0-9EF2-FE0FD84ABF75}">
      <dgm:prSet/>
      <dgm:spPr/>
      <dgm:t>
        <a:bodyPr/>
        <a:lstStyle/>
        <a:p>
          <a:endParaRPr lang="es-BO"/>
        </a:p>
      </dgm:t>
    </dgm:pt>
    <dgm:pt modelId="{0D61B490-D131-426F-8EB4-F45CE2884FD5}" type="pres">
      <dgm:prSet presAssocID="{DDC23D3B-562E-4C83-8E8D-8351E966C5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DB2D5E21-2F4E-4A42-A9EF-901003302D1F}" type="pres">
      <dgm:prSet presAssocID="{5BE9F6F8-7A0B-4CEE-8694-C8E78C97957C}" presName="node" presStyleLbl="node1" presStyleIdx="0" presStyleCnt="4" custLinFactNeighborX="-22037" custLinFactNeighborY="150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AF18430F-7274-497D-AF67-6B9482DA4783}" type="pres">
      <dgm:prSet presAssocID="{7B319494-5F48-4E86-8034-167952F235C4}" presName="sibTrans" presStyleCnt="0"/>
      <dgm:spPr/>
    </dgm:pt>
    <dgm:pt modelId="{ADB64134-F503-4F68-BDFD-59ADB53AA2A0}" type="pres">
      <dgm:prSet presAssocID="{44990596-B01E-42A1-9B52-98F61EF2222A}" presName="node" presStyleLbl="node1" presStyleIdx="1" presStyleCnt="4" custLinFactX="100318" custLinFactNeighborX="200000" custLinFactNeighborY="12462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911FE7F7-7EAA-4D8C-ACC3-4E335537FE25}" type="pres">
      <dgm:prSet presAssocID="{DF3B4174-0C41-4AC6-920A-436DE93573A9}" presName="sibTrans" presStyleCnt="0"/>
      <dgm:spPr/>
    </dgm:pt>
    <dgm:pt modelId="{99577E60-915C-4AD2-B498-53C86B637798}" type="pres">
      <dgm:prSet presAssocID="{BFED0489-E736-44F7-A74D-D2846DA82CCF}" presName="node" presStyleLbl="node1" presStyleIdx="2" presStyleCnt="4" custLinFactX="-22270" custLinFactNeighborX="-100000" custLinFactNeighborY="3864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C3479303-B434-40B4-8383-76963C311372}" type="pres">
      <dgm:prSet presAssocID="{A70475CA-CD75-4A0F-88D1-6DC6AD9E6884}" presName="sibTrans" presStyleCnt="0"/>
      <dgm:spPr/>
    </dgm:pt>
    <dgm:pt modelId="{BEE21F8F-E02E-44C7-94FF-0799C2BA6C4D}" type="pres">
      <dgm:prSet presAssocID="{AABD60C5-8476-458D-9344-F09E299427B1}" presName="node" presStyleLbl="node1" presStyleIdx="3" presStyleCnt="4" custLinFactNeighborX="-95968" custLinFactNeighborY="-758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698F3C4D-6A5B-4C6E-A45F-E0F7886546B7}" type="presOf" srcId="{AABD60C5-8476-458D-9344-F09E299427B1}" destId="{BEE21F8F-E02E-44C7-94FF-0799C2BA6C4D}" srcOrd="0" destOrd="0" presId="urn:microsoft.com/office/officeart/2005/8/layout/default"/>
    <dgm:cxn modelId="{9D43EA43-04D7-4EC2-AF94-353438578A17}" srcId="{DDC23D3B-562E-4C83-8E8D-8351E966C5FB}" destId="{5BE9F6F8-7A0B-4CEE-8694-C8E78C97957C}" srcOrd="0" destOrd="0" parTransId="{87BEAB07-281D-488D-8F6B-044D5D79B2B4}" sibTransId="{7B319494-5F48-4E86-8034-167952F235C4}"/>
    <dgm:cxn modelId="{973BA770-FEAA-4780-99E0-60D4419F9599}" type="presOf" srcId="{DDC23D3B-562E-4C83-8E8D-8351E966C5FB}" destId="{0D61B490-D131-426F-8EB4-F45CE2884FD5}" srcOrd="0" destOrd="0" presId="urn:microsoft.com/office/officeart/2005/8/layout/default"/>
    <dgm:cxn modelId="{C97CFED7-6C11-4DD0-9EF2-FE0FD84ABF75}" srcId="{DDC23D3B-562E-4C83-8E8D-8351E966C5FB}" destId="{AABD60C5-8476-458D-9344-F09E299427B1}" srcOrd="3" destOrd="0" parTransId="{7F527FA6-C293-4C53-98AA-590B697C3DCD}" sibTransId="{679A4A40-8113-4808-8426-1A3D663DCAC1}"/>
    <dgm:cxn modelId="{86C434E0-56B6-4FF6-A7C9-E6537628947C}" srcId="{DDC23D3B-562E-4C83-8E8D-8351E966C5FB}" destId="{44990596-B01E-42A1-9B52-98F61EF2222A}" srcOrd="1" destOrd="0" parTransId="{B114895C-09E6-45C2-9092-FA3AAF2B985A}" sibTransId="{DF3B4174-0C41-4AC6-920A-436DE93573A9}"/>
    <dgm:cxn modelId="{AC25D88D-B14E-429F-86C8-1A64717F8840}" type="presOf" srcId="{5BE9F6F8-7A0B-4CEE-8694-C8E78C97957C}" destId="{DB2D5E21-2F4E-4A42-A9EF-901003302D1F}" srcOrd="0" destOrd="0" presId="urn:microsoft.com/office/officeart/2005/8/layout/default"/>
    <dgm:cxn modelId="{FBBE038A-D6AA-4B49-B6B0-EE588787AF58}" type="presOf" srcId="{44990596-B01E-42A1-9B52-98F61EF2222A}" destId="{ADB64134-F503-4F68-BDFD-59ADB53AA2A0}" srcOrd="0" destOrd="0" presId="urn:microsoft.com/office/officeart/2005/8/layout/default"/>
    <dgm:cxn modelId="{EC217925-0170-4C3A-8AD8-3E2E0774543B}" srcId="{DDC23D3B-562E-4C83-8E8D-8351E966C5FB}" destId="{BFED0489-E736-44F7-A74D-D2846DA82CCF}" srcOrd="2" destOrd="0" parTransId="{9F448805-A3D4-4296-9234-F71239279A33}" sibTransId="{A70475CA-CD75-4A0F-88D1-6DC6AD9E6884}"/>
    <dgm:cxn modelId="{CC97DA0B-3110-42D5-AD02-1763CEA11672}" type="presOf" srcId="{BFED0489-E736-44F7-A74D-D2846DA82CCF}" destId="{99577E60-915C-4AD2-B498-53C86B637798}" srcOrd="0" destOrd="0" presId="urn:microsoft.com/office/officeart/2005/8/layout/default"/>
    <dgm:cxn modelId="{24E60C5D-288C-49C1-8DD1-CAE057A9AB5D}" type="presParOf" srcId="{0D61B490-D131-426F-8EB4-F45CE2884FD5}" destId="{DB2D5E21-2F4E-4A42-A9EF-901003302D1F}" srcOrd="0" destOrd="0" presId="urn:microsoft.com/office/officeart/2005/8/layout/default"/>
    <dgm:cxn modelId="{0A70C2C3-DF7B-4FAF-A851-F7BA29242662}" type="presParOf" srcId="{0D61B490-D131-426F-8EB4-F45CE2884FD5}" destId="{AF18430F-7274-497D-AF67-6B9482DA4783}" srcOrd="1" destOrd="0" presId="urn:microsoft.com/office/officeart/2005/8/layout/default"/>
    <dgm:cxn modelId="{423F0539-38A7-47F3-92EB-656CE8065F73}" type="presParOf" srcId="{0D61B490-D131-426F-8EB4-F45CE2884FD5}" destId="{ADB64134-F503-4F68-BDFD-59ADB53AA2A0}" srcOrd="2" destOrd="0" presId="urn:microsoft.com/office/officeart/2005/8/layout/default"/>
    <dgm:cxn modelId="{05B39AF8-9509-4AB5-B0C3-E2C838F19042}" type="presParOf" srcId="{0D61B490-D131-426F-8EB4-F45CE2884FD5}" destId="{911FE7F7-7EAA-4D8C-ACC3-4E335537FE25}" srcOrd="3" destOrd="0" presId="urn:microsoft.com/office/officeart/2005/8/layout/default"/>
    <dgm:cxn modelId="{C1944787-8D9F-47F7-BB35-7E04FC079CC7}" type="presParOf" srcId="{0D61B490-D131-426F-8EB4-F45CE2884FD5}" destId="{99577E60-915C-4AD2-B498-53C86B637798}" srcOrd="4" destOrd="0" presId="urn:microsoft.com/office/officeart/2005/8/layout/default"/>
    <dgm:cxn modelId="{BAD5D968-1344-45A0-B439-7ADB1264C0AE}" type="presParOf" srcId="{0D61B490-D131-426F-8EB4-F45CE2884FD5}" destId="{C3479303-B434-40B4-8383-76963C311372}" srcOrd="5" destOrd="0" presId="urn:microsoft.com/office/officeart/2005/8/layout/default"/>
    <dgm:cxn modelId="{E60BDA86-8326-464D-AA0F-79265CBE65A0}" type="presParOf" srcId="{0D61B490-D131-426F-8EB4-F45CE2884FD5}" destId="{BEE21F8F-E02E-44C7-94FF-0799C2BA6C4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C23D3B-562E-4C83-8E8D-8351E966C5FB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BO"/>
        </a:p>
      </dgm:t>
    </dgm:pt>
    <dgm:pt modelId="{5BE9F6F8-7A0B-4CEE-8694-C8E78C97957C}">
      <dgm:prSet phldrT="[Texto]" custT="1"/>
      <dgm:spPr/>
      <dgm:t>
        <a:bodyPr/>
        <a:lstStyle/>
        <a:p>
          <a:r>
            <a:rPr lang="es-BO" sz="2000" dirty="0" smtClean="0"/>
            <a:t>Hombre o mujer</a:t>
          </a:r>
        </a:p>
        <a:p>
          <a:r>
            <a:rPr lang="es-BO" sz="2000" dirty="0" smtClean="0"/>
            <a:t>(anatomía)</a:t>
          </a:r>
        </a:p>
      </dgm:t>
    </dgm:pt>
    <dgm:pt modelId="{87BEAB07-281D-488D-8F6B-044D5D79B2B4}" type="parTrans" cxnId="{9D43EA43-04D7-4EC2-AF94-353438578A17}">
      <dgm:prSet/>
      <dgm:spPr/>
      <dgm:t>
        <a:bodyPr/>
        <a:lstStyle/>
        <a:p>
          <a:endParaRPr lang="es-BO"/>
        </a:p>
      </dgm:t>
    </dgm:pt>
    <dgm:pt modelId="{7B319494-5F48-4E86-8034-167952F235C4}" type="sibTrans" cxnId="{9D43EA43-04D7-4EC2-AF94-353438578A17}">
      <dgm:prSet/>
      <dgm:spPr/>
      <dgm:t>
        <a:bodyPr/>
        <a:lstStyle/>
        <a:p>
          <a:endParaRPr lang="es-BO"/>
        </a:p>
      </dgm:t>
    </dgm:pt>
    <dgm:pt modelId="{44990596-B01E-42A1-9B52-98F61EF2222A}">
      <dgm:prSet phldrT="[Texto]" custT="1"/>
      <dgm:spPr/>
      <dgm:t>
        <a:bodyPr/>
        <a:lstStyle/>
        <a:p>
          <a:r>
            <a:rPr lang="es-BO" sz="2000" dirty="0" smtClean="0"/>
            <a:t>Relaciones sexuales</a:t>
          </a:r>
          <a:endParaRPr lang="es-BO" sz="2000" dirty="0"/>
        </a:p>
      </dgm:t>
    </dgm:pt>
    <dgm:pt modelId="{DF3B4174-0C41-4AC6-920A-436DE93573A9}" type="sibTrans" cxnId="{86C434E0-56B6-4FF6-A7C9-E6537628947C}">
      <dgm:prSet/>
      <dgm:spPr/>
      <dgm:t>
        <a:bodyPr/>
        <a:lstStyle/>
        <a:p>
          <a:endParaRPr lang="es-BO"/>
        </a:p>
      </dgm:t>
    </dgm:pt>
    <dgm:pt modelId="{B114895C-09E6-45C2-9092-FA3AAF2B985A}" type="parTrans" cxnId="{86C434E0-56B6-4FF6-A7C9-E6537628947C}">
      <dgm:prSet/>
      <dgm:spPr/>
      <dgm:t>
        <a:bodyPr/>
        <a:lstStyle/>
        <a:p>
          <a:endParaRPr lang="es-BO"/>
        </a:p>
      </dgm:t>
    </dgm:pt>
    <dgm:pt modelId="{BFED0489-E736-44F7-A74D-D2846DA82CCF}">
      <dgm:prSet phldrT="[Texto]"/>
      <dgm:spPr/>
      <dgm:t>
        <a:bodyPr/>
        <a:lstStyle/>
        <a:p>
          <a:r>
            <a: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rPr>
            <a:t>Genero</a:t>
          </a:r>
        </a:p>
        <a:p>
          <a:r>
            <a: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rPr>
            <a:t>Afecto</a:t>
          </a:r>
        </a:p>
        <a:p>
          <a:r>
            <a: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rPr>
            <a:t>Erotismo</a:t>
          </a:r>
        </a:p>
        <a:p>
          <a:r>
            <a: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rPr>
            <a:t>Reproductividad</a:t>
          </a:r>
          <a:endParaRPr lang="es-BO" dirty="0">
            <a:latin typeface="+mj-lt"/>
          </a:endParaRPr>
        </a:p>
      </dgm:t>
    </dgm:pt>
    <dgm:pt modelId="{9F448805-A3D4-4296-9234-F71239279A33}" type="parTrans" cxnId="{EC217925-0170-4C3A-8AD8-3E2E0774543B}">
      <dgm:prSet/>
      <dgm:spPr/>
      <dgm:t>
        <a:bodyPr/>
        <a:lstStyle/>
        <a:p>
          <a:endParaRPr lang="es-BO"/>
        </a:p>
      </dgm:t>
    </dgm:pt>
    <dgm:pt modelId="{A70475CA-CD75-4A0F-88D1-6DC6AD9E6884}" type="sibTrans" cxnId="{EC217925-0170-4C3A-8AD8-3E2E0774543B}">
      <dgm:prSet/>
      <dgm:spPr/>
      <dgm:t>
        <a:bodyPr/>
        <a:lstStyle/>
        <a:p>
          <a:endParaRPr lang="es-BO"/>
        </a:p>
      </dgm:t>
    </dgm:pt>
    <dgm:pt modelId="{0D61B490-D131-426F-8EB4-F45CE2884FD5}" type="pres">
      <dgm:prSet presAssocID="{DDC23D3B-562E-4C83-8E8D-8351E966C5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DB2D5E21-2F4E-4A42-A9EF-901003302D1F}" type="pres">
      <dgm:prSet presAssocID="{5BE9F6F8-7A0B-4CEE-8694-C8E78C97957C}" presName="node" presStyleLbl="node1" presStyleIdx="0" presStyleCnt="3" custLinFactNeighborX="-80526" custLinFactNeighborY="-1988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AF18430F-7274-497D-AF67-6B9482DA4783}" type="pres">
      <dgm:prSet presAssocID="{7B319494-5F48-4E86-8034-167952F235C4}" presName="sibTrans" presStyleCnt="0"/>
      <dgm:spPr/>
    </dgm:pt>
    <dgm:pt modelId="{ADB64134-F503-4F68-BDFD-59ADB53AA2A0}" type="pres">
      <dgm:prSet presAssocID="{44990596-B01E-42A1-9B52-98F61EF2222A}" presName="node" presStyleLbl="node1" presStyleIdx="1" presStyleCnt="3" custLinFactX="100000" custLinFactNeighborX="129036" custLinFactNeighborY="-8676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911FE7F7-7EAA-4D8C-ACC3-4E335537FE25}" type="pres">
      <dgm:prSet presAssocID="{DF3B4174-0C41-4AC6-920A-436DE93573A9}" presName="sibTrans" presStyleCnt="0"/>
      <dgm:spPr/>
    </dgm:pt>
    <dgm:pt modelId="{99577E60-915C-4AD2-B498-53C86B637798}" type="pres">
      <dgm:prSet presAssocID="{BFED0489-E736-44F7-A74D-D2846DA82CCF}" presName="node" presStyleLbl="node1" presStyleIdx="2" presStyleCnt="3" custLinFactX="-78409" custLinFactNeighborX="-100000" custLinFactNeighborY="-208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9D43EA43-04D7-4EC2-AF94-353438578A17}" srcId="{DDC23D3B-562E-4C83-8E8D-8351E966C5FB}" destId="{5BE9F6F8-7A0B-4CEE-8694-C8E78C97957C}" srcOrd="0" destOrd="0" parTransId="{87BEAB07-281D-488D-8F6B-044D5D79B2B4}" sibTransId="{7B319494-5F48-4E86-8034-167952F235C4}"/>
    <dgm:cxn modelId="{86C434E0-56B6-4FF6-A7C9-E6537628947C}" srcId="{DDC23D3B-562E-4C83-8E8D-8351E966C5FB}" destId="{44990596-B01E-42A1-9B52-98F61EF2222A}" srcOrd="1" destOrd="0" parTransId="{B114895C-09E6-45C2-9092-FA3AAF2B985A}" sibTransId="{DF3B4174-0C41-4AC6-920A-436DE93573A9}"/>
    <dgm:cxn modelId="{D0EB6BA2-9497-4BC7-88F5-33F3F345C8B5}" type="presOf" srcId="{DDC23D3B-562E-4C83-8E8D-8351E966C5FB}" destId="{0D61B490-D131-426F-8EB4-F45CE2884FD5}" srcOrd="0" destOrd="0" presId="urn:microsoft.com/office/officeart/2005/8/layout/default"/>
    <dgm:cxn modelId="{EC217925-0170-4C3A-8AD8-3E2E0774543B}" srcId="{DDC23D3B-562E-4C83-8E8D-8351E966C5FB}" destId="{BFED0489-E736-44F7-A74D-D2846DA82CCF}" srcOrd="2" destOrd="0" parTransId="{9F448805-A3D4-4296-9234-F71239279A33}" sibTransId="{A70475CA-CD75-4A0F-88D1-6DC6AD9E6884}"/>
    <dgm:cxn modelId="{87371759-5560-4383-BB4A-E1FCF1B36903}" type="presOf" srcId="{5BE9F6F8-7A0B-4CEE-8694-C8E78C97957C}" destId="{DB2D5E21-2F4E-4A42-A9EF-901003302D1F}" srcOrd="0" destOrd="0" presId="urn:microsoft.com/office/officeart/2005/8/layout/default"/>
    <dgm:cxn modelId="{5ED2E8E3-21C3-4404-890A-1176D840C1EE}" type="presOf" srcId="{BFED0489-E736-44F7-A74D-D2846DA82CCF}" destId="{99577E60-915C-4AD2-B498-53C86B637798}" srcOrd="0" destOrd="0" presId="urn:microsoft.com/office/officeart/2005/8/layout/default"/>
    <dgm:cxn modelId="{811EE4BA-1240-4326-B0CA-8EE95E99FA78}" type="presOf" srcId="{44990596-B01E-42A1-9B52-98F61EF2222A}" destId="{ADB64134-F503-4F68-BDFD-59ADB53AA2A0}" srcOrd="0" destOrd="0" presId="urn:microsoft.com/office/officeart/2005/8/layout/default"/>
    <dgm:cxn modelId="{337FDFD1-6A04-4887-9DA5-7088342BE9C3}" type="presParOf" srcId="{0D61B490-D131-426F-8EB4-F45CE2884FD5}" destId="{DB2D5E21-2F4E-4A42-A9EF-901003302D1F}" srcOrd="0" destOrd="0" presId="urn:microsoft.com/office/officeart/2005/8/layout/default"/>
    <dgm:cxn modelId="{E015A6F1-D010-4D39-BFFB-650BAA4FA38D}" type="presParOf" srcId="{0D61B490-D131-426F-8EB4-F45CE2884FD5}" destId="{AF18430F-7274-497D-AF67-6B9482DA4783}" srcOrd="1" destOrd="0" presId="urn:microsoft.com/office/officeart/2005/8/layout/default"/>
    <dgm:cxn modelId="{9A875A53-21DA-46D1-AD67-E694D762DEB6}" type="presParOf" srcId="{0D61B490-D131-426F-8EB4-F45CE2884FD5}" destId="{ADB64134-F503-4F68-BDFD-59ADB53AA2A0}" srcOrd="2" destOrd="0" presId="urn:microsoft.com/office/officeart/2005/8/layout/default"/>
    <dgm:cxn modelId="{C4F74D83-F5A9-433E-AB38-0D3C069D780B}" type="presParOf" srcId="{0D61B490-D131-426F-8EB4-F45CE2884FD5}" destId="{911FE7F7-7EAA-4D8C-ACC3-4E335537FE25}" srcOrd="3" destOrd="0" presId="urn:microsoft.com/office/officeart/2005/8/layout/default"/>
    <dgm:cxn modelId="{7F883027-8D2E-47D1-9A34-45D43A082134}" type="presParOf" srcId="{0D61B490-D131-426F-8EB4-F45CE2884FD5}" destId="{99577E60-915C-4AD2-B498-53C86B63779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7D088-E2C4-43E3-A12B-BC80CC4D0CD5}" type="datetimeFigureOut">
              <a:rPr lang="es-BO" smtClean="0"/>
              <a:t>5/7/2022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4EAE8-6619-4C75-B1C1-29AF2B0CC72F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2201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4EAE8-6619-4C75-B1C1-29AF2B0CC72F}" type="slidenum">
              <a:rPr lang="es-BO" smtClean="0"/>
              <a:t>31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89464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5580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3311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3555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5075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3196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1284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72452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6547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1931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1108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35548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9001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3621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0693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5383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1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7/5/2022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‹Nº›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7740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ZYZzr1G2iQ&amp;ab_channel=SaludSexual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png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39005" r="25379" b="39441"/>
          <a:stretch/>
        </p:blipFill>
        <p:spPr>
          <a:xfrm>
            <a:off x="8832304" y="278931"/>
            <a:ext cx="1996226" cy="875764"/>
          </a:xfrm>
          <a:prstGeom prst="round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t="25107" r="25486" b="25820"/>
          <a:stretch/>
        </p:blipFill>
        <p:spPr>
          <a:xfrm>
            <a:off x="407368" y="238218"/>
            <a:ext cx="1512168" cy="1416191"/>
          </a:xfrm>
          <a:prstGeom prst="ellipse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188977" y="4509120"/>
            <a:ext cx="74888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accent2">
                    <a:lumMod val="50000"/>
                  </a:schemeClr>
                </a:solidFill>
              </a:rPr>
              <a:t>SEXUALIDAD Y DISCAPACIDAD | </a:t>
            </a:r>
            <a:r>
              <a:rPr lang="es-ES" sz="3000" dirty="0">
                <a:solidFill>
                  <a:schemeClr val="accent2">
                    <a:lumMod val="50000"/>
                  </a:schemeClr>
                </a:solidFill>
              </a:rPr>
              <a:t>GRANDES NECESIDADES DE APOYO</a:t>
            </a:r>
            <a:endParaRPr lang="es-BO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15001" b="36350"/>
          <a:stretch/>
        </p:blipFill>
        <p:spPr>
          <a:xfrm>
            <a:off x="6672064" y="1844823"/>
            <a:ext cx="2623170" cy="223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18500"/>
          <a:stretch/>
        </p:blipFill>
        <p:spPr>
          <a:xfrm>
            <a:off x="4425956" y="1844823"/>
            <a:ext cx="2124794" cy="223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10101"/>
          <a:stretch/>
        </p:blipFill>
        <p:spPr>
          <a:xfrm>
            <a:off x="2188977" y="1844824"/>
            <a:ext cx="2115666" cy="223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 flipH="1">
            <a:off x="4439816" y="5877272"/>
            <a:ext cx="516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Expositora: Lic. Jaimes Gonzales Andrea Melissa</a:t>
            </a:r>
            <a:endParaRPr lang="es-BO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456067" y="393647"/>
            <a:ext cx="5795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Escuela de Integración Formación Deportiva Expresión</a:t>
            </a:r>
          </a:p>
          <a:p>
            <a:pPr algn="ctr"/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 Corporal y Entrenamiento laboral -EIFODEC</a:t>
            </a:r>
            <a:endParaRPr lang="es-BO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31504" y="1484784"/>
            <a:ext cx="6976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solidFill>
                  <a:srgbClr val="002060"/>
                </a:solidFill>
              </a:rPr>
              <a:t>CONOZCÁMONOS UN POCO MÁS¡¡</a:t>
            </a:r>
            <a:endParaRPr lang="es-BO" sz="3600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2276872"/>
            <a:ext cx="4464496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1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lamada ovalada 4"/>
          <p:cNvSpPr/>
          <p:nvPr/>
        </p:nvSpPr>
        <p:spPr>
          <a:xfrm>
            <a:off x="2279576" y="980728"/>
            <a:ext cx="6336704" cy="3816424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500" dirty="0">
                <a:solidFill>
                  <a:srgbClr val="FFC000"/>
                </a:solidFill>
              </a:rPr>
              <a:t>¿</a:t>
            </a:r>
            <a:r>
              <a:rPr lang="es-ES" sz="4500" dirty="0" smtClean="0">
                <a:solidFill>
                  <a:srgbClr val="FFC000"/>
                </a:solidFill>
              </a:rPr>
              <a:t>POR QUE HABLAR DE SEXUALIDAD Y DISCAPACIDAD?</a:t>
            </a:r>
            <a:endParaRPr lang="es-BO" sz="45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BO" sz="4000" dirty="0" smtClean="0">
                <a:solidFill>
                  <a:srgbClr val="0070C0"/>
                </a:solidFill>
              </a:rPr>
              <a:t>Justificaciones</a:t>
            </a:r>
            <a:endParaRPr lang="es-BO" sz="4000" dirty="0">
              <a:solidFill>
                <a:srgbClr val="0070C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924944"/>
            <a:ext cx="8596668" cy="3116418"/>
          </a:xfrm>
        </p:spPr>
        <p:txBody>
          <a:bodyPr>
            <a:normAutofit/>
          </a:bodyPr>
          <a:lstStyle/>
          <a:p>
            <a:endParaRPr lang="es-BO" dirty="0" smtClean="0"/>
          </a:p>
          <a:p>
            <a:pPr marL="0" indent="0">
              <a:buNone/>
            </a:pPr>
            <a:r>
              <a:rPr lang="es-BO" sz="4000" dirty="0">
                <a:solidFill>
                  <a:srgbClr val="002060"/>
                </a:solidFill>
              </a:rPr>
              <a:t>NO EXISTE UN JUSTIFICATIVO</a:t>
            </a:r>
          </a:p>
          <a:p>
            <a:pPr marL="0" indent="0">
              <a:buNone/>
            </a:pPr>
            <a:r>
              <a:rPr lang="es-ES" sz="4000" dirty="0">
                <a:solidFill>
                  <a:srgbClr val="002060"/>
                </a:solidFill>
              </a:rPr>
              <a:t> !!En definitiva es por los prejuicios que son parte de nuestra forma de pensar!!</a:t>
            </a:r>
            <a:endParaRPr lang="es-BO" sz="4000" dirty="0">
              <a:solidFill>
                <a:srgbClr val="0020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39416" y="2132856"/>
            <a:ext cx="55235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/>
              <a:t>MEJORA LA CALIDAD DE VIDA….</a:t>
            </a:r>
            <a:endParaRPr lang="es-BO" sz="3000" dirty="0"/>
          </a:p>
        </p:txBody>
      </p:sp>
    </p:spTree>
    <p:extLst>
      <p:ext uri="{BB962C8B-B14F-4D97-AF65-F5344CB8AC3E}">
        <p14:creationId xmlns:p14="http://schemas.microsoft.com/office/powerpoint/2010/main" val="285746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5360" y="1628800"/>
            <a:ext cx="943880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200" dirty="0" smtClean="0">
                <a:solidFill>
                  <a:srgbClr val="002060"/>
                </a:solidFill>
              </a:rPr>
              <a:t>MITOS Y CREENCIAS SOBRE LA </a:t>
            </a:r>
          </a:p>
          <a:p>
            <a:r>
              <a:rPr lang="es-ES" sz="5200" dirty="0" smtClean="0">
                <a:solidFill>
                  <a:srgbClr val="002060"/>
                </a:solidFill>
              </a:rPr>
              <a:t>SEXUALIDAD DE LAS PERSONAS </a:t>
            </a:r>
          </a:p>
          <a:p>
            <a:r>
              <a:rPr lang="es-ES" sz="5200" dirty="0" smtClean="0">
                <a:solidFill>
                  <a:srgbClr val="002060"/>
                </a:solidFill>
              </a:rPr>
              <a:t>CON DISCAPACIDAD</a:t>
            </a:r>
            <a:endParaRPr lang="es-BO" sz="5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82112" y="1340768"/>
            <a:ext cx="7094208" cy="5517232"/>
          </a:xfrm>
        </p:spPr>
        <p:txBody>
          <a:bodyPr>
            <a:normAutofit/>
          </a:bodyPr>
          <a:lstStyle/>
          <a:p>
            <a:endParaRPr lang="es-BO" dirty="0" smtClean="0"/>
          </a:p>
          <a:p>
            <a:endParaRPr lang="es-BO" dirty="0"/>
          </a:p>
          <a:p>
            <a:endParaRPr lang="es-BO" dirty="0" smtClean="0"/>
          </a:p>
          <a:p>
            <a:endParaRPr lang="es-BO" dirty="0"/>
          </a:p>
          <a:p>
            <a:r>
              <a:rPr lang="es-BO" dirty="0" smtClean="0"/>
              <a:t>Una </a:t>
            </a:r>
            <a:r>
              <a:rPr lang="es-BO" dirty="0"/>
              <a:t>PCD esta libre se ser agredida sexualmente</a:t>
            </a:r>
          </a:p>
          <a:p>
            <a:r>
              <a:rPr lang="es-BO" dirty="0" smtClean="0"/>
              <a:t>Las </a:t>
            </a:r>
            <a:r>
              <a:rPr lang="es-BO" dirty="0"/>
              <a:t>PCD tiene </a:t>
            </a:r>
            <a:r>
              <a:rPr lang="es-BO" dirty="0" smtClean="0"/>
              <a:t>siempre </a:t>
            </a:r>
            <a:r>
              <a:rPr lang="es-BO" dirty="0"/>
              <a:t>hijos “enfermos</a:t>
            </a:r>
            <a:r>
              <a:rPr lang="es-BO" dirty="0" smtClean="0"/>
              <a:t>”</a:t>
            </a:r>
          </a:p>
          <a:p>
            <a:r>
              <a:rPr lang="es-BO" dirty="0"/>
              <a:t>Las PCD no pueden ni deben </a:t>
            </a:r>
            <a:endParaRPr lang="es-BO" dirty="0" smtClean="0"/>
          </a:p>
          <a:p>
            <a:pPr marL="0" indent="0">
              <a:buNone/>
            </a:pPr>
            <a:r>
              <a:rPr lang="es-BO" dirty="0" smtClean="0"/>
              <a:t>tener </a:t>
            </a:r>
            <a:r>
              <a:rPr lang="es-BO" dirty="0"/>
              <a:t>relaciones sexuales, </a:t>
            </a:r>
            <a:r>
              <a:rPr lang="es-BO" dirty="0" smtClean="0"/>
              <a:t>ni </a:t>
            </a:r>
            <a:r>
              <a:rPr lang="es-BO" dirty="0"/>
              <a:t>familia</a:t>
            </a:r>
          </a:p>
          <a:p>
            <a:r>
              <a:rPr lang="es-BO" dirty="0" smtClean="0"/>
              <a:t>Una </a:t>
            </a:r>
            <a:r>
              <a:rPr lang="es-BO" dirty="0"/>
              <a:t>persona “normal” no se puede interesar en una PCD</a:t>
            </a:r>
          </a:p>
          <a:p>
            <a:r>
              <a:rPr lang="es-BO" dirty="0" smtClean="0"/>
              <a:t>Las PCD tienen sus impulsos exacerbados</a:t>
            </a:r>
          </a:p>
          <a:p>
            <a:r>
              <a:rPr lang="es-BO" dirty="0"/>
              <a:t>Las PCD son asexuadas </a:t>
            </a:r>
            <a:r>
              <a:rPr lang="es-BO" dirty="0" smtClean="0"/>
              <a:t>/no </a:t>
            </a:r>
            <a:r>
              <a:rPr lang="es-BO" dirty="0"/>
              <a:t>tienen deseo sexual</a:t>
            </a:r>
          </a:p>
          <a:p>
            <a:pPr marL="0" indent="0">
              <a:buNone/>
            </a:pPr>
            <a:r>
              <a:rPr lang="es-BO" dirty="0"/>
              <a:t>(son </a:t>
            </a:r>
            <a:r>
              <a:rPr lang="es-BO" dirty="0" smtClean="0"/>
              <a:t>eternos </a:t>
            </a:r>
            <a:r>
              <a:rPr lang="es-BO" dirty="0"/>
              <a:t>niños)</a:t>
            </a:r>
          </a:p>
          <a:p>
            <a:endParaRPr lang="es-BO" dirty="0"/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516063"/>
            <a:ext cx="1882642" cy="154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http://www.downmx.com/wp-content/uploads/2009/03/mamadown-300x2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" y="516064"/>
            <a:ext cx="1876602" cy="16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eltiempo.com/contenido/estilo-de-vida/educacion/IMAGEN/IMAGEN-15416862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79" y="525798"/>
            <a:ext cx="1872208" cy="16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15981" r="10322"/>
          <a:stretch/>
        </p:blipFill>
        <p:spPr>
          <a:xfrm>
            <a:off x="4272442" y="527309"/>
            <a:ext cx="1930726" cy="1626918"/>
          </a:xfrm>
          <a:prstGeom prst="rect">
            <a:avLst/>
          </a:prstGeom>
        </p:spPr>
      </p:pic>
      <p:pic>
        <p:nvPicPr>
          <p:cNvPr id="3074" name="Picture 2" descr="13 tipos de agresión sexual (características y efecto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28" y="516063"/>
            <a:ext cx="194635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2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2-07-04 at 12.52.45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360" y="116632"/>
            <a:ext cx="1123324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1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3352" y="-25183"/>
            <a:ext cx="1058517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s-ES" dirty="0" smtClean="0"/>
              <a:t> </a:t>
            </a:r>
            <a:r>
              <a:rPr lang="es-ES" sz="4000" dirty="0" smtClean="0">
                <a:solidFill>
                  <a:srgbClr val="0070C0"/>
                </a:solidFill>
              </a:rPr>
              <a:t>Prejuicios que crean BARRERAS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Miedos de los padres y madres, que sobreprotegen en exceso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Miedo </a:t>
            </a:r>
            <a:r>
              <a:rPr lang="es-ES" sz="2400" dirty="0" smtClean="0"/>
              <a:t>a que sus hijas se queden  </a:t>
            </a:r>
            <a:r>
              <a:rPr lang="es-ES" sz="2400" dirty="0"/>
              <a:t>embarazadas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 smtClean="0"/>
              <a:t>Que contraigan  </a:t>
            </a:r>
            <a:r>
              <a:rPr lang="es-ES" sz="2400" dirty="0"/>
              <a:t>enfermedades de trasmisión </a:t>
            </a:r>
            <a:r>
              <a:rPr lang="es-ES" sz="2400" dirty="0" smtClean="0"/>
              <a:t>sexual.</a:t>
            </a:r>
            <a:endParaRPr lang="es-E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Falta de </a:t>
            </a:r>
            <a:r>
              <a:rPr lang="es-ES" sz="2400" dirty="0" smtClean="0"/>
              <a:t>comunicación sobre el tema de educación sexual </a:t>
            </a:r>
            <a:endParaRPr lang="es-E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Que las personas </a:t>
            </a:r>
            <a:r>
              <a:rPr lang="es-ES" sz="2400" dirty="0">
                <a:solidFill>
                  <a:srgbClr val="002060"/>
                </a:solidFill>
              </a:rPr>
              <a:t>CON </a:t>
            </a:r>
            <a:r>
              <a:rPr lang="es-ES" sz="2400" dirty="0" smtClean="0">
                <a:solidFill>
                  <a:srgbClr val="002060"/>
                </a:solidFill>
              </a:rPr>
              <a:t>DISCAPACIDAD </a:t>
            </a:r>
            <a:r>
              <a:rPr lang="es-ES" sz="2400" dirty="0"/>
              <a:t>no necesitan tener una pareja o llegar al acto sexual, porque se piensa que no tienen estas necesidades.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No tiene espacios de </a:t>
            </a:r>
            <a:r>
              <a:rPr lang="es-ES" sz="2400" dirty="0" smtClean="0"/>
              <a:t>intimidad.</a:t>
            </a:r>
            <a:endParaRPr lang="es-E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Vergüenza por pedir permiso para este derecho a tener relaciones </a:t>
            </a:r>
            <a:r>
              <a:rPr lang="es-ES" sz="2400" dirty="0" smtClean="0"/>
              <a:t>sexuales.</a:t>
            </a:r>
            <a:endParaRPr lang="es-E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Se les niega el derecho a </a:t>
            </a:r>
            <a:r>
              <a:rPr lang="es-ES" sz="2400" dirty="0" smtClean="0"/>
              <a:t>la </a:t>
            </a:r>
            <a:r>
              <a:rPr lang="es-ES" sz="2400" dirty="0"/>
              <a:t>paternidad por que se considera que las PCDI no pueden hacerse cargo de sus </a:t>
            </a:r>
            <a:r>
              <a:rPr lang="es-ES" sz="2400" dirty="0" smtClean="0"/>
              <a:t>hijos/as.</a:t>
            </a:r>
            <a:endParaRPr lang="es-E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Están muy desinformados la sexualidad es un tabú.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400" dirty="0"/>
              <a:t>Y si no las ven con personas </a:t>
            </a:r>
            <a:r>
              <a:rPr lang="es-ES" sz="2400" dirty="0" smtClean="0"/>
              <a:t>normales, </a:t>
            </a:r>
            <a:r>
              <a:rPr lang="es-ES" sz="2400" dirty="0"/>
              <a:t>no las consideran para hablar sobre este tema.</a:t>
            </a:r>
          </a:p>
        </p:txBody>
      </p:sp>
    </p:spTree>
    <p:extLst>
      <p:ext uri="{BB962C8B-B14F-4D97-AF65-F5344CB8AC3E}">
        <p14:creationId xmlns:p14="http://schemas.microsoft.com/office/powerpoint/2010/main" val="677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9376" y="620688"/>
            <a:ext cx="11233248" cy="1575048"/>
          </a:xfrm>
        </p:spPr>
        <p:txBody>
          <a:bodyPr>
            <a:normAutofit fontScale="90000"/>
          </a:bodyPr>
          <a:lstStyle/>
          <a:p>
            <a:r>
              <a:rPr lang="es-BO" dirty="0" smtClean="0">
                <a:solidFill>
                  <a:srgbClr val="00B0F0"/>
                </a:solidFill>
              </a:rPr>
              <a:t>OBSERVEMOS NUESTRA REALIDAD </a:t>
            </a:r>
            <a:r>
              <a:rPr lang="es-BO" dirty="0" smtClean="0">
                <a:solidFill>
                  <a:srgbClr val="0070C0"/>
                </a:solidFill>
              </a:rPr>
              <a:t>Todo </a:t>
            </a:r>
            <a:r>
              <a:rPr lang="es-BO" dirty="0">
                <a:solidFill>
                  <a:srgbClr val="0070C0"/>
                </a:solidFill>
              </a:rPr>
              <a:t>debería ser </a:t>
            </a:r>
            <a:r>
              <a:rPr lang="es-BO" dirty="0" smtClean="0">
                <a:solidFill>
                  <a:srgbClr val="0070C0"/>
                </a:solidFill>
              </a:rPr>
              <a:t>igual PARA </a:t>
            </a:r>
            <a:r>
              <a:rPr lang="es-BO" dirty="0" smtClean="0">
                <a:solidFill>
                  <a:srgbClr val="00B0F0"/>
                </a:solidFill>
              </a:rPr>
              <a:t>TODOS</a:t>
            </a:r>
            <a:r>
              <a:rPr lang="es-BO" dirty="0" smtClean="0">
                <a:solidFill>
                  <a:srgbClr val="0070C0"/>
                </a:solidFill>
              </a:rPr>
              <a:t>  </a:t>
            </a:r>
            <a:r>
              <a:rPr lang="es-BO" dirty="0">
                <a:solidFill>
                  <a:srgbClr val="0070C0"/>
                </a:solidFill>
              </a:rPr>
              <a:t>pero </a:t>
            </a:r>
            <a:r>
              <a:rPr lang="es-BO" dirty="0">
                <a:solidFill>
                  <a:srgbClr val="00B0F0"/>
                </a:solidFill>
              </a:rPr>
              <a:t>TODO</a:t>
            </a:r>
            <a:r>
              <a:rPr lang="es-BO" dirty="0">
                <a:solidFill>
                  <a:srgbClr val="0070C0"/>
                </a:solidFill>
              </a:rPr>
              <a:t> no esta </a:t>
            </a:r>
            <a:r>
              <a:rPr lang="es-BO" dirty="0" smtClean="0">
                <a:solidFill>
                  <a:srgbClr val="0070C0"/>
                </a:solidFill>
              </a:rPr>
              <a:t>igual.</a:t>
            </a:r>
            <a:r>
              <a:rPr lang="es-BO" dirty="0">
                <a:solidFill>
                  <a:srgbClr val="0070C0"/>
                </a:solidFill>
              </a:rPr>
              <a:t/>
            </a:r>
            <a:br>
              <a:rPr lang="es-BO" dirty="0">
                <a:solidFill>
                  <a:srgbClr val="0070C0"/>
                </a:solidFill>
              </a:rPr>
            </a:br>
            <a:endParaRPr lang="es-BO" dirty="0">
              <a:solidFill>
                <a:srgbClr val="0070C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8206" y="1802498"/>
            <a:ext cx="6480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BO" sz="4000" dirty="0"/>
              <a:t>Menos </a:t>
            </a:r>
            <a:r>
              <a:rPr lang="es-BO" sz="4000" dirty="0" smtClean="0"/>
              <a:t>Información</a:t>
            </a:r>
            <a:endParaRPr lang="es-BO" sz="40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BO" sz="4000" dirty="0"/>
              <a:t>Menos desarrollo personal,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BO" sz="4000" dirty="0"/>
              <a:t>Menos desarrollo social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BO" sz="4000" dirty="0"/>
              <a:t>Menos Intimidad</a:t>
            </a:r>
          </a:p>
          <a:p>
            <a:endParaRPr lang="es-BO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59" y="4958447"/>
            <a:ext cx="2351987" cy="1733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899" y="4869160"/>
            <a:ext cx="2143125" cy="18228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485222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99456" y="2492896"/>
            <a:ext cx="828092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Artículo 16.</a:t>
            </a:r>
          </a:p>
          <a:p>
            <a:endParaRPr lang="es-ES" sz="2000" dirty="0">
              <a:latin typeface="Arial" pitchFamily="34" charset="0"/>
              <a:cs typeface="Arial" pitchFamily="34" charset="0"/>
            </a:endParaRPr>
          </a:p>
          <a:p>
            <a:r>
              <a:rPr lang="es-ES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Los hombres y las mujeres, a partir de la edad </a:t>
            </a:r>
            <a:r>
              <a:rPr lang="es-ES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núbil (edad de casarse) </a:t>
            </a:r>
            <a:r>
              <a:rPr lang="es-ES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tienen derecho, sin restricción alguna por motivos de raza, nacionalidad o religión, a casarse y fundar una familia, y disfrutarán de iguales derechos en cuanto al matrimonio, durante el matrimonio y en caso de disolución del matrimonio. 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439816" y="853734"/>
            <a:ext cx="27879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dirty="0" smtClean="0">
                <a:solidFill>
                  <a:srgbClr val="002060"/>
                </a:solidFill>
              </a:rPr>
              <a:t>SIN EMBARGO…</a:t>
            </a:r>
            <a:endParaRPr lang="es-BO" sz="3000" dirty="0">
              <a:solidFill>
                <a:srgbClr val="0020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9336" y="1520587"/>
            <a:ext cx="11153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2060"/>
                </a:solidFill>
              </a:rPr>
              <a:t>QUE NOS DICEN LOS DERECHOS HUMANOS EN RELACION A LA SEXUALIDAD DE LAS PERSONAS</a:t>
            </a:r>
            <a:endParaRPr lang="es-BO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39416" y="1772816"/>
            <a:ext cx="8738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002060"/>
                </a:solidFill>
              </a:rPr>
              <a:t>¿</a:t>
            </a:r>
            <a:r>
              <a:rPr lang="es-ES" sz="3200" b="1" dirty="0" smtClean="0">
                <a:solidFill>
                  <a:srgbClr val="002060"/>
                </a:solidFill>
              </a:rPr>
              <a:t>POR QUÉ LAS PERSONAS CON DISCAPACIDAD</a:t>
            </a:r>
          </a:p>
          <a:p>
            <a:r>
              <a:rPr lang="es-ES" sz="3200" b="1" dirty="0" smtClean="0">
                <a:solidFill>
                  <a:srgbClr val="002060"/>
                </a:solidFill>
              </a:rPr>
              <a:t>SON OBJETO DE DISCRIMINACION</a:t>
            </a:r>
          </a:p>
          <a:p>
            <a:r>
              <a:rPr lang="es-ES" sz="3200" b="1" dirty="0" smtClean="0">
                <a:solidFill>
                  <a:srgbClr val="002060"/>
                </a:solidFill>
              </a:rPr>
              <a:t> EN RELACION CON LA SEXUALIDAD?</a:t>
            </a:r>
            <a:endParaRPr lang="es-BO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lamada ovalada 1"/>
          <p:cNvSpPr/>
          <p:nvPr/>
        </p:nvSpPr>
        <p:spPr>
          <a:xfrm>
            <a:off x="1847528" y="1844824"/>
            <a:ext cx="6264696" cy="2808312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5000" b="1" dirty="0">
                <a:solidFill>
                  <a:srgbClr val="FFC000"/>
                </a:solidFill>
              </a:rPr>
              <a:t>¿Qué ES SEXUALIDAD?</a:t>
            </a:r>
            <a:endParaRPr lang="es-BO" sz="5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0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11424" y="470402"/>
            <a:ext cx="37444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/>
              <a:t>PREJUICIOS</a:t>
            </a:r>
          </a:p>
          <a:p>
            <a:pPr algn="just"/>
            <a:endParaRPr lang="es-ES" sz="2400" b="1" dirty="0">
              <a:solidFill>
                <a:srgbClr val="002060"/>
              </a:solidFill>
            </a:endParaRPr>
          </a:p>
          <a:p>
            <a:pPr algn="just"/>
            <a:r>
              <a:rPr lang="es-ES" sz="2400" b="1" dirty="0" smtClean="0">
                <a:solidFill>
                  <a:srgbClr val="002060"/>
                </a:solidFill>
              </a:rPr>
              <a:t>FALTA DE COHERENCIA</a:t>
            </a:r>
          </a:p>
          <a:p>
            <a:pPr algn="just"/>
            <a:endParaRPr lang="es-ES" sz="2400" b="1" dirty="0">
              <a:solidFill>
                <a:srgbClr val="002060"/>
              </a:solidFill>
            </a:endParaRPr>
          </a:p>
          <a:p>
            <a:pPr algn="just"/>
            <a:r>
              <a:rPr lang="es-ES" sz="2400" b="1" dirty="0" smtClean="0">
                <a:solidFill>
                  <a:srgbClr val="002060"/>
                </a:solidFill>
              </a:rPr>
              <a:t>FALTA DE INFORMACIÓN</a:t>
            </a:r>
            <a:endParaRPr lang="es-ES" sz="2400" b="1" dirty="0">
              <a:solidFill>
                <a:srgbClr val="002060"/>
              </a:solidFill>
            </a:endParaRPr>
          </a:p>
          <a:p>
            <a:pPr algn="just"/>
            <a:endParaRPr lang="es-ES" sz="2400" dirty="0"/>
          </a:p>
          <a:p>
            <a:pPr algn="just"/>
            <a:endParaRPr lang="es-ES" sz="2400" dirty="0"/>
          </a:p>
          <a:p>
            <a:pPr algn="just"/>
            <a:endParaRPr lang="es-ES" sz="2400" dirty="0"/>
          </a:p>
          <a:p>
            <a:pPr algn="just"/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56841"/>
          <a:stretch/>
        </p:blipFill>
        <p:spPr>
          <a:xfrm>
            <a:off x="4655840" y="1618470"/>
            <a:ext cx="4608512" cy="4536504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096000" y="1064430"/>
            <a:ext cx="4320480" cy="28623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>
                <a:solidFill>
                  <a:schemeClr val="tx1"/>
                </a:solidFill>
              </a:rPr>
              <a:t>Las personas con discapacidad intelectual no son ajenas a la violencia de genero, al abuso sexual o embarazos no deseados o enfermedades de transmisión sexual. Tampoco son ajenas a la necesidad de aprender a conocerse aceptarse y poder expresar </a:t>
            </a:r>
            <a:r>
              <a:rPr lang="es-ES" dirty="0" smtClean="0">
                <a:solidFill>
                  <a:schemeClr val="tx1"/>
                </a:solidFill>
              </a:rPr>
              <a:t>su erotismo </a:t>
            </a:r>
            <a:r>
              <a:rPr lang="es-ES" dirty="0">
                <a:solidFill>
                  <a:schemeClr val="tx1"/>
                </a:solidFill>
              </a:rPr>
              <a:t>de manera satisfactoria ni que se aplique en ellas el enfoque de </a:t>
            </a:r>
            <a:r>
              <a:rPr lang="es-ES" dirty="0" smtClean="0">
                <a:solidFill>
                  <a:schemeClr val="tx1"/>
                </a:solidFill>
              </a:rPr>
              <a:t>género</a:t>
            </a:r>
            <a:r>
              <a:rPr lang="es-ES" dirty="0">
                <a:solidFill>
                  <a:schemeClr val="tx1"/>
                </a:solidFill>
              </a:rPr>
              <a:t>. </a:t>
            </a:r>
            <a:endParaRPr lang="es-BO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02226" y="505841"/>
            <a:ext cx="53762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>
                <a:solidFill>
                  <a:srgbClr val="002060"/>
                </a:solidFill>
              </a:rPr>
              <a:t>LOS TIEMPOS HAN CAMBIADO</a:t>
            </a:r>
            <a:endParaRPr lang="es-BO" sz="3000" b="1" dirty="0">
              <a:solidFill>
                <a:srgbClr val="0020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9376" y="4006162"/>
            <a:ext cx="66239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Lo sexual esta en el día a día..</a:t>
            </a:r>
          </a:p>
          <a:p>
            <a:r>
              <a:rPr lang="es-ES" dirty="0"/>
              <a:t>-los programas de educación sexual en los centros educativos</a:t>
            </a:r>
          </a:p>
          <a:p>
            <a:r>
              <a:rPr lang="es-ES" dirty="0"/>
              <a:t>-recursos relacionados con salud sexual y reproductiva.</a:t>
            </a:r>
          </a:p>
          <a:p>
            <a:endParaRPr lang="es-ES" dirty="0"/>
          </a:p>
          <a:p>
            <a:r>
              <a:rPr lang="es-ES" dirty="0"/>
              <a:t>Estos recursos sirven para eliminar la violencia de </a:t>
            </a:r>
            <a:r>
              <a:rPr lang="es-ES" dirty="0" smtClean="0"/>
              <a:t>género</a:t>
            </a:r>
            <a:endParaRPr lang="es-ES" dirty="0"/>
          </a:p>
          <a:p>
            <a:r>
              <a:rPr lang="es-ES" dirty="0"/>
              <a:t>El abuso sexual los embarazos no deseados o para prevenir las</a:t>
            </a:r>
          </a:p>
          <a:p>
            <a:r>
              <a:rPr lang="es-ES" dirty="0"/>
              <a:t>enfermedades de transmisión sexual como el VIH sida.</a:t>
            </a:r>
          </a:p>
          <a:p>
            <a:endParaRPr lang="es-ES" dirty="0"/>
          </a:p>
          <a:p>
            <a:r>
              <a:rPr lang="es-ES" dirty="0">
                <a:solidFill>
                  <a:srgbClr val="002060"/>
                </a:solidFill>
              </a:rPr>
              <a:t>NO HACER NADA ES UN ERROR</a:t>
            </a:r>
            <a:endParaRPr lang="es-BO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3" b="93264" l="4981" r="586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506" y="165177"/>
            <a:ext cx="1841406" cy="13616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1400503"/>
            <a:ext cx="3672408" cy="2244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88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79376" y="764704"/>
            <a:ext cx="2776392" cy="233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b="1" dirty="0">
              <a:solidFill>
                <a:srgbClr val="365F91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b="1" dirty="0">
              <a:solidFill>
                <a:srgbClr val="365F91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800" b="1" i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Los tiempos los “estamos  cambiando”</a:t>
            </a: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35760" y="375047"/>
            <a:ext cx="5489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La sexualidad forma parte de la discapacidad</a:t>
            </a:r>
          </a:p>
          <a:p>
            <a:r>
              <a:rPr lang="es-ES" dirty="0"/>
              <a:t>La sexología debe incluir a la discapacidad</a:t>
            </a:r>
          </a:p>
          <a:p>
            <a:r>
              <a:rPr lang="es-ES" dirty="0"/>
              <a:t>y la discapacidad debe incluir la sexualidad de la persona </a:t>
            </a:r>
            <a:endParaRPr lang="es-BO" dirty="0"/>
          </a:p>
        </p:txBody>
      </p:sp>
      <p:sp>
        <p:nvSpPr>
          <p:cNvPr id="4" name="CuadroTexto 3"/>
          <p:cNvSpPr txBox="1"/>
          <p:nvPr/>
        </p:nvSpPr>
        <p:spPr>
          <a:xfrm>
            <a:off x="3944688" y="1484784"/>
            <a:ext cx="50863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Hay muchas experiencias en muchos centros</a:t>
            </a:r>
          </a:p>
          <a:p>
            <a:r>
              <a:rPr lang="es-ES" dirty="0"/>
              <a:t>Formación de profesionales</a:t>
            </a:r>
          </a:p>
          <a:p>
            <a:r>
              <a:rPr lang="es-ES" dirty="0"/>
              <a:t>Formación de familiares</a:t>
            </a:r>
          </a:p>
          <a:p>
            <a:r>
              <a:rPr lang="es-ES" dirty="0"/>
              <a:t>Formación de las propias personas con discapacidad.</a:t>
            </a:r>
            <a:endParaRPr lang="es-BO" dirty="0"/>
          </a:p>
        </p:txBody>
      </p:sp>
      <p:sp>
        <p:nvSpPr>
          <p:cNvPr id="5" name="CuadroTexto 4"/>
          <p:cNvSpPr txBox="1"/>
          <p:nvPr/>
        </p:nvSpPr>
        <p:spPr>
          <a:xfrm>
            <a:off x="4079776" y="2858944"/>
            <a:ext cx="3428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Es una exigencia de la propia persona </a:t>
            </a:r>
          </a:p>
          <a:p>
            <a:r>
              <a:rPr lang="es-ES" dirty="0"/>
              <a:t>Grupos de </a:t>
            </a:r>
            <a:r>
              <a:rPr lang="es-ES" dirty="0" err="1"/>
              <a:t>autoapoyo</a:t>
            </a:r>
            <a:endParaRPr lang="es-ES" dirty="0"/>
          </a:p>
          <a:p>
            <a:r>
              <a:rPr lang="es-ES" dirty="0"/>
              <a:t>Dar una voz para esta demanda</a:t>
            </a:r>
          </a:p>
        </p:txBody>
      </p:sp>
    </p:spTree>
    <p:extLst>
      <p:ext uri="{BB962C8B-B14F-4D97-AF65-F5344CB8AC3E}">
        <p14:creationId xmlns:p14="http://schemas.microsoft.com/office/powerpoint/2010/main" val="10159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551384" y="230942"/>
            <a:ext cx="328044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latin typeface="Arial" pitchFamily="34" charset="0"/>
                <a:cs typeface="Arial" pitchFamily="34" charset="0"/>
              </a:rPr>
              <a:t>Hablamos de sexualidad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latin typeface="Arial" pitchFamily="34" charset="0"/>
                <a:cs typeface="Arial" pitchFamily="34" charset="0"/>
              </a:rPr>
              <a:t> con MAYUSCULAS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dirty="0">
                <a:latin typeface="Arial" pitchFamily="34" charset="0"/>
                <a:cs typeface="Arial" pitchFamily="34" charset="0"/>
              </a:rPr>
              <a:t>(no solo de información, de reproducción o de pautas sobre algunas conductas)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295800" y="1988840"/>
            <a:ext cx="5400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Sin confundir sexualidad con relaciones sexuales, ni relaciones sexuales con coito.</a:t>
            </a:r>
          </a:p>
          <a:p>
            <a:r>
              <a:rPr lang="es-ES" sz="2000" dirty="0"/>
              <a:t>La sexualidad forma parte de todas y cada una de las personas. Y cada persona es única.</a:t>
            </a:r>
          </a:p>
          <a:p>
            <a:endParaRPr lang="es-ES" sz="2000" dirty="0"/>
          </a:p>
          <a:p>
            <a:r>
              <a:rPr lang="es-ES" sz="2000" dirty="0"/>
              <a:t>Única en como vive </a:t>
            </a:r>
            <a:r>
              <a:rPr lang="es-ES" sz="2000" dirty="0" smtClean="0"/>
              <a:t>su identidad</a:t>
            </a:r>
          </a:p>
          <a:p>
            <a:endParaRPr lang="es-ES" sz="2000" dirty="0"/>
          </a:p>
          <a:p>
            <a:r>
              <a:rPr lang="es-ES" sz="2000" dirty="0"/>
              <a:t>Única en </a:t>
            </a:r>
            <a:r>
              <a:rPr lang="es-ES" sz="2000" dirty="0" smtClean="0"/>
              <a:t>su </a:t>
            </a:r>
            <a:r>
              <a:rPr lang="es-ES" sz="2000" dirty="0"/>
              <a:t>orientación del </a:t>
            </a:r>
            <a:r>
              <a:rPr lang="es-ES" sz="2000" dirty="0" smtClean="0"/>
              <a:t>deseo</a:t>
            </a:r>
          </a:p>
          <a:p>
            <a:endParaRPr lang="es-ES" sz="2000" dirty="0"/>
          </a:p>
          <a:p>
            <a:r>
              <a:rPr lang="es-ES" sz="2000" dirty="0"/>
              <a:t>Única en como se expresa: con mucho o poco interés y con distintas necesidades y deseos.</a:t>
            </a:r>
            <a:endParaRPr lang="es-BO" sz="2000" dirty="0"/>
          </a:p>
        </p:txBody>
      </p:sp>
      <p:pic>
        <p:nvPicPr>
          <p:cNvPr id="1026" name="Picture 2" descr="Embrace | Dibujos de novios, Dibujos de abrazos, Lindos dibujos de pare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699902"/>
            <a:ext cx="1800225" cy="2825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70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>
                <a:solidFill>
                  <a:srgbClr val="002060"/>
                </a:solidFill>
              </a:rPr>
              <a:t>Objetivos base</a:t>
            </a:r>
            <a:endParaRPr lang="es-BO" dirty="0">
              <a:solidFill>
                <a:srgbClr val="00206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351584" y="1828671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002060"/>
                </a:solidFill>
              </a:rPr>
              <a:t>CONOCERSE</a:t>
            </a:r>
            <a:r>
              <a:rPr lang="es-BO" b="1" dirty="0"/>
              <a:t>: </a:t>
            </a:r>
            <a:r>
              <a:rPr lang="es-BO" dirty="0"/>
              <a:t>Como Eres, aprender sobre su cuerpo sus genitales y su sexualidad  (</a:t>
            </a:r>
            <a:r>
              <a:rPr lang="es-BO" dirty="0" err="1"/>
              <a:t>Sexuacion</a:t>
            </a:r>
            <a:r>
              <a:rPr lang="es-BO" dirty="0"/>
              <a:t>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351584" y="2780928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002060"/>
                </a:solidFill>
              </a:rPr>
              <a:t>ACEPTARSE:</a:t>
            </a:r>
            <a:r>
              <a:rPr lang="es-BO" dirty="0"/>
              <a:t> como vives. Como hombre, como mujer, homosexuales, bisexuales o heterosexuales y sentir que las demás personas les aceptan tal cual son  la (sexualidad)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384364" y="3861048"/>
            <a:ext cx="6159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b="1" dirty="0">
                <a:solidFill>
                  <a:srgbClr val="002060"/>
                </a:solidFill>
              </a:rPr>
              <a:t>SATISFACCIÓN</a:t>
            </a:r>
            <a:r>
              <a:rPr lang="es-BO" dirty="0">
                <a:solidFill>
                  <a:srgbClr val="002060"/>
                </a:solidFill>
              </a:rPr>
              <a:t>:</a:t>
            </a:r>
            <a:r>
              <a:rPr lang="es-BO" dirty="0"/>
              <a:t> Como te expresas; expresarse a gusto con intimidad y en las relaciones personales, sin sentir que las conductas sexuales son obligatorias. (erótica)</a:t>
            </a:r>
          </a:p>
        </p:txBody>
      </p:sp>
    </p:spTree>
    <p:extLst>
      <p:ext uri="{BB962C8B-B14F-4D97-AF65-F5344CB8AC3E}">
        <p14:creationId xmlns:p14="http://schemas.microsoft.com/office/powerpoint/2010/main" val="39919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lamada ovalada 1"/>
          <p:cNvSpPr/>
          <p:nvPr/>
        </p:nvSpPr>
        <p:spPr>
          <a:xfrm>
            <a:off x="983432" y="260648"/>
            <a:ext cx="4464496" cy="2448272"/>
          </a:xfrm>
          <a:prstGeom prst="wedgeEllipseCallout">
            <a:avLst>
              <a:gd name="adj1" fmla="val 57335"/>
              <a:gd name="adj2" fmla="val 343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Por todo esto se plantea algunas propuestas básicas para respetar a las personas y </a:t>
            </a:r>
            <a:r>
              <a:rPr lang="es-ES" dirty="0" smtClean="0"/>
              <a:t>su </a:t>
            </a:r>
            <a:r>
              <a:rPr lang="es-ES" dirty="0"/>
              <a:t>entorno.</a:t>
            </a:r>
          </a:p>
          <a:p>
            <a:pPr algn="ctr"/>
            <a:r>
              <a:rPr lang="es-ES" dirty="0"/>
              <a:t>Vamos a explicar a continuación. </a:t>
            </a:r>
            <a:endParaRPr lang="es-B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16" y="2852936"/>
            <a:ext cx="489654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0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1384" y="332656"/>
            <a:ext cx="3312484" cy="2016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BO" sz="3600" dirty="0"/>
          </a:p>
          <a:p>
            <a:pPr marL="0" indent="0" algn="ctr">
              <a:buNone/>
            </a:pPr>
            <a:r>
              <a:rPr lang="es-BO" sz="2000" b="1" dirty="0" smtClean="0">
                <a:solidFill>
                  <a:srgbClr val="002060"/>
                </a:solidFill>
              </a:rPr>
              <a:t>Propuestas básicas sobre las personas con discapacidad intelectual </a:t>
            </a:r>
          </a:p>
          <a:p>
            <a:pPr marL="0" indent="0" algn="ct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ctr">
              <a:buNone/>
            </a:pPr>
            <a:endParaRPr lang="es-BO" sz="3600" dirty="0"/>
          </a:p>
          <a:p>
            <a:endParaRPr lang="es-BO" dirty="0"/>
          </a:p>
        </p:txBody>
      </p:sp>
      <p:sp>
        <p:nvSpPr>
          <p:cNvPr id="4" name="CuadroTexto 3"/>
          <p:cNvSpPr txBox="1"/>
          <p:nvPr/>
        </p:nvSpPr>
        <p:spPr>
          <a:xfrm>
            <a:off x="4439816" y="332656"/>
            <a:ext cx="575337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Respetar a todas las personas</a:t>
            </a:r>
          </a:p>
          <a:p>
            <a:r>
              <a:rPr lang="es-ES" dirty="0"/>
              <a:t> sin importar sus necesidades de </a:t>
            </a:r>
            <a:r>
              <a:rPr lang="es-ES" dirty="0" smtClean="0"/>
              <a:t>apoyo.</a:t>
            </a:r>
            <a:endParaRPr lang="es-ES" dirty="0"/>
          </a:p>
          <a:p>
            <a:r>
              <a:rPr lang="es-ES" dirty="0"/>
              <a:t>Recordar que cada </a:t>
            </a:r>
            <a:r>
              <a:rPr lang="es-ES" dirty="0" smtClean="0"/>
              <a:t>persona </a:t>
            </a:r>
            <a:r>
              <a:rPr lang="es-ES" dirty="0"/>
              <a:t>es única y diferente,</a:t>
            </a:r>
          </a:p>
          <a:p>
            <a:r>
              <a:rPr lang="es-ES" dirty="0"/>
              <a:t>así que su sexualidad también.</a:t>
            </a:r>
          </a:p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Información y educación sexual</a:t>
            </a:r>
          </a:p>
          <a:p>
            <a:r>
              <a:rPr lang="es-ES" dirty="0"/>
              <a:t>Hablar de sexualidad con naturalidad y sin miedo</a:t>
            </a:r>
          </a:p>
          <a:p>
            <a:r>
              <a:rPr lang="es-ES" dirty="0"/>
              <a:t>Ofrecer educación y materiales adaptados a sus necesidades.</a:t>
            </a:r>
          </a:p>
          <a:p>
            <a:r>
              <a:rPr lang="es-ES" dirty="0"/>
              <a:t>Facilitar espacios donde compartir experiencias y dudas.</a:t>
            </a:r>
          </a:p>
          <a:p>
            <a:endParaRPr lang="es-ES" dirty="0"/>
          </a:p>
          <a:p>
            <a:r>
              <a:rPr lang="es-ES" b="1" dirty="0" smtClean="0">
                <a:solidFill>
                  <a:srgbClr val="0070C0"/>
                </a:solidFill>
              </a:rPr>
              <a:t>Intimidad</a:t>
            </a:r>
            <a:endParaRPr lang="es-ES" dirty="0"/>
          </a:p>
          <a:p>
            <a:r>
              <a:rPr lang="es-ES" dirty="0"/>
              <a:t>Ofrecer espacios y oportunidades para estar a solas</a:t>
            </a:r>
          </a:p>
          <a:p>
            <a:r>
              <a:rPr lang="es-ES" dirty="0"/>
              <a:t>O tener conductas sexuales.</a:t>
            </a:r>
          </a:p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Respeto por sus cuerpo y </a:t>
            </a:r>
            <a:r>
              <a:rPr lang="es-ES" b="1" dirty="0" smtClean="0">
                <a:solidFill>
                  <a:srgbClr val="0070C0"/>
                </a:solidFill>
              </a:rPr>
              <a:t>su </a:t>
            </a:r>
            <a:r>
              <a:rPr lang="es-ES" b="1" dirty="0">
                <a:solidFill>
                  <a:srgbClr val="0070C0"/>
                </a:solidFill>
              </a:rPr>
              <a:t>intimidad</a:t>
            </a:r>
          </a:p>
          <a:p>
            <a:r>
              <a:rPr lang="es-ES" dirty="0"/>
              <a:t>Enseñar que cada persona es dueña de sus cuerpo</a:t>
            </a:r>
          </a:p>
          <a:p>
            <a:r>
              <a:rPr lang="es-ES" dirty="0"/>
              <a:t>Prestar apoyos con respeto</a:t>
            </a:r>
          </a:p>
          <a:p>
            <a:r>
              <a:rPr lang="es-ES" dirty="0"/>
              <a:t>Y con el permiso de la persona.</a:t>
            </a:r>
          </a:p>
          <a:p>
            <a:endParaRPr lang="es-B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45" y="2372036"/>
            <a:ext cx="3570362" cy="3570362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85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479376" y="476672"/>
            <a:ext cx="3312484" cy="237626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BO" sz="3600" dirty="0"/>
          </a:p>
          <a:p>
            <a:pPr marL="0" indent="0" algn="ctr">
              <a:buNone/>
            </a:pPr>
            <a:r>
              <a:rPr lang="es-BO" dirty="0">
                <a:solidFill>
                  <a:srgbClr val="002060"/>
                </a:solidFill>
              </a:rPr>
              <a:t>Propuestas básicas sobre las personas con discapacidad intelectual </a:t>
            </a:r>
          </a:p>
          <a:p>
            <a:pPr marL="0" indent="0" algn="ct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ctr">
              <a:buNone/>
            </a:pPr>
            <a:endParaRPr lang="es-BO" sz="3600" dirty="0"/>
          </a:p>
          <a:p>
            <a:endParaRPr lang="es-BO" dirty="0"/>
          </a:p>
        </p:txBody>
      </p:sp>
      <p:sp>
        <p:nvSpPr>
          <p:cNvPr id="4" name="CuadroTexto 3"/>
          <p:cNvSpPr txBox="1"/>
          <p:nvPr/>
        </p:nvSpPr>
        <p:spPr>
          <a:xfrm>
            <a:off x="4007768" y="260648"/>
            <a:ext cx="57533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Autonomía y autodeterminación</a:t>
            </a:r>
          </a:p>
          <a:p>
            <a:r>
              <a:rPr lang="es-ES" dirty="0"/>
              <a:t>Permitir que las personas tomen sus propias decisiones.</a:t>
            </a:r>
          </a:p>
          <a:p>
            <a:r>
              <a:rPr lang="es-ES" dirty="0"/>
              <a:t>Tomar decisiones es necesario para crecer y expresar los deseos y necesidades de cada uno de cada una.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Identidad de </a:t>
            </a:r>
            <a:r>
              <a:rPr lang="es-ES" b="1" dirty="0" smtClean="0">
                <a:solidFill>
                  <a:srgbClr val="0070C0"/>
                </a:solidFill>
              </a:rPr>
              <a:t>género </a:t>
            </a:r>
            <a:r>
              <a:rPr lang="es-ES" b="1" dirty="0">
                <a:solidFill>
                  <a:srgbClr val="0070C0"/>
                </a:solidFill>
              </a:rPr>
              <a:t>y orientación sexual</a:t>
            </a:r>
          </a:p>
          <a:p>
            <a:r>
              <a:rPr lang="es-ES" dirty="0"/>
              <a:t>Facilitar que las personas expresen su orientación</a:t>
            </a:r>
          </a:p>
          <a:p>
            <a:r>
              <a:rPr lang="es-ES" dirty="0"/>
              <a:t>y su identidad sexual con libertad.</a:t>
            </a:r>
          </a:p>
          <a:p>
            <a:r>
              <a:rPr lang="es-ES" dirty="0"/>
              <a:t>Ofrecer ejemplos positivos de diferentes sexualidades que ayuden a eliminar ideas falsas de mitos sobre discapacidad.</a:t>
            </a:r>
          </a:p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Relaciones personales</a:t>
            </a:r>
          </a:p>
          <a:p>
            <a:r>
              <a:rPr lang="es-ES" dirty="0"/>
              <a:t>Facilitar oportunidades para tener relaciones personales</a:t>
            </a:r>
          </a:p>
          <a:p>
            <a:r>
              <a:rPr lang="es-ES" dirty="0"/>
              <a:t>Es decir que las relaciones se basen en respeto donde ninguna persona es </a:t>
            </a:r>
            <a:r>
              <a:rPr lang="es-ES" dirty="0" smtClean="0"/>
              <a:t>más </a:t>
            </a:r>
            <a:r>
              <a:rPr lang="es-ES" dirty="0"/>
              <a:t>importante o mejor que otra.</a:t>
            </a:r>
            <a:endParaRPr lang="es-B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46" y="2835460"/>
            <a:ext cx="2517744" cy="33569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0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335360" y="548680"/>
            <a:ext cx="3312484" cy="237626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BO" sz="3600" dirty="0"/>
          </a:p>
          <a:p>
            <a:pPr marL="0" indent="0" algn="ctr">
              <a:buNone/>
            </a:pPr>
            <a:r>
              <a:rPr lang="es-BO" dirty="0">
                <a:solidFill>
                  <a:srgbClr val="002060"/>
                </a:solidFill>
              </a:rPr>
              <a:t>Propuestas básicas sobre las personas con discapacidad intelectual </a:t>
            </a:r>
          </a:p>
          <a:p>
            <a:pPr marL="0" indent="0" algn="ct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ctr">
              <a:buNone/>
            </a:pPr>
            <a:endParaRPr lang="es-BO" sz="3600" dirty="0"/>
          </a:p>
          <a:p>
            <a:endParaRPr lang="es-BO" dirty="0"/>
          </a:p>
        </p:txBody>
      </p:sp>
      <p:sp>
        <p:nvSpPr>
          <p:cNvPr id="3" name="CuadroTexto 2"/>
          <p:cNvSpPr txBox="1"/>
          <p:nvPr/>
        </p:nvSpPr>
        <p:spPr>
          <a:xfrm>
            <a:off x="4007768" y="404664"/>
            <a:ext cx="57533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Apoyos necesarios</a:t>
            </a:r>
          </a:p>
          <a:p>
            <a:r>
              <a:rPr lang="es-ES" dirty="0"/>
              <a:t>Dar apoyos necesarios para expresar y disfrutar la sexualidad.</a:t>
            </a:r>
          </a:p>
          <a:p>
            <a:r>
              <a:rPr lang="es-ES" dirty="0"/>
              <a:t>Los apoyos se dan con el respeto a la libertad y los derechos de todos y todas las personas que participen en una relación.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Orientación de </a:t>
            </a:r>
            <a:r>
              <a:rPr lang="es-ES" b="1" dirty="0" smtClean="0">
                <a:solidFill>
                  <a:srgbClr val="0070C0"/>
                </a:solidFill>
              </a:rPr>
              <a:t>género</a:t>
            </a:r>
            <a:endParaRPr lang="es-ES" b="1" dirty="0">
              <a:solidFill>
                <a:srgbClr val="0070C0"/>
              </a:solidFill>
            </a:endParaRPr>
          </a:p>
          <a:p>
            <a:r>
              <a:rPr lang="es-ES" dirty="0"/>
              <a:t>Apoyar ideas y conductas que desarrollen la igualdad.</a:t>
            </a:r>
          </a:p>
          <a:p>
            <a:r>
              <a:rPr lang="es-ES" dirty="0"/>
              <a:t>Apoyar especialmente a las mujeres para que tomen sus </a:t>
            </a:r>
            <a:r>
              <a:rPr lang="es-ES" dirty="0" smtClean="0"/>
              <a:t>propias </a:t>
            </a:r>
            <a:r>
              <a:rPr lang="es-ES" dirty="0"/>
              <a:t>decisiones.</a:t>
            </a:r>
          </a:p>
          <a:p>
            <a:r>
              <a:rPr lang="es-ES" dirty="0"/>
              <a:t>Sobre todo  las mujeres en situaciones muy vulnerables.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67" b="74847" l="38065" r="603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1944" y="2060848"/>
            <a:ext cx="2952750" cy="15525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14" y="3484052"/>
            <a:ext cx="2619375" cy="2465228"/>
          </a:xfrm>
          <a:prstGeom prst="snip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90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09127" y="404664"/>
            <a:ext cx="575337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Respeta a toda la familia a la familia cercana y </a:t>
            </a:r>
            <a:r>
              <a:rPr lang="es-ES" b="1" dirty="0" smtClean="0"/>
              <a:t>a la </a:t>
            </a:r>
            <a:r>
              <a:rPr lang="es-ES" b="1" dirty="0"/>
              <a:t>familia lejana.</a:t>
            </a:r>
          </a:p>
          <a:p>
            <a:r>
              <a:rPr lang="es-ES" b="1" dirty="0"/>
              <a:t>También llamamos familia a las personas que forman arte de la red de apoyo.</a:t>
            </a:r>
          </a:p>
          <a:p>
            <a:endParaRPr lang="es-ES" b="1" dirty="0"/>
          </a:p>
          <a:p>
            <a:r>
              <a:rPr lang="es-ES" b="1" dirty="0">
                <a:solidFill>
                  <a:srgbClr val="0070C0"/>
                </a:solidFill>
              </a:rPr>
              <a:t>Información sobre sexualidad</a:t>
            </a:r>
          </a:p>
          <a:p>
            <a:r>
              <a:rPr lang="es-ES" dirty="0"/>
              <a:t>Apoyar para que la familia conozca mas sobre este tema.</a:t>
            </a:r>
          </a:p>
          <a:p>
            <a:r>
              <a:rPr lang="es-ES" dirty="0"/>
              <a:t>Facilitar oportunidades para que las personas con discapacidad hablen sobre este tema con sus familias</a:t>
            </a:r>
          </a:p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Formación para educar en sexualidad</a:t>
            </a:r>
          </a:p>
          <a:p>
            <a:r>
              <a:rPr lang="es-ES" dirty="0"/>
              <a:t>Enseñar habilidades a las familias para que hablen de sexualidad con naturalidad</a:t>
            </a:r>
          </a:p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Compromiso de coordinación</a:t>
            </a:r>
          </a:p>
          <a:p>
            <a:r>
              <a:rPr lang="es-ES" dirty="0"/>
              <a:t>Ayudar a que la familia y los profesionales compartan información y se comporten con las mismas ideas y objetivos para acompañar a la persona en el desarrollo de su sexualidad.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191344" y="0"/>
            <a:ext cx="3312484" cy="237626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BO" sz="3600" dirty="0"/>
          </a:p>
          <a:p>
            <a:pPr marL="0" indent="0" algn="ctr">
              <a:buNone/>
            </a:pPr>
            <a:r>
              <a:rPr lang="es-BO" sz="3200" dirty="0">
                <a:solidFill>
                  <a:srgbClr val="002060"/>
                </a:solidFill>
              </a:rPr>
              <a:t>Propuestas básicas para las familias</a:t>
            </a:r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ctr">
              <a:buNone/>
            </a:pPr>
            <a:endParaRPr lang="es-BO" sz="3600" dirty="0"/>
          </a:p>
          <a:p>
            <a:endParaRPr lang="es-B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 b="38450"/>
          <a:stretch/>
        </p:blipFill>
        <p:spPr>
          <a:xfrm>
            <a:off x="191344" y="2780928"/>
            <a:ext cx="3199292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0472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911424" y="188640"/>
            <a:ext cx="7776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sz="2800" b="1" dirty="0">
              <a:solidFill>
                <a:srgbClr val="FF0000"/>
              </a:solidFill>
            </a:endParaRPr>
          </a:p>
          <a:p>
            <a:pPr algn="just"/>
            <a:r>
              <a:rPr lang="es-ES" sz="2800" b="1" dirty="0">
                <a:solidFill>
                  <a:srgbClr val="002060"/>
                </a:solidFill>
              </a:rPr>
              <a:t>La sexualidad  es…</a:t>
            </a:r>
          </a:p>
          <a:p>
            <a:pPr algn="just"/>
            <a:endParaRPr lang="es-ES" sz="2400" b="1" dirty="0"/>
          </a:p>
          <a:p>
            <a:pPr algn="ctr"/>
            <a:r>
              <a:rPr lang="es-ES" sz="2400" b="1" dirty="0"/>
              <a:t>  </a:t>
            </a:r>
            <a:r>
              <a:rPr lang="es-ES" sz="2400" b="1" dirty="0" smtClean="0"/>
              <a:t>…mucho mas que el acto sexual o coito. Involucra tu cuerpo, orientación sexual y tus sentimientos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2420888"/>
            <a:ext cx="7272808" cy="4176464"/>
          </a:xfrm>
          <a:prstGeom prst="round2Diag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551384" y="440668"/>
            <a:ext cx="3312484" cy="23762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BO" sz="3600" dirty="0"/>
          </a:p>
          <a:p>
            <a:pPr marL="0" indent="0" algn="ctr">
              <a:buNone/>
            </a:pPr>
            <a:r>
              <a:rPr lang="es-BO" sz="3000" dirty="0">
                <a:solidFill>
                  <a:srgbClr val="002060"/>
                </a:solidFill>
              </a:rPr>
              <a:t>Propuestas básicas sobre los profesionales y las personas voluntarias</a:t>
            </a:r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ctr">
              <a:buNone/>
            </a:pPr>
            <a:endParaRPr lang="es-BO" sz="3600" dirty="0"/>
          </a:p>
          <a:p>
            <a:endParaRPr lang="es-BO" dirty="0"/>
          </a:p>
        </p:txBody>
      </p:sp>
      <p:sp>
        <p:nvSpPr>
          <p:cNvPr id="3" name="CuadroTexto 2"/>
          <p:cNvSpPr txBox="1"/>
          <p:nvPr/>
        </p:nvSpPr>
        <p:spPr>
          <a:xfrm>
            <a:off x="4295800" y="1628800"/>
            <a:ext cx="57533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</a:rPr>
              <a:t>Formación en educación sexual</a:t>
            </a:r>
          </a:p>
          <a:p>
            <a:r>
              <a:rPr lang="es-ES" sz="2000" dirty="0"/>
              <a:t>Enseñarles conocimientos, habilidades y actitudes para atender y educar en sexualidad a las personas que atienden.</a:t>
            </a:r>
          </a:p>
          <a:p>
            <a:endParaRPr lang="es-ES" sz="2000" dirty="0"/>
          </a:p>
          <a:p>
            <a:r>
              <a:rPr lang="es-ES" sz="2000" b="1" dirty="0">
                <a:solidFill>
                  <a:srgbClr val="0070C0"/>
                </a:solidFill>
              </a:rPr>
              <a:t>Protocolo de atención a la sexualidad</a:t>
            </a:r>
          </a:p>
          <a:p>
            <a:r>
              <a:rPr lang="es-ES" sz="2000" dirty="0"/>
              <a:t>Este protocolo es un manuela con pautas y criterios para garantizar la intimidad de las personas con discapacidad y una atención, educación y apoyos adecuados</a:t>
            </a:r>
            <a:r>
              <a:rPr lang="es-ES" sz="2000" dirty="0" smtClean="0"/>
              <a:t>.</a:t>
            </a:r>
            <a:endParaRPr lang="es-ES" sz="2000" dirty="0"/>
          </a:p>
          <a:p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 r="9002" b="38450"/>
          <a:stretch/>
        </p:blipFill>
        <p:spPr>
          <a:xfrm>
            <a:off x="407368" y="3068960"/>
            <a:ext cx="3672408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4295800" y="5445224"/>
            <a:ext cx="64814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¿</a:t>
            </a:r>
            <a:r>
              <a:rPr lang="es-ES" sz="2600" b="1" dirty="0" smtClean="0">
                <a:solidFill>
                  <a:srgbClr val="002060"/>
                </a:solidFill>
              </a:rPr>
              <a:t>QUE HACEMOS?</a:t>
            </a:r>
          </a:p>
          <a:p>
            <a:r>
              <a:rPr lang="es-ES" sz="2600" dirty="0" smtClean="0">
                <a:solidFill>
                  <a:srgbClr val="002060"/>
                </a:solidFill>
              </a:rPr>
              <a:t>Tener siempre presente esta red de apoyo</a:t>
            </a:r>
            <a:endParaRPr lang="es-BO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23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-168696" y="116632"/>
            <a:ext cx="3312484" cy="237626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BO" sz="3600" dirty="0"/>
          </a:p>
          <a:p>
            <a:pPr marL="0" indent="0" algn="ctr">
              <a:buNone/>
            </a:pPr>
            <a:r>
              <a:rPr lang="es-BO" sz="3000" dirty="0">
                <a:solidFill>
                  <a:srgbClr val="002060"/>
                </a:solidFill>
              </a:rPr>
              <a:t>Propuestas básicas para la sociedad</a:t>
            </a:r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r">
              <a:buNone/>
            </a:pPr>
            <a:endParaRPr lang="es-BO" sz="1600" dirty="0"/>
          </a:p>
          <a:p>
            <a:pPr marL="0" indent="0" algn="ctr">
              <a:buNone/>
            </a:pPr>
            <a:endParaRPr lang="es-BO" sz="3600" dirty="0"/>
          </a:p>
          <a:p>
            <a:endParaRPr lang="es-BO" dirty="0"/>
          </a:p>
        </p:txBody>
      </p:sp>
      <p:sp>
        <p:nvSpPr>
          <p:cNvPr id="3" name="CuadroTexto 2"/>
          <p:cNvSpPr txBox="1"/>
          <p:nvPr/>
        </p:nvSpPr>
        <p:spPr>
          <a:xfrm>
            <a:off x="2495601" y="2060849"/>
            <a:ext cx="71287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b="1" dirty="0">
              <a:solidFill>
                <a:srgbClr val="0070C0"/>
              </a:solidFill>
            </a:endParaRPr>
          </a:p>
          <a:p>
            <a:r>
              <a:rPr lang="es-ES" b="1" dirty="0">
                <a:solidFill>
                  <a:srgbClr val="0070C0"/>
                </a:solidFill>
              </a:rPr>
              <a:t>Llamamos sociedad a los ciudadanos y ciudadanas a la administración </a:t>
            </a:r>
            <a:r>
              <a:rPr lang="es-ES" b="1" dirty="0" smtClean="0">
                <a:solidFill>
                  <a:srgbClr val="0070C0"/>
                </a:solidFill>
              </a:rPr>
              <a:t>pública  </a:t>
            </a:r>
            <a:r>
              <a:rPr lang="es-ES" b="1" dirty="0">
                <a:solidFill>
                  <a:srgbClr val="0070C0"/>
                </a:solidFill>
              </a:rPr>
              <a:t>a los medios de comunicación y las expresiones artísticas.</a:t>
            </a:r>
          </a:p>
          <a:p>
            <a:r>
              <a:rPr lang="es-ES" dirty="0"/>
              <a:t>A la sociedad se le </a:t>
            </a:r>
            <a:r>
              <a:rPr lang="es-ES" dirty="0" smtClean="0"/>
              <a:t>pide…</a:t>
            </a:r>
          </a:p>
          <a:p>
            <a:endParaRPr lang="es-ES" dirty="0"/>
          </a:p>
          <a:p>
            <a:r>
              <a:rPr lang="es-ES" dirty="0"/>
              <a:t>Que evite repetir los mitos y las ideas falsas sobre la sexualidad de las personas con discapacidad que les dificulta ejercer sus derechos.</a:t>
            </a:r>
          </a:p>
          <a:p>
            <a:r>
              <a:rPr lang="es-ES" dirty="0"/>
              <a:t>Que la administración publica ofrezca recursos sociales y de salud que sean accesibles a todas las personas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 smtClean="0"/>
              <a:t>Que </a:t>
            </a:r>
            <a:r>
              <a:rPr lang="es-ES" dirty="0"/>
              <a:t>la administración publica ofrezca la misma atención a todas las personas, porque todas las personas pasan por las mismas edades.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547526"/>
            <a:ext cx="6408712" cy="1514475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2619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9542" y="242173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0070C0"/>
                </a:solidFill>
              </a:rPr>
              <a:t>Retos del futuro</a:t>
            </a:r>
          </a:p>
          <a:p>
            <a:r>
              <a:rPr lang="es-ES" sz="3200" dirty="0">
                <a:solidFill>
                  <a:srgbClr val="002060"/>
                </a:solidFill>
              </a:rPr>
              <a:t>El futuro depende de todos y cada uno de nosotros y </a:t>
            </a:r>
            <a:r>
              <a:rPr lang="es-ES" sz="3200" dirty="0" smtClean="0">
                <a:solidFill>
                  <a:srgbClr val="002060"/>
                </a:solidFill>
              </a:rPr>
              <a:t>nosotras.</a:t>
            </a:r>
            <a:endParaRPr lang="es-BO" sz="3200" dirty="0">
              <a:solidFill>
                <a:srgbClr val="00206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91544" y="5079717"/>
            <a:ext cx="5530127" cy="1514773"/>
          </a:xfrm>
          <a:prstGeom prst="flowChartConnector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002060"/>
                </a:solidFill>
              </a:rPr>
              <a:t>Se tu el cambio que quieres en el mundo</a:t>
            </a:r>
            <a:endParaRPr lang="es-BO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Focos De Colores - Banco de fotos e imágenes de stock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t="3922" r="6120" b="6424"/>
          <a:stretch/>
        </p:blipFill>
        <p:spPr bwMode="auto">
          <a:xfrm>
            <a:off x="1055440" y="2178202"/>
            <a:ext cx="3434670" cy="27876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,225,310 imágenes de Cerebro - Imágenes, fotos y vectores de stock | 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178202"/>
            <a:ext cx="3326150" cy="250413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lamada ovalada 5"/>
          <p:cNvSpPr/>
          <p:nvPr/>
        </p:nvSpPr>
        <p:spPr>
          <a:xfrm>
            <a:off x="7782503" y="4376011"/>
            <a:ext cx="1681336" cy="612648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/>
              <a:t>MENTE POSITIVA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8153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548680"/>
            <a:ext cx="5832648" cy="4752527"/>
          </a:xfrm>
          <a:prstGeom prst="snipRound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b="14300"/>
          <a:stretch/>
        </p:blipFill>
        <p:spPr>
          <a:xfrm>
            <a:off x="6888088" y="2276872"/>
            <a:ext cx="3528392" cy="4248472"/>
          </a:xfrm>
          <a:prstGeom prst="heart">
            <a:avLst/>
          </a:prstGeom>
          <a:effectLst>
            <a:glow rad="12700">
              <a:schemeClr val="accent1">
                <a:alpha val="40000"/>
              </a:schemeClr>
            </a:glow>
            <a:outerShdw blurRad="12700" dist="50800" dir="5400000" algn="ctr" rotWithShape="0">
              <a:srgbClr val="000000">
                <a:alpha val="43137"/>
              </a:srgbClr>
            </a:outerShdw>
          </a:effectLst>
          <a:scene3d>
            <a:camera prst="perspectiveFron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843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915" y="3717032"/>
            <a:ext cx="8596668" cy="723252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2060"/>
                </a:solidFill>
              </a:rPr>
              <a:t>Bibliografía de referencia</a:t>
            </a:r>
            <a:endParaRPr lang="es-BO" dirty="0">
              <a:solidFill>
                <a:srgbClr val="00206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BO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es-BO" dirty="0" smtClean="0">
                <a:solidFill>
                  <a:schemeClr val="tx1"/>
                </a:solidFill>
                <a:hlinkClick r:id="rId2"/>
              </a:rPr>
              <a:t>www.youtube.com/watch?v=cZYZzr1G2iQ&amp;ab_channel=SaludSexual</a:t>
            </a:r>
            <a:endParaRPr lang="es-BO" dirty="0">
              <a:solidFill>
                <a:schemeClr val="tx1"/>
              </a:solidFill>
            </a:endParaRPr>
          </a:p>
          <a:p>
            <a:r>
              <a:rPr lang="es-BO" dirty="0"/>
              <a:t>https://www.youtube.com/watch?v=5S_dD-7Nslo&amp;t=6s&amp;ab_channel=CanalOncehttps://www.youtube.com/watch?v=HF-CeAeRcM4&amp;ab_channel=Plenainclusi%C3%B3n</a:t>
            </a:r>
          </a:p>
        </p:txBody>
      </p:sp>
    </p:spTree>
    <p:extLst>
      <p:ext uri="{BB962C8B-B14F-4D97-AF65-F5344CB8AC3E}">
        <p14:creationId xmlns:p14="http://schemas.microsoft.com/office/powerpoint/2010/main" val="27172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444489"/>
              </p:ext>
            </p:extLst>
          </p:nvPr>
        </p:nvGraphicFramePr>
        <p:xfrm>
          <a:off x="479376" y="844331"/>
          <a:ext cx="10225136" cy="124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encrypted-tbn1.gstatic.com/images?q=tbn:ANd9GcRt-A_bGZepdrOrkn-DLp4aULT54jvM_CpIFaydhlB2SzdBw1X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651403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8" y="2687498"/>
            <a:ext cx="181649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977281"/>
              </p:ext>
            </p:extLst>
          </p:nvPr>
        </p:nvGraphicFramePr>
        <p:xfrm>
          <a:off x="553932" y="5208448"/>
          <a:ext cx="10438612" cy="124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5 Flecha abajo"/>
          <p:cNvSpPr/>
          <p:nvPr/>
        </p:nvSpPr>
        <p:spPr>
          <a:xfrm>
            <a:off x="1499555" y="2130238"/>
            <a:ext cx="360040" cy="48951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2" name="11 Flecha abajo"/>
          <p:cNvSpPr/>
          <p:nvPr/>
        </p:nvSpPr>
        <p:spPr>
          <a:xfrm>
            <a:off x="3990582" y="2095047"/>
            <a:ext cx="360040" cy="48951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4" name="13 Flecha abajo"/>
          <p:cNvSpPr/>
          <p:nvPr/>
        </p:nvSpPr>
        <p:spPr>
          <a:xfrm>
            <a:off x="6861195" y="2107413"/>
            <a:ext cx="360040" cy="477144"/>
          </a:xfrm>
          <a:prstGeom prst="downArrow">
            <a:avLst>
              <a:gd name="adj1" fmla="val 63193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5" name="14 Flecha abajo"/>
          <p:cNvSpPr/>
          <p:nvPr/>
        </p:nvSpPr>
        <p:spPr>
          <a:xfrm>
            <a:off x="6996435" y="4427481"/>
            <a:ext cx="360040" cy="48951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6" name="15 Flecha abajo"/>
          <p:cNvSpPr/>
          <p:nvPr/>
        </p:nvSpPr>
        <p:spPr>
          <a:xfrm>
            <a:off x="3990582" y="4644946"/>
            <a:ext cx="360040" cy="48951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18" name="17 Flecha abajo"/>
          <p:cNvSpPr/>
          <p:nvPr/>
        </p:nvSpPr>
        <p:spPr>
          <a:xfrm>
            <a:off x="1499555" y="4672236"/>
            <a:ext cx="360040" cy="48951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3" name="AutoShape 2" descr="data:image/jpeg;base64,/9j/4AAQSkZJRgABAQAAAQABAAD/2wCEAAkGBxQQEhQUEBQVFBQUFBQUFRAPEBQPFBAUFRQWFhQUFRQYHCggGBolHBQUITEhJSkrLi4uFx8zODMsNygtLiwBCgoKDg0OGxAQGywkICQsLCwsLCwsLCwsLCwsLCwsLCwsLCwsLCwsLCwsLCwsLCwsLCwsLCwsLCwsLCwsLCwsLP/AABEIALcBFAMBIgACEQEDEQH/xAAcAAABBQEBAQAAAAAAAAAAAAAAAQIDBAUGBwj/xAA9EAACAQIEAwUFBgQFBQAAAAABAgADEQQSITEFQVEGE2FxgSIykaHBB0JSsdHwFCNykhViouHxJCVDU4L/xAAZAQEAAwEBAAAAAAAAAAAAAAAAAQIEAwX/xAAmEQACAgICAgMAAQUAAAAAAAAAAQIRAyESMQRBEyJRYRQyQlJx/9oADAMBAAIRAxEAPwD2UCPAiRyyoCOjQIsAWLEnkP2l/at3LVMLw8guns1MTYMtM81pjYuOp0EkHonaHtfg+HgHF11QnVU1d2HUItyR4zzLtP8Abc2q8PoWH/vxW5/ppA/mfSePVMW1RzUqlqlVzfvKjF3J6kn9+Ut0sIWHMnoBoIqiUrN2v9o3Fa76Yp0/y0VWmvwAmpw7tJxUsoXG1ySdnCEeJ9pdgLmR8C7OMq5mstwTqNQPKdRwfhHtN5ZQb87a/ko+My5M9aRqx4FVsE+1DG4YlXWniMlgS6mi7dfaTT/TOu7Nfavg8UVStmwtQ6Wrkd2W2stUaf3WnnnGuAOrZgpNiQRvoTf15/GYeM7PHUqDf8JG3lJhnXsT8f8AD6dVgdRqDrca3izxf7J+1D4V1wmJb+Q5y0mcn+TUOyA8lbYDkdt57RNCaZlcWuwhCEEAYQhAEaLEMUQCOttFpjSDi8cBAC0aRHc4EQBCIgj41oAQiiFoAkIpgIAkUQtFgDYtokdAGwjoQCqoj7SK/j8dI8N1+IgDxCAMWAeefbJ2yPD8MtKibV8RmUNfWjTA9uoB11AHnflPnDuy2vqT59T1nefblj+94pUUG4pU6VK19jlzt86k4ili8oIA30Hh4+cugLRUKRm1JNrT0zs1wG6q7rYWBVOnixmL2K7K5iK1YXJIyIefifCer4TAAAZtbcth8JjzZt8Ua8WKlyZUpYG6hVFySCTysNvSaWH4fltyI+ehM08Og5C0sClrOKhZ0czPxOBV1Om4sfSZtfhS725WsOk6fut+kq16P76Q4Iqps827Q8IZLlASL3uN1sbgz1XsTxz+NwqOT/MUZKo5hxz9RY+sxcVg8y2tfTUdRzEwOFYn+Br99TvkuEr0+RW/vW6jcevWdceTi6ZXJDkrR6xCNpuGAI2IBB6g7R01GQIQhACEIQBrR0RhFEkDTvHRrR0gBEaLCANSOjecdACIIsIAQiExbwAhEvEzQBbwjYkAqOjW9nKT0e4+YkTVynvLl8Rqvx/WWhJBDRNlejiVa1iLnYXtm/3lgGc92g7OLUIq0vYqIwcMns3Km4uBuJs4OsalNXIykj2h0POUjJ3TJa1aPlPt/UNXiGLqb3xNYDxyuUFv7ZtdkuyYKirXGp1CdB4+M0eK8D/7liEYaLiaj7b57VEP+udXh1AAA2AnLNldcUacGNXyZf4dSAtYcrC2nw6TbwqE7zNwXKbOHaZI9mibLlCW0Ep0zLKNO6M7JiNJCUvHVK6qLsbDx0lejxBW9y7eKjT485bRFMlGHmLx/hAqKSNGKlSRp5X9Z0iG8r4mncSso6JjJpjOz/EyaVBXAVsiIUvc3AtcfCdDOf4Nhf5mY2OgsLe7YW/fnOgmjC5OP2OOVJPQsIQnY5CQiwkASEIQBGEAYpiCALCEJAGsI6EIAQhCANaKINEUwBGMW0VREYwBhiwyQgEQkgkN49TAJZVosEcofvXK+PUfWWllXHJqjcw6/PT8iZDJRw/2h8I7utTxajQgUatuR17tz4a5T/8AMyO5vboJ6jj8KtZHp1BdHUqw6gi08vwKtTL0a189FihvzA91vIix9Znzx9mnBP0XMPNKjVmaJIMQBufnMvRoezdpvJKuIyi8xqONGmsvUV7yX5fhzca7MvildVVq+KNqdP2hTvZTbm3XymVwvttVqvRC4dlp185o1GCItUIPaCXa9/O2x6TpuNcPWpTKVFDIdGRtAynQ3mH2O7HYbAuz087kk5e8bN3YPJeXLfcztBRpp9kNyfXR3WFYlQWFjbaPqiR0GvvJKsFK2GBbKwmvMfDtZgZrqb7Tvi6OOTsdCJC86nMWEIQBIRYQBIkdGmQwKIRBFMgBCAhACEIQBtSAitFJgCEw2kFSvIGqXgFs1B1hKGeEAlzRVaQloBoLFtGjMamZCL28ekajR9TVTD6IJjOR7Z8GJdcVTFyqlK6gatSGquOpQ38wT0nWj6RjWIsdQdCDzkSXJUTF8XZ5jxOqQg7vVn90jUaj3r9NZgYw0cKQGFXFYlwSKSanQXP9I0npPGuDJTQNRWyre6jZbncXnMrw9O97wj2gLAjceN5hkuEqkbYT5LRxHZ/tXUxVUUhhyhLhStNKjmktj7bta1gRYggb312npnCa5U5X0I0jMHSCXyC2bVjbVj1J5mVK75ai30vGRxW4omKb03Z2RyuNQD6Ss6ImwAlKjxNUpkkE2F/YBZj5ASSnW79LlHQHlUADfAHSW52tFeDX/C3QriSO85apjjQfK50J0M2MNic9rSFksvKFbNFGmxhvdHlMbDC5HnNxZqw9GTN2OjSI6E7HEaDHRpEAYA6EIQAiRYkhgRYsISANEdGOIqmAOhCIxgBeVa1aPxFSwt1lJzBIM0YWjGMYTBBLeJIc0IBaeNBi1JETBYtU2k2bT4fnKdMyZjoPMfneGC0p19BGtG0219BFeCBlQAgg6gixHUGchxDCdzUI3HI+Hj4zouL48UKTVGF8o0A+8eQnK8G4sMarJUstZSTbbMt9GUeFwD6dZwzJS+vs74rX29F2jVBlTimGNwynbrG1Q1M6iLUqd6pW9r8+kyS/Ga1+op8GoU6RcqTmcksWctqelzpLOJ7UU6NqdzUqnalS9ptebHZR5ziOJYHECoyvVfud/wCULN6kakS5w5KNFf8Ap1zvzsd782bl+cR17NMMCyO2bmL7OVMZXz13KhaYK0qbWWmzEEE/iNr7zX4ZhXoWVjmA2bw8Y3s07BSamrtbbYAbAeE2X9plUe82wHzPkJfim1RnyvhJx9Gpwine7fDzmmTKuEGS45C1vO2ssIZviqVHmylydkkIl4ssVCMj40QAjokIAsSEJDAQhEvIAESMGSiQsbQCUGR1TGK9o2vU0gmitWqXY+Gn1kTGRU6l7nqT8tPpFJhEgYwx0a0EDIRbQgFqpIWk9SV2gkVTFr1rLfxEjBkONb2DKyegjQoVbi4guJ5GY/ZziwrUzcjOjMjLfXMp3t0O8n4tiu7UtztYeLcpHLVk8bdIwO1/EO9bu191DqR95v8Ab9ZyVekykMpIINwymxU9QZ0qYXMLnfnIa+CFjME5OUuR6mPjCPEiwvaolQuIp57f+SnZW9VOl/Iia2DNOuM1GoPFW0ZfNd5ymJwZQ3X4Ta7MYME9641U2Qcr21b0vLxm5umrKZccYR5RdGliOEM2t1PiL/pOaTH0g7KDZlYgg0yNQdbGdw9f2W8B8+U857TcOZarVaet7FlHL2QMw67CWyYUlcSnj5W39mdZhePUkSwOvPKLkzT7L1DUqd+4tm9hB+FB+pv8J5vwJHxNVKSe851O4UDVmNuQnq5wwpKipoEAA56D9ZPjxbdsr5NRVLtmu1X3v6z8OUs0zMhcQt2J0sASDy8Y6nxS+oFzyvoB+s2OSXZiUW+jaDdNY68yhjHPO3kB9Yv8Q34j8pX5UW+JmpeIDMuji3zAXvc7MB9JfCS0ZcisouPZNCNEdLFQgRCEAQxrGPMrYt8qM1r5QTYc7CQwSB5HiOswafEi4zZrX5LoBFOPa3vX89Zn+eJ2+GSNOpXHWVMRjRlPheZOIxBsbaGc7xrij00bXQi2guSTyEo/IR1j4zk9HW4CremviL/HWWc05bsXxc4nDqxFirNTIv8AgNr/AAtOjV53g7RwlGnRPeKTIwY6XKhCEIBbqCQOJacSCoIBAZWxZ9kyaq0YtPNa+3TrKvegcRgezOIat31Kp/DgkkgDM1djcAvfQIBayjXck9Npi7kLVfvMtxmC5ATzNrzc4hUyISNzoPX9mZmFp2tM2X/U04F/kBw/s6aeMz6rEe9NyZ+NojWcZRNEZb2ZFWlnIC7n93l/BpUpoFyLp0qXuTudQI7h1DKC3NtvISdlvO2HHSsz58vJ8V0LgXZmKOuVWBAfOrWO4035SpjOC12bRD0BUjKR1vylsU7azWwOPOz78j18/GaEl0cOVEHZrs2mCDubGrUtmIGigfcW/K+p6+k0qwveTXvGOsukkqRDbbtmPxH7tuYynxElwyaRnEdXUdASfW1vyliisyzdzNONfUtLpGs0iZ7Rpq3lXItRZ4eM1S/4Rf12m0Jl8GXRm6kD4f8AM1BNWL+0y5Xch0SF4l50OYpMdI11jzACMqWtrtzjK2ICDXfpzmRjarPv6DkJSc1EvCDkcyMI1CtUp3vTzXpm9/ZYA2v4bektsunSS1lkBa3lPOaVmzZh8Zx70fe2NwG5H9DOD7S9o/Zy31PQaielcRw61UKuLgjUH96GeVdoOEphyKY1YktmNySt7C/j+knFCPLZ0c2lo7L7MWKYRVbcs7f3MT9RO9pPPOOyWIyqF+U73C1Lia4yMc0aiGPkFIyUGdbOY68Il4kkijTZZWxBtoPhLplGvjEptlOrEXsuth4mQ2l2Sk3pDMPhiTdh5Xk1WnaQ/wCIL+E+JDLpK+K43SGgzNfotrHxJtK/JD9J+Od9Fbi50VR1Jt5C31lekbbi0ifEFqhZgQuwJ5Dx6TTVARyMyy+0rRrUXCKTIS0p4j2yFHPn0k2JGXbTwk2BwxbW2p+QiMeToiUuKsjWl0jxh5pphLRzUZr4mS7Mo0wIxyJoVKEp1sPDQFTHleeknocQzaNYHqNvnzmc1OQ1V0PlDdIJWWMPUzsWP3jf05TUprMjh82aUyxd7NktaGuJUxKt9y3kxt85oOJAy6jzEONlU6NjBUcihedtfPnLF5V72KHm3pGN7LBaJmkOaKGtBBYBtGVqoUEk6CQXJMxeL8TvU7pfu2L+ZFwPhY+siclFWWhHk6Lr1cxJPP5DpIar6SqMTGmteY3OzUojaiyvVSWC8iqGcmXKFbTScL2zwwL02t+JfyP6zu8TqJy/aCialOwGZgdANSf2LysXUkX9MwOCVMpE9A4XWuBPPOFnU+E7XgtXSalpmd7OopNLAMp0DpLAM7I4Et4SPNCWBv2jGQHcA+kkYwtJK2U3wFM65Fv1taRVeE0m3WaNo20q4RfaLLJJezP/AMLQCwv62MZT4Zl0VjbkCNpp2iFZHxx/Cfll+mQ3DCWGYjKOY3+E1VQAWHwtHWiXloxUeiJScuxwC9DInReUeDHZLySpVNKRtRlqpSkLG28Ap1MKDKmKwXstbofymkZT4rWy0jbdvZHrv8rysumWjbaoxsBWm7hm0mbhKQsJpUktMcEzZNonMgc21MlvHYSjnbXkNfpOqVs5t0hVxyeP9plbF8bWntSqv/Qq/kWuZp/wA8pIuDXxPymkylHh/EkrLmX1B0KnoRyMu03BiVMBSOrIpI2JFyPWO7hNgg+EEDcRVCKWYgKoJJJsABvrPMuF8WGJU1lYMXdy2U3AbMQQPAT0XGcHo1qb0qiXpuLPTJOVh0IvMfhHYfA4MsaFIjMblDVqMl/BCbCc8uNzVI7Ycig9mBTx8t0qzHZWPkpP0nZUqCJ7iKvkoEkzTivGftnV+SvSOONYjdWHmpEcuZ/dVj5AmdaRCT/TfyV/qP4OPqcOrttTPqQPzMqL2fxBqIxQKoa5PeLf0sZ3do3LLLxorZD8mTVHFYnscrsWsEY7sm7eY2Monhb4Qi5zoT74Ui3gR9Z6A6yA050cEclJmHQbQScGS1OGakoQP8ttPSV3puN1PoLxTQslvCVs5539YsC0deFtEimFpcoNhaOAikQBkQiSBYraQCLLEKySNIgEZEFaPyxwowTYKwMhxFMWJOw1udLSY0Zk9o860TlAKkgOSbFVvuBz5fGRJ0rJiuTSKOJ4qioSAW/CALZulrzFxmJerlzgoATaw0ueRvLOEprWYW91dAPEe8f30lrFUw7BB7q6sRzbcD6/CYpzlNG+OOMH0Q4Nivvf3DUevSbNI3E5viuOGHelTS16pOh+7lFyfGaNPEFBc6jnbSw6yITrTLTg2rNKo00OG0SFvtm19OUzKH8wr+Enflbfea7V+QmnEvZjyutExIEQtK+fpGEEzscSdqojDWPKMQSbJAI7k7xQI6OgMiJi3iMJIiwBtotpJli5YIIrQyyUpGgQCIrIysneRHWAMyw7uSqseUgFRqUJZKQgFkCNEIQBYQhAHgSPcwhABzEhCAOERqlosIBEaxO0jrU84KtqCLEHYg7iLCSSiknB6S+6ir/Tdd99olLhSJfLcXJY3bNcnzhCVcI/hb5Jfpmjsqhr9/Ud3b7qnKFQWtYADXnNc8NQnNzHjp8IQlVjivRaWWb7Y3JY6S1TpxYS5zYuSGSEIIsW0csIQBHERYQgChZIqwhAFIgkIQAqSurQhAHOIiJCEAlVY8iJCAKEiQhAP//Z"/>
          <p:cNvSpPr>
            <a:spLocks noChangeAspect="1" noChangeArrowheads="1"/>
          </p:cNvSpPr>
          <p:nvPr/>
        </p:nvSpPr>
        <p:spPr bwMode="auto">
          <a:xfrm>
            <a:off x="1679575" y="-1804988"/>
            <a:ext cx="56769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BO" dirty="0"/>
          </a:p>
        </p:txBody>
      </p:sp>
      <p:pic>
        <p:nvPicPr>
          <p:cNvPr id="20" name="19 Imagen" descr="http://www.rexpuestas.com/wp-content/uploads/2014/05/mano-colores-300x300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02" y="2596119"/>
            <a:ext cx="2051893" cy="19870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upo 16"/>
          <p:cNvGrpSpPr/>
          <p:nvPr/>
        </p:nvGrpSpPr>
        <p:grpSpPr>
          <a:xfrm>
            <a:off x="6137092" y="5134456"/>
            <a:ext cx="2194777" cy="1536493"/>
            <a:chOff x="4518735" y="2293313"/>
            <a:chExt cx="2194777" cy="1359002"/>
          </a:xfrm>
        </p:grpSpPr>
        <p:sp>
          <p:nvSpPr>
            <p:cNvPr id="19" name="Rectángulo 18"/>
            <p:cNvSpPr/>
            <p:nvPr/>
          </p:nvSpPr>
          <p:spPr>
            <a:xfrm>
              <a:off x="4518735" y="2293313"/>
              <a:ext cx="2079838" cy="1247902"/>
            </a:xfrm>
            <a:prstGeom prst="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ángulo 20"/>
            <p:cNvSpPr/>
            <p:nvPr/>
          </p:nvSpPr>
          <p:spPr>
            <a:xfrm>
              <a:off x="4633674" y="2404413"/>
              <a:ext cx="2079838" cy="12479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es-ES" sz="1600" b="0" i="0" u="none" strike="noStrike" kern="1200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Calibri" pitchFamily="34" charset="0"/>
                  <a:cs typeface="Times New Roman" pitchFamily="18" charset="0"/>
                </a:rPr>
                <a:t>Relación sana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Confianza en la pareja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comunicación</a:t>
              </a:r>
              <a:endParaRPr lang="es-BO" sz="1600" kern="1200" dirty="0">
                <a:latin typeface="+mj-lt"/>
              </a:endParaRPr>
            </a:p>
          </p:txBody>
        </p:sp>
      </p:grpSp>
      <p:sp>
        <p:nvSpPr>
          <p:cNvPr id="22" name="13 Flecha abajo"/>
          <p:cNvSpPr/>
          <p:nvPr/>
        </p:nvSpPr>
        <p:spPr>
          <a:xfrm>
            <a:off x="9480376" y="2101230"/>
            <a:ext cx="360040" cy="477144"/>
          </a:xfrm>
          <a:prstGeom prst="downArrow">
            <a:avLst>
              <a:gd name="adj1" fmla="val 63193"/>
              <a:gd name="adj2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sp>
        <p:nvSpPr>
          <p:cNvPr id="23" name="14 Flecha abajo"/>
          <p:cNvSpPr/>
          <p:nvPr/>
        </p:nvSpPr>
        <p:spPr>
          <a:xfrm>
            <a:off x="9591803" y="4631714"/>
            <a:ext cx="360040" cy="48951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79976" y="2665446"/>
            <a:ext cx="2401479" cy="17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839416" y="2780928"/>
            <a:ext cx="7816382" cy="258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04704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solidFill>
                  <a:srgbClr val="0070C0"/>
                </a:solidFill>
                <a:ea typeface="Calibri" pitchFamily="34" charset="0"/>
                <a:cs typeface="Aharoni" panose="02010803020104030203" pitchFamily="2" charset="-79"/>
              </a:rPr>
              <a:t>¿</a:t>
            </a:r>
            <a:r>
              <a:rPr lang="es-ES" sz="2800" b="1" dirty="0" smtClean="0">
                <a:solidFill>
                  <a:srgbClr val="0070C0"/>
                </a:solidFill>
                <a:ea typeface="Calibri" pitchFamily="34" charset="0"/>
                <a:cs typeface="Aharoni" panose="02010803020104030203" pitchFamily="2" charset="-79"/>
              </a:rPr>
              <a:t>Que es aceptable en La sexualidad?</a:t>
            </a:r>
            <a:endParaRPr lang="es-ES" sz="2000" dirty="0">
              <a:ea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cs typeface="Arial" pitchFamily="34" charset="0"/>
              </a:rPr>
              <a:t>Solo existen dos practicas sexuales aceptables, </a:t>
            </a:r>
            <a:r>
              <a:rPr lang="es-ES" sz="20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la existe entre dos personas que deciden realizar de manera voluntaria </a:t>
            </a:r>
            <a:r>
              <a:rPr lang="es-ES" sz="2000" dirty="0" smtClean="0">
                <a:cs typeface="Arial" pitchFamily="34" charset="0"/>
              </a:rPr>
              <a:t>o bien cuando lo haces tu solo/a… es decir … </a:t>
            </a:r>
            <a:r>
              <a:rPr lang="es-ES" sz="20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la masturbación.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dirty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cs typeface="Arial" pitchFamily="34" charset="0"/>
              </a:rPr>
              <a:t>Es </a:t>
            </a:r>
            <a:r>
              <a:rPr lang="es-ES" sz="2000" dirty="0" smtClean="0">
                <a:cs typeface="Arial" pitchFamily="34" charset="0"/>
              </a:rPr>
              <a:t>valido que la pareja cambie de decisión en el acto sexual y la pareja escuche cuando se le pida no seguir con la intimidad.</a:t>
            </a:r>
            <a:endParaRPr lang="es-ES" sz="16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39416" y="1124744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Estos cuatro conceptos están estrechamente relacionados </a:t>
            </a:r>
            <a:r>
              <a:rPr lang="es-ES" sz="2000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con el desarrollo del ser humano</a:t>
            </a:r>
            <a:r>
              <a:rPr lang="es-ES" sz="2000" dirty="0">
                <a:cs typeface="Arial" pitchFamily="34" charset="0"/>
              </a:rPr>
              <a:t>,   en la medida  en que este,  conoce y aprehende del mundo </a:t>
            </a:r>
            <a:r>
              <a:rPr lang="es-ES" sz="2000" dirty="0">
                <a:solidFill>
                  <a:srgbClr val="002060"/>
                </a:solidFill>
                <a:cs typeface="Arial" pitchFamily="34" charset="0"/>
              </a:rPr>
              <a:t>va  explorando y explotando  esas potencialidades</a:t>
            </a:r>
            <a:r>
              <a:rPr lang="es-ES" dirty="0">
                <a:solidFill>
                  <a:srgbClr val="002060"/>
                </a:solidFill>
                <a:cs typeface="Arial" pitchFamily="34" charset="0"/>
              </a:rPr>
              <a:t>.</a:t>
            </a:r>
            <a:endParaRPr lang="es-ES" dirty="0">
              <a:solidFill>
                <a:srgbClr val="002060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3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063552" y="179348"/>
            <a:ext cx="5154936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b="1" i="1" dirty="0">
                <a:solidFill>
                  <a:srgbClr val="0070C0"/>
                </a:solidFill>
                <a:latin typeface="+mj-lt"/>
                <a:ea typeface="Calibri" pitchFamily="34" charset="0"/>
                <a:cs typeface="Times New Roman" pitchFamily="18" charset="0"/>
              </a:rPr>
              <a:t>GÉNERO:</a:t>
            </a:r>
            <a:r>
              <a:rPr lang="es-ES" sz="2400" b="1" dirty="0">
                <a:solidFill>
                  <a:srgbClr val="0070C0"/>
                </a:solidFill>
                <a:latin typeface="+mj-lt"/>
                <a:ea typeface="Calibri" pitchFamily="34" charset="0"/>
                <a:cs typeface="Times New Roman" pitchFamily="18" charset="0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dirty="0">
                <a:latin typeface="+mj-lt"/>
                <a:ea typeface="Calibri" pitchFamily="34" charset="0"/>
                <a:cs typeface="Times New Roman" pitchFamily="18" charset="0"/>
              </a:rPr>
              <a:t>Es un proceso de su construcción social, en el cual la sociedad va enseñando los patrones de comportamiento.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4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400" dirty="0">
                <a:latin typeface="+mj-lt"/>
                <a:ea typeface="Calibri" pitchFamily="34" charset="0"/>
                <a:cs typeface="Times New Roman" pitchFamily="18" charset="0"/>
              </a:rPr>
              <a:t>En este contexto el género es un sistema de </a:t>
            </a:r>
            <a:r>
              <a:rPr lang="es-ES" sz="2400" dirty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creencias, actitudes, valores, formas de comportamiento y maneras de ver el mundo </a:t>
            </a:r>
            <a:r>
              <a:rPr lang="es-ES" sz="2400" dirty="0">
                <a:latin typeface="+mj-lt"/>
                <a:ea typeface="Calibri" pitchFamily="34" charset="0"/>
                <a:cs typeface="Times New Roman" pitchFamily="18" charset="0"/>
              </a:rPr>
              <a:t>que se aprenden desde el nacimiento, a través de la familia y en general de la sociedad, y que son muy variables, de cultura a cultura y de acuerdo con la etiqueta que se nos ponga: hombre o mujer. </a:t>
            </a:r>
            <a:endParaRPr lang="es-ES" sz="2400" dirty="0">
              <a:latin typeface="+mj-lt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29847" y="1859581"/>
            <a:ext cx="4896544" cy="2611710"/>
          </a:xfrm>
          <a:prstGeom prst="snip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9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59496" y="116632"/>
            <a:ext cx="522694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  <a:p>
            <a:r>
              <a:rPr lang="es-ES" sz="2000" dirty="0"/>
              <a:t>La capacidad humana de </a:t>
            </a:r>
            <a:r>
              <a:rPr lang="es-ES" sz="2000" dirty="0">
                <a:solidFill>
                  <a:srgbClr val="00B050"/>
                </a:solidFill>
              </a:rPr>
              <a:t>relacionarse ,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/>
              <a:t>que implica construcciones mentales, individuales y sociales que de ellos se deriva. </a:t>
            </a:r>
          </a:p>
          <a:p>
            <a:endParaRPr lang="es-ES" sz="2000" dirty="0"/>
          </a:p>
          <a:p>
            <a:r>
              <a:rPr lang="es-ES" sz="2000" dirty="0"/>
              <a:t>La forma más reconocida de  vinculación afectiva es el amor en todas sus manifestaciones; </a:t>
            </a:r>
          </a:p>
          <a:p>
            <a:endParaRPr lang="es-ES" sz="2000" dirty="0"/>
          </a:p>
          <a:p>
            <a:r>
              <a:rPr lang="es-ES" sz="2000" b="1" dirty="0">
                <a:solidFill>
                  <a:schemeClr val="accent2">
                    <a:lumMod val="50000"/>
                  </a:schemeClr>
                </a:solidFill>
              </a:rPr>
              <a:t>Amor filial, </a:t>
            </a:r>
            <a:r>
              <a:rPr lang="es-ES" sz="2000" dirty="0"/>
              <a:t>manifiesto con los padres y la familia; </a:t>
            </a:r>
          </a:p>
          <a:p>
            <a:r>
              <a:rPr lang="es-ES" sz="2000" b="1" dirty="0">
                <a:solidFill>
                  <a:schemeClr val="accent2">
                    <a:lumMod val="50000"/>
                  </a:schemeClr>
                </a:solidFill>
              </a:rPr>
              <a:t>Amor fraternal, </a:t>
            </a:r>
            <a:r>
              <a:rPr lang="es-ES" sz="2000" dirty="0"/>
              <a:t>que se expresa en las relaciones interpersonales de amistad y compañerismo; </a:t>
            </a:r>
          </a:p>
          <a:p>
            <a:r>
              <a:rPr lang="es-ES" sz="2000" b="1" dirty="0">
                <a:solidFill>
                  <a:schemeClr val="accent2">
                    <a:lumMod val="50000"/>
                  </a:schemeClr>
                </a:solidFill>
              </a:rPr>
              <a:t>Amor erótico, </a:t>
            </a:r>
            <a:r>
              <a:rPr lang="es-ES" sz="2000" dirty="0"/>
              <a:t>que se revela en las relaciones de pareja.</a:t>
            </a:r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1753765" y="404664"/>
            <a:ext cx="5515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rgbClr val="0070C0"/>
                </a:solidFill>
                <a:ea typeface="Calibri" pitchFamily="34" charset="0"/>
                <a:cs typeface="Times New Roman" pitchFamily="18" charset="0"/>
              </a:rPr>
              <a:t>LA VINCULACIÓN AFECTIVA</a:t>
            </a:r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El trabajo cambia la vida de los jóvenes con discapacidad | Los Tiemp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598298"/>
            <a:ext cx="2146945" cy="2088232"/>
          </a:xfrm>
          <a:prstGeom prst="flowChartPredefinedProcess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31100"/>
          <a:stretch/>
        </p:blipFill>
        <p:spPr>
          <a:xfrm>
            <a:off x="6983467" y="186900"/>
            <a:ext cx="3086100" cy="2376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38450"/>
          <a:stretch/>
        </p:blipFill>
        <p:spPr>
          <a:xfrm>
            <a:off x="7269312" y="4721664"/>
            <a:ext cx="3086100" cy="1656184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944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839416" y="764704"/>
            <a:ext cx="7929618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EL  EROTISMO: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000" dirty="0">
              <a:latin typeface="+mj-lt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latin typeface="+mj-lt"/>
                <a:ea typeface="Calibri" pitchFamily="34" charset="0"/>
                <a:cs typeface="Times New Roman" pitchFamily="18" charset="0"/>
              </a:rPr>
              <a:t> E</a:t>
            </a:r>
            <a:r>
              <a:rPr lang="es-ES" sz="2000" dirty="0">
                <a:latin typeface="+mj-lt"/>
                <a:ea typeface="Calibri" pitchFamily="34" charset="0"/>
                <a:cs typeface="Times New Roman" pitchFamily="18" charset="0"/>
              </a:rPr>
              <a:t>l erotismo es un elemento de la sexualidad que nos remite al </a:t>
            </a:r>
            <a:r>
              <a:rPr lang="es-ES" sz="2000" dirty="0">
                <a:solidFill>
                  <a:srgbClr val="00B050"/>
                </a:solidFill>
                <a:latin typeface="+mj-lt"/>
                <a:ea typeface="Calibri" pitchFamily="34" charset="0"/>
                <a:cs typeface="Times New Roman" pitchFamily="18" charset="0"/>
              </a:rPr>
              <a:t>placer de las experiencias corporales </a:t>
            </a:r>
            <a:r>
              <a:rPr lang="es-ES" sz="2000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000" dirty="0">
                <a:latin typeface="+mj-lt"/>
                <a:ea typeface="Calibri" pitchFamily="34" charset="0"/>
                <a:cs typeface="Times New Roman" pitchFamily="18" charset="0"/>
              </a:rPr>
              <a:t>(individualmente vividas o, más frecuentemente, en interacción con otro).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latin typeface="+mj-lt"/>
                <a:ea typeface="Calibri" pitchFamily="34" charset="0"/>
                <a:cs typeface="Times New Roman" pitchFamily="18" charset="0"/>
              </a:rPr>
              <a:t>Por erotismo entendemos los procesos humanos en torno al </a:t>
            </a:r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apetito por la relación sexual, la excitación misma y el orgasmo,</a:t>
            </a:r>
            <a:r>
              <a:rPr lang="es-ES" sz="2000" dirty="0">
                <a:latin typeface="+mj-lt"/>
                <a:ea typeface="Calibri" pitchFamily="34" charset="0"/>
                <a:cs typeface="Times New Roman" pitchFamily="18" charset="0"/>
              </a:rPr>
              <a:t> sus resultantes en la calidad placentera de esas vivencias humanas, así como las construcciones mentales alrededor de estas experiencias.</a:t>
            </a:r>
            <a:endParaRPr lang="es-ES" sz="2000" dirty="0">
              <a:latin typeface="+mj-lt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03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839416" y="548680"/>
            <a:ext cx="828680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i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LA REPRODUCTIVIDAD: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2800" b="1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2400" b="1" i="1" dirty="0">
                <a:solidFill>
                  <a:schemeClr val="accent5"/>
                </a:solidFill>
                <a:latin typeface="+mj-lt"/>
                <a:cs typeface="Times New Roman" pitchFamily="18" charset="0"/>
              </a:rPr>
              <a:t>Tiene que ver con…</a:t>
            </a:r>
            <a:endParaRPr lang="es-ES" sz="2400" b="1" dirty="0">
              <a:solidFill>
                <a:schemeClr val="accent5"/>
              </a:solidFill>
              <a:latin typeface="+mj-lt"/>
              <a:cs typeface="Arial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ES" sz="2000" dirty="0">
              <a:latin typeface="+mj-lt"/>
              <a:cs typeface="Arial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ES" sz="2000" dirty="0">
                <a:latin typeface="+mj-lt"/>
                <a:ea typeface="Calibri" pitchFamily="34" charset="0"/>
                <a:cs typeface="Times New Roman" pitchFamily="18" charset="0"/>
              </a:rPr>
              <a:t>La posibilidad humana de producir individuos que en gran medida sean similares (no idénticos ) a los progenitores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ES" sz="20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s-ES" sz="20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s-ES" sz="2000" dirty="0">
                <a:latin typeface="+mj-lt"/>
                <a:ea typeface="Calibri" pitchFamily="34" charset="0"/>
                <a:cs typeface="Times New Roman" pitchFamily="18" charset="0"/>
              </a:rPr>
              <a:t>Las  Construcciones mentales acerca de la reproductividad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>
                <a:latin typeface="+mj-lt"/>
                <a:ea typeface="Calibri" pitchFamily="34" charset="0"/>
                <a:cs typeface="Times New Roman" pitchFamily="18" charset="0"/>
              </a:rPr>
              <a:t>La potencialidad reproductiva está asociada a la fertilidad, que es la capacidad de </a:t>
            </a:r>
            <a:r>
              <a:rPr lang="es-ES" sz="2000" dirty="0" smtClean="0">
                <a:latin typeface="+mj-lt"/>
                <a:ea typeface="Calibri" pitchFamily="34" charset="0"/>
                <a:cs typeface="Times New Roman" pitchFamily="18" charset="0"/>
              </a:rPr>
              <a:t>tener hijas/hijos</a:t>
            </a:r>
            <a:r>
              <a:rPr lang="es-ES" sz="2000" dirty="0">
                <a:latin typeface="+mj-lt"/>
                <a:ea typeface="Calibri" pitchFamily="34" charset="0"/>
                <a:cs typeface="Times New Roman" pitchFamily="18" charset="0"/>
              </a:rPr>
              <a:t>, y contempla un periodo que va de los 12 a los 50 años de edad, aproximadamente</a:t>
            </a:r>
            <a:r>
              <a:rPr lang="es-ES" sz="2000" dirty="0">
                <a:latin typeface="+mj-lt"/>
                <a:cs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1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1651</TotalTime>
  <Words>1864</Words>
  <Application>Microsoft Office PowerPoint</Application>
  <PresentationFormat>Panorámica</PresentationFormat>
  <Paragraphs>270</Paragraphs>
  <Slides>34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3" baseType="lpstr">
      <vt:lpstr>Aharoni</vt:lpstr>
      <vt:lpstr>Arial</vt:lpstr>
      <vt:lpstr>Calibri</vt:lpstr>
      <vt:lpstr>Cambria</vt:lpstr>
      <vt:lpstr>Times New Roman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Justificaciones</vt:lpstr>
      <vt:lpstr>Presentación de PowerPoint</vt:lpstr>
      <vt:lpstr>Presentación de PowerPoint</vt:lpstr>
      <vt:lpstr>Presentación de PowerPoint</vt:lpstr>
      <vt:lpstr>Presentación de PowerPoint</vt:lpstr>
      <vt:lpstr>OBSERVEMOS NUESTRA REALIDAD Todo debería ser igual PARA TODOS  pero TODO no esta igual.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base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Bibliografía de referencia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Sexualidad y discapacidad                            Javier Mendoza Yáñez</dc:title>
  <dc:creator>HP;Andrea Jaimes</dc:creator>
  <cp:lastModifiedBy>INTEL DUAL</cp:lastModifiedBy>
  <cp:revision>92</cp:revision>
  <dcterms:created xsi:type="dcterms:W3CDTF">2011-04-16T08:26:58Z</dcterms:created>
  <dcterms:modified xsi:type="dcterms:W3CDTF">2022-07-05T14:13:15Z</dcterms:modified>
</cp:coreProperties>
</file>