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6" r:id="rId5"/>
    <p:sldId id="267" r:id="rId6"/>
    <p:sldId id="259" r:id="rId7"/>
    <p:sldId id="262" r:id="rId8"/>
    <p:sldId id="263" r:id="rId9"/>
    <p:sldId id="264" r:id="rId10"/>
    <p:sldId id="265" r:id="rId11"/>
    <p:sldId id="268" r:id="rId12"/>
    <p:sldId id="261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obsbusiness.school/es/blog-investigacion/recursos-humanos/como-benefician-las-dinamicas-de-trabajo-en-equipo-tu-empresa" TargetMode="External"/><Relationship Id="rId2" Type="http://schemas.openxmlformats.org/officeDocument/2006/relationships/hyperlink" Target="https://es.wikipedia.org/wiki/Juego_de_socializaci%C3%B3n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sXqONRfBEe8" TargetMode="External"/><Relationship Id="rId4" Type="http://schemas.openxmlformats.org/officeDocument/2006/relationships/hyperlink" Target="https://www.youtube.com/watch?v=okIkt7TkC0A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EBFBBF0E-F10E-477E-AC4F-A1800E89468C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768626" y="1643270"/>
            <a:ext cx="9704317" cy="178573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s-ES" sz="3200" b="1" dirty="0">
                <a:solidFill>
                  <a:prstClr val="black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Dinámicas grupales de  socialización y trabajo en equipo</a:t>
            </a:r>
          </a:p>
          <a:p>
            <a:pPr algn="ctr"/>
            <a:r>
              <a:rPr lang="es-ES" sz="3200" b="1" dirty="0">
                <a:solidFill>
                  <a:prstClr val="black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PARTE III</a:t>
            </a:r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B57553A5-42B7-47D4-A527-D34CDD38A3B7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 algn="l">
              <a:lnSpc>
                <a:spcPct val="100000"/>
              </a:lnSpc>
              <a:spcBef>
                <a:spcPct val="20000"/>
              </a:spcBef>
              <a:buClr>
                <a:prstClr val="white">
                  <a:shade val="95000"/>
                </a:prstClr>
              </a:buClr>
              <a:buSzPct val="65000"/>
            </a:pPr>
            <a:r>
              <a:rPr lang="es-ES" sz="2800" cap="none" dirty="0">
                <a:solidFill>
                  <a:prstClr val="black"/>
                </a:solidFill>
                <a:latin typeface="Book Antiqua"/>
              </a:rPr>
              <a:t>NOMBRE:  Lic. Miriam Rivera Montaño</a:t>
            </a:r>
          </a:p>
          <a:p>
            <a:pPr lvl="0" algn="l">
              <a:lnSpc>
                <a:spcPct val="100000"/>
              </a:lnSpc>
              <a:spcBef>
                <a:spcPct val="20000"/>
              </a:spcBef>
              <a:buClr>
                <a:prstClr val="white">
                  <a:shade val="95000"/>
                </a:prstClr>
              </a:buClr>
              <a:buSzPct val="65000"/>
            </a:pPr>
            <a:r>
              <a:rPr lang="es-ES" sz="2800" cap="none" dirty="0">
                <a:solidFill>
                  <a:prstClr val="black"/>
                </a:solidFill>
                <a:latin typeface="Book Antiqua"/>
              </a:rPr>
              <a:t>GESTION:  I / 2020</a:t>
            </a:r>
          </a:p>
          <a:p>
            <a:endParaRPr lang="es-BO" dirty="0"/>
          </a:p>
        </p:txBody>
      </p:sp>
      <p:pic>
        <p:nvPicPr>
          <p:cNvPr id="5" name="Imagen 1" descr="D:\CIELITO\FABITO\R.B.C\2010\LOGO EIFODEC.jpg">
            <a:extLst>
              <a:ext uri="{FF2B5EF4-FFF2-40B4-BE49-F238E27FC236}">
                <a16:creationId xmlns:a16="http://schemas.microsoft.com/office/drawing/2014/main" id="{76813998-C626-4147-8E29-EBDD6C80744F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19271" y="89780"/>
            <a:ext cx="1996228" cy="122218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n 2" descr="D:\CIELITO\FABITO\R.B.C\2010\LOGO LUZ PARA EL MUNDO.JPG">
            <a:extLst>
              <a:ext uri="{FF2B5EF4-FFF2-40B4-BE49-F238E27FC236}">
                <a16:creationId xmlns:a16="http://schemas.microsoft.com/office/drawing/2014/main" id="{D88F27A5-5508-461D-83E6-54E8BDDF32A8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 bwMode="auto">
          <a:xfrm>
            <a:off x="9858165" y="129536"/>
            <a:ext cx="1763991" cy="118242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54424C82-A719-4ED9-ADEE-839D5A2E15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56035" y="2436948"/>
            <a:ext cx="2757543" cy="212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3925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EC9B45-DA5F-4B88-AE8D-DD5318FCD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Dinámica con el globo</a:t>
            </a:r>
            <a:endParaRPr lang="es-BO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10B29A7-BC56-4F6E-AEC1-DA6689BE10A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82469" y="2526117"/>
            <a:ext cx="5106026" cy="3424107"/>
          </a:xfrm>
        </p:spPr>
        <p:txBody>
          <a:bodyPr/>
          <a:lstStyle/>
          <a:p>
            <a:r>
              <a:rPr lang="es-ES" cap="none" dirty="0"/>
              <a:t>La actividad consiste en formar  un grupo de varias personas, donde trasladar globos entre ellos.</a:t>
            </a:r>
          </a:p>
          <a:p>
            <a:r>
              <a:rPr lang="es-ES" cap="none" dirty="0"/>
              <a:t>La actividad realizada trabaja lo es el trabajo en equipo donde tienen que apoyarse entre ellos.</a:t>
            </a:r>
          </a:p>
          <a:p>
            <a:endParaRPr lang="es-ES" dirty="0"/>
          </a:p>
        </p:txBody>
      </p:sp>
      <p:pic>
        <p:nvPicPr>
          <p:cNvPr id="4098" name="Picture 2" descr="Resultado de imagen para dinamicas grupales con globos">
            <a:extLst>
              <a:ext uri="{FF2B5EF4-FFF2-40B4-BE49-F238E27FC236}">
                <a16:creationId xmlns:a16="http://schemas.microsoft.com/office/drawing/2014/main" id="{E592F987-BB41-46A2-B8B3-621584FA1618}"/>
              </a:ext>
            </a:extLst>
          </p:cNvPr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7605" y="2367092"/>
            <a:ext cx="5379444" cy="3742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81369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E80BC9-2757-4AB1-965E-D6612086D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BIBLIOGRAFIA </a:t>
            </a:r>
            <a:r>
              <a:rPr lang="es-ES" dirty="0"/>
              <a:t> </a:t>
            </a:r>
            <a:endParaRPr lang="es-BO" dirty="0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8DB994D-6726-4DE6-891D-3EEF659F8F0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s-BO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https://es.wikipedia.org/wiki/Juego_de_socializaci%C3%B3n</a:t>
            </a:r>
            <a:endParaRPr lang="es-BO" u="sng" dirty="0"/>
          </a:p>
          <a:p>
            <a:r>
              <a:rPr lang="es-BO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https://obsbusiness.school/es/blog-investigacion/recursos-humanos/como-benefician-las-dinamicas-de-trabajo-en-equipo-tu-empresa</a:t>
            </a:r>
            <a:endParaRPr lang="es-BO" u="sng" dirty="0"/>
          </a:p>
          <a:p>
            <a:r>
              <a:rPr lang="es-BO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https://www.youtube.com/watch?v=okIkt7TkC0A</a:t>
            </a:r>
            <a:endParaRPr lang="es-BO" dirty="0"/>
          </a:p>
          <a:p>
            <a:r>
              <a:rPr lang="es-BO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https://www.youtube.com/watch?v=sXqONRfBEe8</a:t>
            </a:r>
            <a:endParaRPr lang="es-BO" dirty="0"/>
          </a:p>
          <a:p>
            <a:endParaRPr lang="es-BO" u="sng" dirty="0"/>
          </a:p>
        </p:txBody>
      </p:sp>
    </p:spTree>
    <p:extLst>
      <p:ext uri="{BB962C8B-B14F-4D97-AF65-F5344CB8AC3E}">
        <p14:creationId xmlns:p14="http://schemas.microsoft.com/office/powerpoint/2010/main" val="10531546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D6A24FC7-B61D-4377-99BA-FE3A4A9086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287" y="821634"/>
            <a:ext cx="11966713" cy="5088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2904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94624704-561C-43A0-87D8-7748BDE77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Dinámicas grupales de socialización </a:t>
            </a:r>
            <a:endParaRPr lang="es-BO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119BDCC4-8931-4BC2-8F91-440D2FDC6C1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just"/>
            <a:r>
              <a:rPr lang="es-ES" cap="none" dirty="0">
                <a:latin typeface="Arial" panose="020B0604020202020204" pitchFamily="34" charset="0"/>
                <a:cs typeface="Arial" panose="020B0604020202020204" pitchFamily="34" charset="0"/>
              </a:rPr>
              <a:t>Las dinámicas  de socialización tienen por misión el poner en comunicación a la gente que que no se conocen se  conoce entre si y socializan. de una forma rápida y divertida, estos juegos propician que las personas se integren al grupo impidiendo la formación de grupos cerrados de invitados del mismo entorno. </a:t>
            </a:r>
            <a:endParaRPr lang="es-BO" dirty="0"/>
          </a:p>
        </p:txBody>
      </p:sp>
      <p:pic>
        <p:nvPicPr>
          <p:cNvPr id="10" name="Marcador de contenido 9">
            <a:extLst>
              <a:ext uri="{FF2B5EF4-FFF2-40B4-BE49-F238E27FC236}">
                <a16:creationId xmlns:a16="http://schemas.microsoft.com/office/drawing/2014/main" id="{EB3238B9-DE46-45AA-81A7-E013EE65901E}"/>
              </a:ext>
            </a:extLst>
          </p:cNvPr>
          <p:cNvPicPr>
            <a:picLocks noGrp="1" noChangeAspect="1"/>
          </p:cNvPicPr>
          <p:nvPr>
            <p:ph sz="quarter" idx="14"/>
          </p:nvPr>
        </p:nvPicPr>
        <p:blipFill>
          <a:blip r:embed="rId2"/>
          <a:stretch>
            <a:fillRect/>
          </a:stretch>
        </p:blipFill>
        <p:spPr>
          <a:xfrm>
            <a:off x="6745357" y="2367092"/>
            <a:ext cx="4253947" cy="3424107"/>
          </a:xfrm>
        </p:spPr>
      </p:pic>
    </p:spTree>
    <p:extLst>
      <p:ext uri="{BB962C8B-B14F-4D97-AF65-F5344CB8AC3E}">
        <p14:creationId xmlns:p14="http://schemas.microsoft.com/office/powerpoint/2010/main" val="3667516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80E0870-D90A-4430-9EE6-559AD6F0103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781878"/>
            <a:ext cx="5106026" cy="5009321"/>
          </a:xfrm>
        </p:spPr>
        <p:txBody>
          <a:bodyPr/>
          <a:lstStyle/>
          <a:p>
            <a:pPr lvl="0" algn="just">
              <a:buClr>
                <a:prstClr val="black"/>
              </a:buClr>
            </a:pPr>
            <a:r>
              <a:rPr lang="es-ES" sz="1600" cap="none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juegos de socialización hay que plantearlos nada más empezar la reunión, una vez hayan llegado todos los asistentes. En las dinámicas de socialización no hay competición, ni eliminación.</a:t>
            </a:r>
          </a:p>
          <a:p>
            <a:pPr lvl="0" algn="just">
              <a:buClr>
                <a:prstClr val="black"/>
              </a:buClr>
            </a:pPr>
            <a:r>
              <a:rPr lang="es-ES" sz="1600" cap="none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esa manera todos se hacen participes de estos juegos colaborándose los unos a los otros.</a:t>
            </a:r>
          </a:p>
          <a:p>
            <a:endParaRPr lang="es-BO" dirty="0"/>
          </a:p>
        </p:txBody>
      </p:sp>
      <p:pic>
        <p:nvPicPr>
          <p:cNvPr id="5122" name="Picture 2" descr="Resultado de imagen para dinamicas de socializacion">
            <a:extLst>
              <a:ext uri="{FF2B5EF4-FFF2-40B4-BE49-F238E27FC236}">
                <a16:creationId xmlns:a16="http://schemas.microsoft.com/office/drawing/2014/main" id="{D2162768-5519-4253-A9F0-1C5E077610C3}"/>
              </a:ext>
            </a:extLst>
          </p:cNvPr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4052" y="958132"/>
            <a:ext cx="4864174" cy="4608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9527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8824D630-DBA6-4B2E-8E46-DFA6EB656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Dinámica de  zapatos en venta</a:t>
            </a:r>
            <a:endParaRPr lang="es-BO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C2D5C69-FDE6-44A8-A819-7B4B47594A0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ES" cap="none" dirty="0">
                <a:latin typeface="Arial" panose="020B0604020202020204" pitchFamily="34" charset="0"/>
                <a:cs typeface="Arial" panose="020B0604020202020204" pitchFamily="34" charset="0"/>
              </a:rPr>
              <a:t>Formar parejas de dos, donde saltaran agarrados de los hombros </a:t>
            </a:r>
            <a:r>
              <a:rPr lang="es-BO" cap="none" dirty="0">
                <a:latin typeface="Arial" panose="020B0604020202020204" pitchFamily="34" charset="0"/>
                <a:cs typeface="Arial" panose="020B0604020202020204" pitchFamily="34" charset="0"/>
              </a:rPr>
              <a:t>y responderán las siguientes preguntas y respuestas.</a:t>
            </a:r>
          </a:p>
          <a:p>
            <a:pPr algn="just"/>
            <a:r>
              <a:rPr lang="es-ES" cap="none" dirty="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s-BO" cap="none" dirty="0" err="1">
                <a:latin typeface="Arial" panose="020B0604020202020204" pitchFamily="34" charset="0"/>
                <a:cs typeface="Arial" panose="020B0604020202020204" pitchFamily="34" charset="0"/>
              </a:rPr>
              <a:t>ue</a:t>
            </a:r>
            <a:r>
              <a:rPr lang="es-BO" cap="none" dirty="0">
                <a:latin typeface="Arial" panose="020B0604020202020204" pitchFamily="34" charset="0"/>
                <a:cs typeface="Arial" panose="020B0604020202020204" pitchFamily="34" charset="0"/>
              </a:rPr>
              <a:t> hay , que hay </a:t>
            </a:r>
          </a:p>
          <a:p>
            <a:pPr algn="just"/>
            <a:r>
              <a:rPr lang="es-ES" cap="none" dirty="0">
                <a:latin typeface="Arial" panose="020B0604020202020204" pitchFamily="34" charset="0"/>
                <a:cs typeface="Arial" panose="020B0604020202020204" pitchFamily="34" charset="0"/>
              </a:rPr>
              <a:t>tienes zapatos en venta </a:t>
            </a:r>
          </a:p>
          <a:p>
            <a:pPr algn="just"/>
            <a:r>
              <a:rPr lang="es-ES" cap="none" dirty="0">
                <a:latin typeface="Arial" panose="020B0604020202020204" pitchFamily="34" charset="0"/>
                <a:cs typeface="Arial" panose="020B0604020202020204" pitchFamily="34" charset="0"/>
              </a:rPr>
              <a:t>si hay, si hay , si hay </a:t>
            </a:r>
          </a:p>
          <a:p>
            <a:pPr algn="just"/>
            <a:r>
              <a:rPr lang="es-ES" cap="none" dirty="0">
                <a:latin typeface="Arial" panose="020B0604020202020204" pitchFamily="34" charset="0"/>
                <a:cs typeface="Arial" panose="020B0604020202020204" pitchFamily="34" charset="0"/>
              </a:rPr>
              <a:t>de que color los tienes </a:t>
            </a:r>
          </a:p>
          <a:p>
            <a:pPr algn="just"/>
            <a:r>
              <a:rPr lang="es-ES" cap="none" dirty="0">
                <a:latin typeface="Arial" panose="020B0604020202020204" pitchFamily="34" charset="0"/>
                <a:cs typeface="Arial" panose="020B0604020202020204" pitchFamily="34" charset="0"/>
              </a:rPr>
              <a:t>azul , azul, azul </a:t>
            </a:r>
          </a:p>
        </p:txBody>
      </p:sp>
      <p:pic>
        <p:nvPicPr>
          <p:cNvPr id="6146" name="Picture 2" descr="Resultado de imagen para dinamicas grupal de zapatos en venta">
            <a:extLst>
              <a:ext uri="{FF2B5EF4-FFF2-40B4-BE49-F238E27FC236}">
                <a16:creationId xmlns:a16="http://schemas.microsoft.com/office/drawing/2014/main" id="{C8598D4B-D789-44D6-8626-0883566FA96F}"/>
              </a:ext>
            </a:extLst>
          </p:cNvPr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826" y="2405729"/>
            <a:ext cx="5105400" cy="3424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6055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D38019-5258-440F-B135-E9E2FDEDA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DINAMICA DEL Ovilló DE LANA </a:t>
            </a:r>
            <a:endParaRPr lang="es-BO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2B1C55F-A097-4F30-BB8F-FBD424CEA86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just"/>
            <a:r>
              <a:rPr lang="es-ES" cap="none" dirty="0">
                <a:latin typeface="Arial" panose="020B0604020202020204" pitchFamily="34" charset="0"/>
                <a:cs typeface="Arial" panose="020B0604020202020204" pitchFamily="34" charset="0"/>
              </a:rPr>
              <a:t>El  juego consiste en formar un grupo de personas sentados en forma circular y luego pasar el ovillo de lana de una persona a la otra pronunciando una palabra y pasa a  la otra persona para que responda la palabra contraria y posteriormente van formando una tela araña para luego desenvolverlo</a:t>
            </a:r>
            <a:r>
              <a:rPr lang="es-ES" dirty="0"/>
              <a:t>.</a:t>
            </a:r>
            <a:endParaRPr lang="es-BO" dirty="0"/>
          </a:p>
        </p:txBody>
      </p:sp>
      <p:pic>
        <p:nvPicPr>
          <p:cNvPr id="7170" name="Picture 2" descr="Resultado de imagen para dinamicas grupal del ovillo de lana">
            <a:extLst>
              <a:ext uri="{FF2B5EF4-FFF2-40B4-BE49-F238E27FC236}">
                <a16:creationId xmlns:a16="http://schemas.microsoft.com/office/drawing/2014/main" id="{8C8FA747-0192-4528-BD11-4A46C16C6518}"/>
              </a:ext>
            </a:extLst>
          </p:cNvPr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3" y="2367091"/>
            <a:ext cx="5781258" cy="433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9151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FF967843-1528-4438-8DB8-95EE4BBA2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Dinámicas de trabajo en equipo</a:t>
            </a:r>
            <a:endParaRPr lang="es-BO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9B65A93-BA7C-4FD4-84DD-4F90AF6E4DB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ES" b="1" cap="none" dirty="0">
                <a:solidFill>
                  <a:srgbClr val="222222"/>
                </a:solidFill>
                <a:latin typeface="Arial" panose="020B0604020202020204" pitchFamily="34" charset="0"/>
              </a:rPr>
              <a:t>Trabajo en equipo</a:t>
            </a:r>
            <a:r>
              <a:rPr lang="es-ES" cap="none" dirty="0">
                <a:solidFill>
                  <a:srgbClr val="222222"/>
                </a:solidFill>
                <a:latin typeface="Arial" panose="020B0604020202020204" pitchFamily="34" charset="0"/>
              </a:rPr>
              <a:t> es el trabajo hecho por varias personas donde cada uno hace una parte pero todos tienen un objetivo común. pero para que se considere trabajo en equipo o cooperativo, el trabajo debe tener una estructura organizativa que favorezca la elaboración conjunta del trabajo y no que cada uno de los miembros realicen una parte del trabajo y juntarlas.</a:t>
            </a:r>
            <a:endParaRPr lang="es-BO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Marcador de contenido 12">
            <a:extLst>
              <a:ext uri="{FF2B5EF4-FFF2-40B4-BE49-F238E27FC236}">
                <a16:creationId xmlns:a16="http://schemas.microsoft.com/office/drawing/2014/main" id="{69C896BC-AA77-42BD-A04C-3EC7FFF6A7B2}"/>
              </a:ext>
            </a:extLst>
          </p:cNvPr>
          <p:cNvPicPr>
            <a:picLocks noGrp="1" noChangeAspect="1"/>
          </p:cNvPicPr>
          <p:nvPr>
            <p:ph sz="quarter" idx="14"/>
          </p:nvPr>
        </p:nvPicPr>
        <p:blipFill>
          <a:blip r:embed="rId2"/>
          <a:stretch>
            <a:fillRect/>
          </a:stretch>
        </p:blipFill>
        <p:spPr>
          <a:xfrm>
            <a:off x="6692348" y="2464904"/>
            <a:ext cx="4443728" cy="2974881"/>
          </a:xfrm>
        </p:spPr>
      </p:pic>
    </p:spTree>
    <p:extLst>
      <p:ext uri="{BB962C8B-B14F-4D97-AF65-F5344CB8AC3E}">
        <p14:creationId xmlns:p14="http://schemas.microsoft.com/office/powerpoint/2010/main" val="3762719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602B90-B5A6-4EC6-ADFE-A248C9890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064509"/>
          </a:xfrm>
        </p:spPr>
        <p:txBody>
          <a:bodyPr/>
          <a:lstStyle/>
          <a:p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Beneficios de las dinámicas de trabajo en equipo</a:t>
            </a:r>
            <a:br>
              <a:rPr lang="es-ES" b="1" dirty="0"/>
            </a:br>
            <a:endParaRPr lang="es-B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9BC188A-AAC9-4C6C-8735-37B5FF45DA9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683026"/>
            <a:ext cx="5106026" cy="4903304"/>
          </a:xfrm>
        </p:spPr>
        <p:txBody>
          <a:bodyPr>
            <a:norm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es-ES" sz="1600" b="1" cap="none" dirty="0">
                <a:latin typeface="Arial" panose="020B0604020202020204" pitchFamily="34" charset="0"/>
                <a:cs typeface="Arial" panose="020B0604020202020204" pitchFamily="34" charset="0"/>
              </a:rPr>
              <a:t>Te ayuda a conocer mejor a tu equipo</a:t>
            </a:r>
            <a:r>
              <a:rPr lang="es-ES" sz="1600" cap="none" dirty="0">
                <a:latin typeface="Arial" panose="020B0604020202020204" pitchFamily="34" charset="0"/>
                <a:cs typeface="Arial" panose="020B0604020202020204" pitchFamily="34" charset="0"/>
              </a:rPr>
              <a:t>. a través de las dinámicas de trabajo en equipo podrás conocer un poco mejor a los miembros de tu equipo, sus gustos, ideas, preferencias y, por supuesto, sus habilidades, capacidades y destrezas. ¡puede que más de uno te sorprenda!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ES" sz="1600" b="1" cap="none" dirty="0">
                <a:latin typeface="Arial" panose="020B0604020202020204" pitchFamily="34" charset="0"/>
                <a:cs typeface="Arial" panose="020B0604020202020204" pitchFamily="34" charset="0"/>
              </a:rPr>
              <a:t>Mejora las relaciones  entre los miembros del equipo</a:t>
            </a:r>
            <a:r>
              <a:rPr lang="es-ES" sz="1600" cap="none" dirty="0">
                <a:latin typeface="Arial" panose="020B0604020202020204" pitchFamily="34" charset="0"/>
                <a:cs typeface="Arial" panose="020B0604020202020204" pitchFamily="34" charset="0"/>
              </a:rPr>
              <a:t>. gracias a las dinámicas y técnicas de conocimiento, de confianza y de cooperación, es posible que los miembros del equipo se conozcan un poco mejor y que las relaciones entre ellos mejoren. cuánto mejor sea la relación entre ellos, más positivo será el ambiente laboral y mejores serán los resultados en el grupo que </a:t>
            </a:r>
            <a:r>
              <a:rPr lang="es-ES" sz="1600" cap="none" dirty="0" err="1">
                <a:latin typeface="Arial" panose="020B0604020202020204" pitchFamily="34" charset="0"/>
                <a:cs typeface="Arial" panose="020B0604020202020204" pitchFamily="34" charset="0"/>
              </a:rPr>
              <a:t>pertence</a:t>
            </a:r>
            <a:r>
              <a:rPr lang="es-ES" sz="1600" cap="none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s-BO" dirty="0"/>
          </a:p>
        </p:txBody>
      </p:sp>
      <p:pic>
        <p:nvPicPr>
          <p:cNvPr id="1026" name="Picture 2" descr="Resultado de imagen para objetivos de las dinamicas grupales de trabajo en equipo">
            <a:extLst>
              <a:ext uri="{FF2B5EF4-FFF2-40B4-BE49-F238E27FC236}">
                <a16:creationId xmlns:a16="http://schemas.microsoft.com/office/drawing/2014/main" id="{7EA6772C-8F0C-4796-9075-47CC4C519F66}"/>
              </a:ext>
            </a:extLst>
          </p:cNvPr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9465" y="1868557"/>
            <a:ext cx="5367699" cy="3684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7857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E12DE7F-0BBB-42E4-95CB-A287EC90388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861391"/>
            <a:ext cx="5106026" cy="585746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1600" b="1" cap="none" dirty="0">
                <a:latin typeface="Arial" panose="020B0604020202020204" pitchFamily="34" charset="0"/>
                <a:cs typeface="Arial" panose="020B0604020202020204" pitchFamily="34" charset="0"/>
              </a:rPr>
              <a:t>3.-Favorece el aprendizaje y el desarrollo de capacidades</a:t>
            </a:r>
            <a:r>
              <a:rPr lang="es-ES" sz="1600" cap="none" dirty="0">
                <a:latin typeface="Arial" panose="020B0604020202020204" pitchFamily="34" charset="0"/>
                <a:cs typeface="Arial" panose="020B0604020202020204" pitchFamily="34" charset="0"/>
              </a:rPr>
              <a:t>. otra de las ventajas de las dinámicas de trabajo en equipo, es que permiten practicar nuevas situaciones y poner en juego nuevos roles en un ambiente relajado y divertido. gracias a la práctica, los miembros del equipo aprenden nuevas tácticas, nuevas formas de resolver conflictos, de buscar soluciones, de enfrentarse a las situaciones, a la vez que potencian sus capacidades y habilidades. como dice el refrán: la práctica hace al maestro.</a:t>
            </a:r>
          </a:p>
          <a:p>
            <a:pPr marL="0" indent="0" algn="just">
              <a:buNone/>
            </a:pPr>
            <a:r>
              <a:rPr lang="es-ES" sz="1600" cap="none" dirty="0">
                <a:latin typeface="Arial" panose="020B0604020202020204" pitchFamily="34" charset="0"/>
                <a:cs typeface="Arial" panose="020B0604020202020204" pitchFamily="34" charset="0"/>
              </a:rPr>
              <a:t>4.-</a:t>
            </a:r>
            <a:r>
              <a:rPr lang="es-ES" sz="1600" b="1" cap="none" dirty="0">
                <a:latin typeface="Arial" panose="020B0604020202020204" pitchFamily="34" charset="0"/>
                <a:cs typeface="Arial" panose="020B0604020202020204" pitchFamily="34" charset="0"/>
              </a:rPr>
              <a:t>Fomenta la productividad</a:t>
            </a:r>
            <a:r>
              <a:rPr lang="es-ES" sz="1600" cap="none" dirty="0">
                <a:latin typeface="Arial" panose="020B0604020202020204" pitchFamily="34" charset="0"/>
                <a:cs typeface="Arial" panose="020B0604020202020204" pitchFamily="34" charset="0"/>
              </a:rPr>
              <a:t>. la mejora de las relaciones entre los miembros del equipo y el desarrollo de sus habilidades y destrezas, hacen que la productividad también se vea afectada de manera positiva. por tanto, podemos concluir diciendo que las dinámicas de grupo contribuyen a incrementar la productividad en la empresa.</a:t>
            </a:r>
          </a:p>
          <a:p>
            <a:pPr marL="457200" indent="-457200">
              <a:buFont typeface="+mj-lt"/>
              <a:buAutoNum type="arabicPeriod"/>
            </a:pPr>
            <a:endParaRPr lang="es-BO" sz="16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Resultado de imagen para PRODUCTIVIDAD">
            <a:extLst>
              <a:ext uri="{FF2B5EF4-FFF2-40B4-BE49-F238E27FC236}">
                <a16:creationId xmlns:a16="http://schemas.microsoft.com/office/drawing/2014/main" id="{2F36B519-0FBC-428A-9193-E03030F7088B}"/>
              </a:ext>
            </a:extLst>
          </p:cNvPr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3066" y="1020418"/>
            <a:ext cx="5726832" cy="4545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58279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2F6974-6791-4619-A07D-756DD33F7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Dinámicas  del marcador </a:t>
            </a:r>
            <a:endParaRPr lang="es-BO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982CC9-DB73-4782-B845-046A6289907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1800" cap="none" dirty="0">
                <a:latin typeface="Arial" panose="020B0604020202020204" pitchFamily="34" charset="0"/>
                <a:cs typeface="Arial" panose="020B0604020202020204" pitchFamily="34" charset="0"/>
              </a:rPr>
              <a:t>El juego consiste de formar grupos de 4  y escribir entre los cuatro una palabra, con el marcador amarado con listones.</a:t>
            </a:r>
          </a:p>
          <a:p>
            <a:pPr algn="just"/>
            <a:r>
              <a:rPr lang="es-ES" sz="1800" cap="none" dirty="0">
                <a:latin typeface="Arial" panose="020B0604020202020204" pitchFamily="34" charset="0"/>
                <a:cs typeface="Arial" panose="020B0604020202020204" pitchFamily="34" charset="0"/>
              </a:rPr>
              <a:t>La actividad realizada   se trabaja con la  coordinación de los integrantes de los equipos.</a:t>
            </a:r>
            <a:endParaRPr lang="es-BO" sz="18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Resultado de imagen para dinamicas grupales con larcador">
            <a:extLst>
              <a:ext uri="{FF2B5EF4-FFF2-40B4-BE49-F238E27FC236}">
                <a16:creationId xmlns:a16="http://schemas.microsoft.com/office/drawing/2014/main" id="{84B3B9DC-27A7-4CB2-881A-26522DFECA6C}"/>
              </a:ext>
            </a:extLst>
          </p:cNvPr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3748" y="2214694"/>
            <a:ext cx="4350204" cy="3258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9071469"/>
      </p:ext>
    </p:extLst>
  </p:cSld>
  <p:clrMapOvr>
    <a:masterClrMapping/>
  </p:clrMapOvr>
</p:sld>
</file>

<file path=ppt/theme/theme1.xml><?xml version="1.0" encoding="utf-8"?>
<a:theme xmlns:a="http://schemas.openxmlformats.org/drawingml/2006/main" name="Gota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TM04033925[[fn=Gota]]</Template>
  <TotalTime>496</TotalTime>
  <Words>731</Words>
  <Application>Microsoft Office PowerPoint</Application>
  <PresentationFormat>Panorámica</PresentationFormat>
  <Paragraphs>35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Book Antiqua</vt:lpstr>
      <vt:lpstr>Tw Cen MT</vt:lpstr>
      <vt:lpstr>Gota</vt:lpstr>
      <vt:lpstr>Presentación de PowerPoint</vt:lpstr>
      <vt:lpstr>Dinámicas grupales de socialización </vt:lpstr>
      <vt:lpstr>Presentación de PowerPoint</vt:lpstr>
      <vt:lpstr>Dinámica de  zapatos en venta</vt:lpstr>
      <vt:lpstr>DINAMICA DEL Ovilló DE LANA </vt:lpstr>
      <vt:lpstr>Dinámicas de trabajo en equipo</vt:lpstr>
      <vt:lpstr>Beneficios de las dinámicas de trabajo en equipo </vt:lpstr>
      <vt:lpstr>Presentación de PowerPoint</vt:lpstr>
      <vt:lpstr>Dinámicas  del marcador </vt:lpstr>
      <vt:lpstr>Dinámica con el globo</vt:lpstr>
      <vt:lpstr>BIBLIOGRAFIA  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Dinámicas grupales</dc:title>
  <dc:creator>RUIZ</dc:creator>
  <cp:lastModifiedBy>RUIZ</cp:lastModifiedBy>
  <cp:revision>48</cp:revision>
  <dcterms:created xsi:type="dcterms:W3CDTF">2020-01-30T04:56:58Z</dcterms:created>
  <dcterms:modified xsi:type="dcterms:W3CDTF">2020-02-18T04:01:26Z</dcterms:modified>
</cp:coreProperties>
</file>